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5" r:id="rId28"/>
  </p:sldIdLst>
  <p:sldSz cx="18288000" cy="10287000"/>
  <p:notesSz cx="6858000" cy="9144000"/>
  <p:embeddedFontLst>
    <p:embeddedFont>
      <p:font typeface="Dreaming Outloud Pro" panose="03050502040302030504" pitchFamily="66" charset="77"/>
      <p:regular r:id="rId29"/>
      <p:italic r:id="rId30"/>
    </p:embeddedFont>
    <p:embeddedFont>
      <p:font typeface="Montserrat" pitchFamily="2" charset="77"/>
      <p:regular r:id="rId31"/>
      <p:bold r:id="rId32"/>
      <p:italic r:id="rId33"/>
      <p:boldItalic r:id="rId34"/>
    </p:embeddedFont>
    <p:embeddedFont>
      <p:font typeface="Montserrat Bold" pitchFamily="2" charset="77"/>
      <p:regular r:id="rId35"/>
      <p:bold r:id="rId36"/>
    </p:embeddedFont>
    <p:embeddedFont>
      <p:font typeface="Montserrat Classic" pitchFamily="2" charset="77"/>
      <p:regular r:id="rId37"/>
    </p:embeddedFont>
    <p:embeddedFont>
      <p:font typeface="Montserrat Semi-Bold" pitchFamily="2" charset="77"/>
      <p:regular r:id="rId38"/>
      <p:bold r:id="rId39"/>
    </p:embeddedFont>
    <p:embeddedFont>
      <p:font typeface="Montserrat Semi-Bold Bold" pitchFamily="2" charset="77"/>
      <p:regular r:id="rId40"/>
      <p:bold r:id="rId41"/>
    </p:embeddedFont>
    <p:embeddedFont>
      <p:font typeface="Open Sans" panose="020B0606030504020204" pitchFamily="34" charset="0"/>
      <p:regular r:id="rId42"/>
      <p:bold r:id="rId43"/>
      <p:italic r:id="rId44"/>
      <p:boldItalic r:id="rId45"/>
    </p:embeddedFont>
    <p:embeddedFont>
      <p:font typeface="Open Sans Light" panose="020B0306030504020204" pitchFamily="34" charset="0"/>
      <p:regular r:id="rId46"/>
      <p:italic r:id="rId47"/>
    </p:embeddedFont>
    <p:embeddedFont>
      <p:font typeface="Open Sans Light Bold" panose="020B0806030504020204" pitchFamily="34"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F9DD5B-9AC8-4457-A798-8752DC41481E}" v="7" dt="2023-04-20T15:02:13.3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70" autoAdjust="0"/>
    <p:restoredTop sz="94599" autoAdjust="0"/>
  </p:normalViewPr>
  <p:slideViewPr>
    <p:cSldViewPr>
      <p:cViewPr varScale="1">
        <p:scale>
          <a:sx n="66" d="100"/>
          <a:sy n="66" d="100"/>
        </p:scale>
        <p:origin x="240" y="3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49" Type="http://schemas.openxmlformats.org/officeDocument/2006/relationships/font" Target="fonts/font2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Forrest" userId="0d625a14-6c31-4e4d-957c-488ff0e527a5" providerId="ADAL" clId="{8EF9DD5B-9AC8-4457-A798-8752DC41481E}"/>
    <pc:docChg chg="undo custSel modSld">
      <pc:chgData name="Laura Forrest" userId="0d625a14-6c31-4e4d-957c-488ff0e527a5" providerId="ADAL" clId="{8EF9DD5B-9AC8-4457-A798-8752DC41481E}" dt="2023-05-25T16:40:43.403" v="170" actId="20577"/>
      <pc:docMkLst>
        <pc:docMk/>
      </pc:docMkLst>
      <pc:sldChg chg="modSp mod">
        <pc:chgData name="Laura Forrest" userId="0d625a14-6c31-4e4d-957c-488ff0e527a5" providerId="ADAL" clId="{8EF9DD5B-9AC8-4457-A798-8752DC41481E}" dt="2023-04-20T14:26:03.833" v="1" actId="122"/>
        <pc:sldMkLst>
          <pc:docMk/>
          <pc:sldMk cId="0" sldId="259"/>
        </pc:sldMkLst>
        <pc:spChg chg="mod">
          <ac:chgData name="Laura Forrest" userId="0d625a14-6c31-4e4d-957c-488ff0e527a5" providerId="ADAL" clId="{8EF9DD5B-9AC8-4457-A798-8752DC41481E}" dt="2023-04-20T14:26:03.833" v="1" actId="122"/>
          <ac:spMkLst>
            <pc:docMk/>
            <pc:sldMk cId="0" sldId="259"/>
            <ac:spMk id="17" creationId="{00000000-0000-0000-0000-000000000000}"/>
          </ac:spMkLst>
        </pc:spChg>
      </pc:sldChg>
      <pc:sldChg chg="modSp mod">
        <pc:chgData name="Laura Forrest" userId="0d625a14-6c31-4e4d-957c-488ff0e527a5" providerId="ADAL" clId="{8EF9DD5B-9AC8-4457-A798-8752DC41481E}" dt="2023-04-20T15:55:04.511" v="5" actId="14100"/>
        <pc:sldMkLst>
          <pc:docMk/>
          <pc:sldMk cId="0" sldId="261"/>
        </pc:sldMkLst>
        <pc:spChg chg="mod">
          <ac:chgData name="Laura Forrest" userId="0d625a14-6c31-4e4d-957c-488ff0e527a5" providerId="ADAL" clId="{8EF9DD5B-9AC8-4457-A798-8752DC41481E}" dt="2023-04-20T15:55:04.511" v="5" actId="14100"/>
          <ac:spMkLst>
            <pc:docMk/>
            <pc:sldMk cId="0" sldId="261"/>
            <ac:spMk id="13" creationId="{00000000-0000-0000-0000-000000000000}"/>
          </ac:spMkLst>
        </pc:spChg>
      </pc:sldChg>
      <pc:sldChg chg="modSp mod">
        <pc:chgData name="Laura Forrest" userId="0d625a14-6c31-4e4d-957c-488ff0e527a5" providerId="ADAL" clId="{8EF9DD5B-9AC8-4457-A798-8752DC41481E}" dt="2023-04-20T15:02:13.352" v="4" actId="113"/>
        <pc:sldMkLst>
          <pc:docMk/>
          <pc:sldMk cId="0" sldId="264"/>
        </pc:sldMkLst>
        <pc:spChg chg="mod">
          <ac:chgData name="Laura Forrest" userId="0d625a14-6c31-4e4d-957c-488ff0e527a5" providerId="ADAL" clId="{8EF9DD5B-9AC8-4457-A798-8752DC41481E}" dt="2023-04-20T14:25:58.113" v="0" actId="122"/>
          <ac:spMkLst>
            <pc:docMk/>
            <pc:sldMk cId="0" sldId="264"/>
            <ac:spMk id="16" creationId="{00000000-0000-0000-0000-000000000000}"/>
          </ac:spMkLst>
        </pc:spChg>
        <pc:spChg chg="mod">
          <ac:chgData name="Laura Forrest" userId="0d625a14-6c31-4e4d-957c-488ff0e527a5" providerId="ADAL" clId="{8EF9DD5B-9AC8-4457-A798-8752DC41481E}" dt="2023-04-20T15:02:13.352" v="4" actId="113"/>
          <ac:spMkLst>
            <pc:docMk/>
            <pc:sldMk cId="0" sldId="264"/>
            <ac:spMk id="17" creationId="{00000000-0000-0000-0000-000000000000}"/>
          </ac:spMkLst>
        </pc:spChg>
      </pc:sldChg>
      <pc:sldChg chg="modSp mod">
        <pc:chgData name="Laura Forrest" userId="0d625a14-6c31-4e4d-957c-488ff0e527a5" providerId="ADAL" clId="{8EF9DD5B-9AC8-4457-A798-8752DC41481E}" dt="2023-05-25T16:40:00.850" v="149" actId="20577"/>
        <pc:sldMkLst>
          <pc:docMk/>
          <pc:sldMk cId="0" sldId="280"/>
        </pc:sldMkLst>
        <pc:spChg chg="mod">
          <ac:chgData name="Laura Forrest" userId="0d625a14-6c31-4e4d-957c-488ff0e527a5" providerId="ADAL" clId="{8EF9DD5B-9AC8-4457-A798-8752DC41481E}" dt="2023-05-25T16:40:00.850" v="149" actId="20577"/>
          <ac:spMkLst>
            <pc:docMk/>
            <pc:sldMk cId="0" sldId="280"/>
            <ac:spMk id="17" creationId="{00000000-0000-0000-0000-000000000000}"/>
          </ac:spMkLst>
        </pc:spChg>
      </pc:sldChg>
      <pc:sldChg chg="modSp mod">
        <pc:chgData name="Laura Forrest" userId="0d625a14-6c31-4e4d-957c-488ff0e527a5" providerId="ADAL" clId="{8EF9DD5B-9AC8-4457-A798-8752DC41481E}" dt="2023-05-25T16:40:31.644" v="155" actId="20577"/>
        <pc:sldMkLst>
          <pc:docMk/>
          <pc:sldMk cId="0" sldId="281"/>
        </pc:sldMkLst>
        <pc:spChg chg="mod">
          <ac:chgData name="Laura Forrest" userId="0d625a14-6c31-4e4d-957c-488ff0e527a5" providerId="ADAL" clId="{8EF9DD5B-9AC8-4457-A798-8752DC41481E}" dt="2023-05-25T16:40:31.644" v="155" actId="20577"/>
          <ac:spMkLst>
            <pc:docMk/>
            <pc:sldMk cId="0" sldId="281"/>
            <ac:spMk id="17" creationId="{00000000-0000-0000-0000-000000000000}"/>
          </ac:spMkLst>
        </pc:spChg>
      </pc:sldChg>
      <pc:sldChg chg="modSp mod">
        <pc:chgData name="Laura Forrest" userId="0d625a14-6c31-4e4d-957c-488ff0e527a5" providerId="ADAL" clId="{8EF9DD5B-9AC8-4457-A798-8752DC41481E}" dt="2023-05-25T16:40:43.403" v="170" actId="20577"/>
        <pc:sldMkLst>
          <pc:docMk/>
          <pc:sldMk cId="0" sldId="282"/>
        </pc:sldMkLst>
        <pc:spChg chg="mod">
          <ac:chgData name="Laura Forrest" userId="0d625a14-6c31-4e4d-957c-488ff0e527a5" providerId="ADAL" clId="{8EF9DD5B-9AC8-4457-A798-8752DC41481E}" dt="2023-05-25T16:40:43.403" v="170" actId="20577"/>
          <ac:spMkLst>
            <pc:docMk/>
            <pc:sldMk cId="0" sldId="282"/>
            <ac:spMk id="8" creationId="{00000000-0000-0000-0000-000000000000}"/>
          </ac:spMkLst>
        </pc:spChg>
      </pc:sldChg>
    </pc:docChg>
  </pc:docChgLst>
  <pc:docChgLst>
    <pc:chgData name="Guest User" userId="S::urn:spo:anon#2956ff92305ec0659f815f35c3e754c098844ccab595ff250c8d5b2192fea972::" providerId="AD" clId="Web-{37EEAF88-B96C-C43E-A0D9-B93A8176ACF6}"/>
    <pc:docChg chg="modSld">
      <pc:chgData name="Guest User" userId="S::urn:spo:anon#2956ff92305ec0659f815f35c3e754c098844ccab595ff250c8d5b2192fea972::" providerId="AD" clId="Web-{37EEAF88-B96C-C43E-A0D9-B93A8176ACF6}" dt="2023-04-20T15:08:40.085" v="181" actId="20577"/>
      <pc:docMkLst>
        <pc:docMk/>
      </pc:docMkLst>
      <pc:sldChg chg="modSp">
        <pc:chgData name="Guest User" userId="S::urn:spo:anon#2956ff92305ec0659f815f35c3e754c098844ccab595ff250c8d5b2192fea972::" providerId="AD" clId="Web-{37EEAF88-B96C-C43E-A0D9-B93A8176ACF6}" dt="2023-04-20T14:58:01.624" v="0" actId="688"/>
        <pc:sldMkLst>
          <pc:docMk/>
          <pc:sldMk cId="0" sldId="258"/>
        </pc:sldMkLst>
        <pc:picChg chg="mod">
          <ac:chgData name="Guest User" userId="S::urn:spo:anon#2956ff92305ec0659f815f35c3e754c098844ccab595ff250c8d5b2192fea972::" providerId="AD" clId="Web-{37EEAF88-B96C-C43E-A0D9-B93A8176ACF6}" dt="2023-04-20T14:58:01.624" v="0" actId="688"/>
          <ac:picMkLst>
            <pc:docMk/>
            <pc:sldMk cId="0" sldId="258"/>
            <ac:picMk id="6" creationId="{00000000-0000-0000-0000-000000000000}"/>
          </ac:picMkLst>
        </pc:picChg>
      </pc:sldChg>
      <pc:sldChg chg="modSp">
        <pc:chgData name="Guest User" userId="S::urn:spo:anon#2956ff92305ec0659f815f35c3e754c098844ccab595ff250c8d5b2192fea972::" providerId="AD" clId="Web-{37EEAF88-B96C-C43E-A0D9-B93A8176ACF6}" dt="2023-04-20T14:58:52.532" v="8" actId="20577"/>
        <pc:sldMkLst>
          <pc:docMk/>
          <pc:sldMk cId="0" sldId="260"/>
        </pc:sldMkLst>
        <pc:spChg chg="mod">
          <ac:chgData name="Guest User" userId="S::urn:spo:anon#2956ff92305ec0659f815f35c3e754c098844ccab595ff250c8d5b2192fea972::" providerId="AD" clId="Web-{37EEAF88-B96C-C43E-A0D9-B93A8176ACF6}" dt="2023-04-20T14:58:15.812" v="1" actId="14100"/>
          <ac:spMkLst>
            <pc:docMk/>
            <pc:sldMk cId="0" sldId="260"/>
            <ac:spMk id="15" creationId="{00000000-0000-0000-0000-000000000000}"/>
          </ac:spMkLst>
        </pc:spChg>
        <pc:spChg chg="mod">
          <ac:chgData name="Guest User" userId="S::urn:spo:anon#2956ff92305ec0659f815f35c3e754c098844ccab595ff250c8d5b2192fea972::" providerId="AD" clId="Web-{37EEAF88-B96C-C43E-A0D9-B93A8176ACF6}" dt="2023-04-20T14:58:27.281" v="4" actId="14100"/>
          <ac:spMkLst>
            <pc:docMk/>
            <pc:sldMk cId="0" sldId="260"/>
            <ac:spMk id="16" creationId="{00000000-0000-0000-0000-000000000000}"/>
          </ac:spMkLst>
        </pc:spChg>
        <pc:spChg chg="mod">
          <ac:chgData name="Guest User" userId="S::urn:spo:anon#2956ff92305ec0659f815f35c3e754c098844ccab595ff250c8d5b2192fea972::" providerId="AD" clId="Web-{37EEAF88-B96C-C43E-A0D9-B93A8176ACF6}" dt="2023-04-20T14:58:52.532" v="8" actId="20577"/>
          <ac:spMkLst>
            <pc:docMk/>
            <pc:sldMk cId="0" sldId="260"/>
            <ac:spMk id="21" creationId="{00000000-0000-0000-0000-000000000000}"/>
          </ac:spMkLst>
        </pc:spChg>
        <pc:spChg chg="mod">
          <ac:chgData name="Guest User" userId="S::urn:spo:anon#2956ff92305ec0659f815f35c3e754c098844ccab595ff250c8d5b2192fea972::" providerId="AD" clId="Web-{37EEAF88-B96C-C43E-A0D9-B93A8176ACF6}" dt="2023-04-20T14:58:18.484" v="2" actId="14100"/>
          <ac:spMkLst>
            <pc:docMk/>
            <pc:sldMk cId="0" sldId="260"/>
            <ac:spMk id="22" creationId="{00000000-0000-0000-0000-000000000000}"/>
          </ac:spMkLst>
        </pc:spChg>
        <pc:spChg chg="mod">
          <ac:chgData name="Guest User" userId="S::urn:spo:anon#2956ff92305ec0659f815f35c3e754c098844ccab595ff250c8d5b2192fea972::" providerId="AD" clId="Web-{37EEAF88-B96C-C43E-A0D9-B93A8176ACF6}" dt="2023-04-20T14:58:21.406" v="3" actId="14100"/>
          <ac:spMkLst>
            <pc:docMk/>
            <pc:sldMk cId="0" sldId="260"/>
            <ac:spMk id="24" creationId="{00000000-0000-0000-0000-000000000000}"/>
          </ac:spMkLst>
        </pc:spChg>
      </pc:sldChg>
      <pc:sldChg chg="modSp">
        <pc:chgData name="Guest User" userId="S::urn:spo:anon#2956ff92305ec0659f815f35c3e754c098844ccab595ff250c8d5b2192fea972::" providerId="AD" clId="Web-{37EEAF88-B96C-C43E-A0D9-B93A8176ACF6}" dt="2023-04-20T14:58:45.798" v="6" actId="20577"/>
        <pc:sldMkLst>
          <pc:docMk/>
          <pc:sldMk cId="0" sldId="261"/>
        </pc:sldMkLst>
        <pc:spChg chg="mod">
          <ac:chgData name="Guest User" userId="S::urn:spo:anon#2956ff92305ec0659f815f35c3e754c098844ccab595ff250c8d5b2192fea972::" providerId="AD" clId="Web-{37EEAF88-B96C-C43E-A0D9-B93A8176ACF6}" dt="2023-04-20T14:58:45.798" v="6" actId="20577"/>
          <ac:spMkLst>
            <pc:docMk/>
            <pc:sldMk cId="0" sldId="261"/>
            <ac:spMk id="17" creationId="{00000000-0000-0000-0000-000000000000}"/>
          </ac:spMkLst>
        </pc:spChg>
      </pc:sldChg>
      <pc:sldChg chg="modSp">
        <pc:chgData name="Guest User" userId="S::urn:spo:anon#2956ff92305ec0659f815f35c3e754c098844ccab595ff250c8d5b2192fea972::" providerId="AD" clId="Web-{37EEAF88-B96C-C43E-A0D9-B93A8176ACF6}" dt="2023-04-20T15:00:26.442" v="19"/>
        <pc:sldMkLst>
          <pc:docMk/>
          <pc:sldMk cId="0" sldId="265"/>
        </pc:sldMkLst>
        <pc:spChg chg="mod">
          <ac:chgData name="Guest User" userId="S::urn:spo:anon#2956ff92305ec0659f815f35c3e754c098844ccab595ff250c8d5b2192fea972::" providerId="AD" clId="Web-{37EEAF88-B96C-C43E-A0D9-B93A8176ACF6}" dt="2023-04-20T15:00:17.114" v="17"/>
          <ac:spMkLst>
            <pc:docMk/>
            <pc:sldMk cId="0" sldId="265"/>
            <ac:spMk id="13" creationId="{00000000-0000-0000-0000-000000000000}"/>
          </ac:spMkLst>
        </pc:spChg>
        <pc:spChg chg="mod">
          <ac:chgData name="Guest User" userId="S::urn:spo:anon#2956ff92305ec0659f815f35c3e754c098844ccab595ff250c8d5b2192fea972::" providerId="AD" clId="Web-{37EEAF88-B96C-C43E-A0D9-B93A8176ACF6}" dt="2023-04-20T15:00:21.551" v="18"/>
          <ac:spMkLst>
            <pc:docMk/>
            <pc:sldMk cId="0" sldId="265"/>
            <ac:spMk id="19" creationId="{00000000-0000-0000-0000-000000000000}"/>
          </ac:spMkLst>
        </pc:spChg>
        <pc:spChg chg="mod">
          <ac:chgData name="Guest User" userId="S::urn:spo:anon#2956ff92305ec0659f815f35c3e754c098844ccab595ff250c8d5b2192fea972::" providerId="AD" clId="Web-{37EEAF88-B96C-C43E-A0D9-B93A8176ACF6}" dt="2023-04-20T15:00:26.442" v="19"/>
          <ac:spMkLst>
            <pc:docMk/>
            <pc:sldMk cId="0" sldId="265"/>
            <ac:spMk id="21" creationId="{00000000-0000-0000-0000-000000000000}"/>
          </ac:spMkLst>
        </pc:spChg>
        <pc:grpChg chg="mod">
          <ac:chgData name="Guest User" userId="S::urn:spo:anon#2956ff92305ec0659f815f35c3e754c098844ccab595ff250c8d5b2192fea972::" providerId="AD" clId="Web-{37EEAF88-B96C-C43E-A0D9-B93A8176ACF6}" dt="2023-04-20T14:59:37.643" v="9" actId="14100"/>
          <ac:grpSpMkLst>
            <pc:docMk/>
            <pc:sldMk cId="0" sldId="265"/>
            <ac:grpSpMk id="14" creationId="{00000000-0000-0000-0000-000000000000}"/>
          </ac:grpSpMkLst>
        </pc:grpChg>
        <pc:picChg chg="mod">
          <ac:chgData name="Guest User" userId="S::urn:spo:anon#2956ff92305ec0659f815f35c3e754c098844ccab595ff250c8d5b2192fea972::" providerId="AD" clId="Web-{37EEAF88-B96C-C43E-A0D9-B93A8176ACF6}" dt="2023-04-20T14:59:40.862" v="10" actId="14100"/>
          <ac:picMkLst>
            <pc:docMk/>
            <pc:sldMk cId="0" sldId="265"/>
            <ac:picMk id="20" creationId="{00000000-0000-0000-0000-000000000000}"/>
          </ac:picMkLst>
        </pc:picChg>
        <pc:picChg chg="mod">
          <ac:chgData name="Guest User" userId="S::urn:spo:anon#2956ff92305ec0659f815f35c3e754c098844ccab595ff250c8d5b2192fea972::" providerId="AD" clId="Web-{37EEAF88-B96C-C43E-A0D9-B93A8176ACF6}" dt="2023-04-20T14:59:47.331" v="12" actId="1076"/>
          <ac:picMkLst>
            <pc:docMk/>
            <pc:sldMk cId="0" sldId="265"/>
            <ac:picMk id="22" creationId="{00000000-0000-0000-0000-000000000000}"/>
          </ac:picMkLst>
        </pc:picChg>
      </pc:sldChg>
      <pc:sldChg chg="modSp">
        <pc:chgData name="Guest User" userId="S::urn:spo:anon#2956ff92305ec0659f815f35c3e754c098844ccab595ff250c8d5b2192fea972::" providerId="AD" clId="Web-{37EEAF88-B96C-C43E-A0D9-B93A8176ACF6}" dt="2023-04-20T15:01:09.819" v="22" actId="20577"/>
        <pc:sldMkLst>
          <pc:docMk/>
          <pc:sldMk cId="0" sldId="267"/>
        </pc:sldMkLst>
        <pc:spChg chg="mod">
          <ac:chgData name="Guest User" userId="S::urn:spo:anon#2956ff92305ec0659f815f35c3e754c098844ccab595ff250c8d5b2192fea972::" providerId="AD" clId="Web-{37EEAF88-B96C-C43E-A0D9-B93A8176ACF6}" dt="2023-04-20T15:01:09.819" v="22" actId="20577"/>
          <ac:spMkLst>
            <pc:docMk/>
            <pc:sldMk cId="0" sldId="267"/>
            <ac:spMk id="14" creationId="{00000000-0000-0000-0000-000000000000}"/>
          </ac:spMkLst>
        </pc:spChg>
      </pc:sldChg>
      <pc:sldChg chg="modSp">
        <pc:chgData name="Guest User" userId="S::urn:spo:anon#2956ff92305ec0659f815f35c3e754c098844ccab595ff250c8d5b2192fea972::" providerId="AD" clId="Web-{37EEAF88-B96C-C43E-A0D9-B93A8176ACF6}" dt="2023-04-20T15:01:30.757" v="24" actId="14100"/>
        <pc:sldMkLst>
          <pc:docMk/>
          <pc:sldMk cId="0" sldId="268"/>
        </pc:sldMkLst>
        <pc:spChg chg="mod">
          <ac:chgData name="Guest User" userId="S::urn:spo:anon#2956ff92305ec0659f815f35c3e754c098844ccab595ff250c8d5b2192fea972::" providerId="AD" clId="Web-{37EEAF88-B96C-C43E-A0D9-B93A8176ACF6}" dt="2023-04-20T15:01:16.069" v="23" actId="14100"/>
          <ac:spMkLst>
            <pc:docMk/>
            <pc:sldMk cId="0" sldId="268"/>
            <ac:spMk id="11" creationId="{00000000-0000-0000-0000-000000000000}"/>
          </ac:spMkLst>
        </pc:spChg>
        <pc:spChg chg="mod">
          <ac:chgData name="Guest User" userId="S::urn:spo:anon#2956ff92305ec0659f815f35c3e754c098844ccab595ff250c8d5b2192fea972::" providerId="AD" clId="Web-{37EEAF88-B96C-C43E-A0D9-B93A8176ACF6}" dt="2023-04-20T15:01:30.757" v="24" actId="14100"/>
          <ac:spMkLst>
            <pc:docMk/>
            <pc:sldMk cId="0" sldId="268"/>
            <ac:spMk id="12" creationId="{00000000-0000-0000-0000-000000000000}"/>
          </ac:spMkLst>
        </pc:spChg>
      </pc:sldChg>
      <pc:sldChg chg="modSp">
        <pc:chgData name="Guest User" userId="S::urn:spo:anon#2956ff92305ec0659f815f35c3e754c098844ccab595ff250c8d5b2192fea972::" providerId="AD" clId="Web-{37EEAF88-B96C-C43E-A0D9-B93A8176ACF6}" dt="2023-04-20T15:02:40.119" v="27" actId="1076"/>
        <pc:sldMkLst>
          <pc:docMk/>
          <pc:sldMk cId="0" sldId="276"/>
        </pc:sldMkLst>
        <pc:spChg chg="mod">
          <ac:chgData name="Guest User" userId="S::urn:spo:anon#2956ff92305ec0659f815f35c3e754c098844ccab595ff250c8d5b2192fea972::" providerId="AD" clId="Web-{37EEAF88-B96C-C43E-A0D9-B93A8176ACF6}" dt="2023-04-20T15:02:34.259" v="26" actId="14100"/>
          <ac:spMkLst>
            <pc:docMk/>
            <pc:sldMk cId="0" sldId="276"/>
            <ac:spMk id="56" creationId="{00000000-0000-0000-0000-000000000000}"/>
          </ac:spMkLst>
        </pc:spChg>
        <pc:spChg chg="mod">
          <ac:chgData name="Guest User" userId="S::urn:spo:anon#2956ff92305ec0659f815f35c3e754c098844ccab595ff250c8d5b2192fea972::" providerId="AD" clId="Web-{37EEAF88-B96C-C43E-A0D9-B93A8176ACF6}" dt="2023-04-20T15:02:40.119" v="27" actId="1076"/>
          <ac:spMkLst>
            <pc:docMk/>
            <pc:sldMk cId="0" sldId="276"/>
            <ac:spMk id="60" creationId="{00000000-0000-0000-0000-000000000000}"/>
          </ac:spMkLst>
        </pc:spChg>
      </pc:sldChg>
      <pc:sldChg chg="modSp">
        <pc:chgData name="Guest User" userId="S::urn:spo:anon#2956ff92305ec0659f815f35c3e754c098844ccab595ff250c8d5b2192fea972::" providerId="AD" clId="Web-{37EEAF88-B96C-C43E-A0D9-B93A8176ACF6}" dt="2023-04-20T15:08:40.085" v="181" actId="20577"/>
        <pc:sldMkLst>
          <pc:docMk/>
          <pc:sldMk cId="0" sldId="280"/>
        </pc:sldMkLst>
        <pc:spChg chg="mod">
          <ac:chgData name="Guest User" userId="S::urn:spo:anon#2956ff92305ec0659f815f35c3e754c098844ccab595ff250c8d5b2192fea972::" providerId="AD" clId="Web-{37EEAF88-B96C-C43E-A0D9-B93A8176ACF6}" dt="2023-04-20T15:05:05.030" v="30" actId="20577"/>
          <ac:spMkLst>
            <pc:docMk/>
            <pc:sldMk cId="0" sldId="280"/>
            <ac:spMk id="15" creationId="{00000000-0000-0000-0000-000000000000}"/>
          </ac:spMkLst>
        </pc:spChg>
        <pc:spChg chg="mod">
          <ac:chgData name="Guest User" userId="S::urn:spo:anon#2956ff92305ec0659f815f35c3e754c098844ccab595ff250c8d5b2192fea972::" providerId="AD" clId="Web-{37EEAF88-B96C-C43E-A0D9-B93A8176ACF6}" dt="2023-04-20T15:05:39.500" v="45" actId="20577"/>
          <ac:spMkLst>
            <pc:docMk/>
            <pc:sldMk cId="0" sldId="280"/>
            <ac:spMk id="16" creationId="{00000000-0000-0000-0000-000000000000}"/>
          </ac:spMkLst>
        </pc:spChg>
        <pc:spChg chg="mod">
          <ac:chgData name="Guest User" userId="S::urn:spo:anon#2956ff92305ec0659f815f35c3e754c098844ccab595ff250c8d5b2192fea972::" providerId="AD" clId="Web-{37EEAF88-B96C-C43E-A0D9-B93A8176ACF6}" dt="2023-04-20T15:08:40.085" v="181" actId="20577"/>
          <ac:spMkLst>
            <pc:docMk/>
            <pc:sldMk cId="0" sldId="280"/>
            <ac:spMk id="17" creationId="{00000000-0000-0000-0000-000000000000}"/>
          </ac:spMkLst>
        </pc:spChg>
        <pc:spChg chg="mod">
          <ac:chgData name="Guest User" userId="S::urn:spo:anon#2956ff92305ec0659f815f35c3e754c098844ccab595ff250c8d5b2192fea972::" providerId="AD" clId="Web-{37EEAF88-B96C-C43E-A0D9-B93A8176ACF6}" dt="2023-04-20T15:05:49.704" v="55" actId="20577"/>
          <ac:spMkLst>
            <pc:docMk/>
            <pc:sldMk cId="0" sldId="280"/>
            <ac:spMk id="18"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sv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1.svg"/><Relationship Id="rId3" Type="http://schemas.openxmlformats.org/officeDocument/2006/relationships/image" Target="../media/image4.svg"/><Relationship Id="rId7" Type="http://schemas.openxmlformats.org/officeDocument/2006/relationships/image" Target="../media/image23.svg"/><Relationship Id="rId12" Type="http://schemas.openxmlformats.org/officeDocument/2006/relationships/image" Target="../media/image30.png"/><Relationship Id="rId2" Type="http://schemas.openxmlformats.org/officeDocument/2006/relationships/image" Target="../media/image3.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9.svg"/><Relationship Id="rId15" Type="http://schemas.openxmlformats.org/officeDocument/2006/relationships/image" Target="../media/image33.svg"/><Relationship Id="rId10" Type="http://schemas.openxmlformats.org/officeDocument/2006/relationships/image" Target="../media/image26.png"/><Relationship Id="rId4" Type="http://schemas.openxmlformats.org/officeDocument/2006/relationships/image" Target="../media/image28.png"/><Relationship Id="rId9" Type="http://schemas.openxmlformats.org/officeDocument/2006/relationships/image" Target="../media/image25.sv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3.png"/><Relationship Id="rId26" Type="http://schemas.openxmlformats.org/officeDocument/2006/relationships/image" Target="../media/image30.png"/><Relationship Id="rId3" Type="http://schemas.openxmlformats.org/officeDocument/2006/relationships/image" Target="../media/image36.svg"/><Relationship Id="rId21" Type="http://schemas.openxmlformats.org/officeDocument/2006/relationships/image" Target="../media/image23.svg"/><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48.svg"/><Relationship Id="rId25" Type="http://schemas.openxmlformats.org/officeDocument/2006/relationships/image" Target="../media/image27.svg"/><Relationship Id="rId2" Type="http://schemas.openxmlformats.org/officeDocument/2006/relationships/image" Target="../media/image35.png"/><Relationship Id="rId16" Type="http://schemas.openxmlformats.org/officeDocument/2006/relationships/image" Target="../media/image47.png"/><Relationship Id="rId20" Type="http://schemas.openxmlformats.org/officeDocument/2006/relationships/image" Target="../media/image22.png"/><Relationship Id="rId29"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24" Type="http://schemas.openxmlformats.org/officeDocument/2006/relationships/image" Target="../media/image26.png"/><Relationship Id="rId5" Type="http://schemas.openxmlformats.org/officeDocument/2006/relationships/image" Target="../media/image38.svg"/><Relationship Id="rId15" Type="http://schemas.openxmlformats.org/officeDocument/2006/relationships/image" Target="../media/image29.svg"/><Relationship Id="rId23" Type="http://schemas.openxmlformats.org/officeDocument/2006/relationships/image" Target="../media/image25.svg"/><Relationship Id="rId28" Type="http://schemas.openxmlformats.org/officeDocument/2006/relationships/image" Target="../media/image32.png"/><Relationship Id="rId10" Type="http://schemas.openxmlformats.org/officeDocument/2006/relationships/image" Target="../media/image43.png"/><Relationship Id="rId19" Type="http://schemas.openxmlformats.org/officeDocument/2006/relationships/image" Target="../media/image4.sv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28.png"/><Relationship Id="rId22" Type="http://schemas.openxmlformats.org/officeDocument/2006/relationships/image" Target="../media/image24.png"/><Relationship Id="rId27" Type="http://schemas.openxmlformats.org/officeDocument/2006/relationships/image" Target="../media/image31.svg"/><Relationship Id="rId30"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4.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3.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4.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3.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4.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3.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50.svg"/><Relationship Id="rId26" Type="http://schemas.openxmlformats.org/officeDocument/2006/relationships/image" Target="../media/image58.svg"/><Relationship Id="rId3" Type="http://schemas.openxmlformats.org/officeDocument/2006/relationships/image" Target="../media/image4.svg"/><Relationship Id="rId21" Type="http://schemas.openxmlformats.org/officeDocument/2006/relationships/image" Target="../media/image53.pn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image" Target="../media/image3.png"/><Relationship Id="rId16" Type="http://schemas.openxmlformats.org/officeDocument/2006/relationships/image" Target="../media/image34.png"/><Relationship Id="rId20"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24" Type="http://schemas.openxmlformats.org/officeDocument/2006/relationships/image" Target="../media/image56.svg"/><Relationship Id="rId5" Type="http://schemas.openxmlformats.org/officeDocument/2006/relationships/image" Target="../media/image23.svg"/><Relationship Id="rId15" Type="http://schemas.openxmlformats.org/officeDocument/2006/relationships/image" Target="../media/image33.svg"/><Relationship Id="rId23" Type="http://schemas.openxmlformats.org/officeDocument/2006/relationships/image" Target="../media/image55.png"/><Relationship Id="rId28" Type="http://schemas.openxmlformats.org/officeDocument/2006/relationships/image" Target="../media/image60.svg"/><Relationship Id="rId10" Type="http://schemas.openxmlformats.org/officeDocument/2006/relationships/image" Target="../media/image28.png"/><Relationship Id="rId19" Type="http://schemas.openxmlformats.org/officeDocument/2006/relationships/image" Target="../media/image51.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 Id="rId22" Type="http://schemas.openxmlformats.org/officeDocument/2006/relationships/image" Target="../media/image54.svg"/><Relationship Id="rId27"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4.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3.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4.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3.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4.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3.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4.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3.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4.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3.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17936"/>
            <a:ext cx="5470695" cy="1075608"/>
            <a:chOff x="0" y="0"/>
            <a:chExt cx="7294261" cy="1434143"/>
          </a:xfrm>
        </p:grpSpPr>
        <p:grpSp>
          <p:nvGrpSpPr>
            <p:cNvPr id="3" name="Group 3"/>
            <p:cNvGrpSpPr/>
            <p:nvPr/>
          </p:nvGrpSpPr>
          <p:grpSpPr>
            <a:xfrm>
              <a:off x="0" y="0"/>
              <a:ext cx="1274612" cy="1095370"/>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74565" y="0"/>
              <a:ext cx="1274612" cy="1095370"/>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757187" y="46670"/>
              <a:ext cx="5537074" cy="821055"/>
            </a:xfrm>
            <a:prstGeom prst="rect">
              <a:avLst/>
            </a:prstGeom>
          </p:spPr>
          <p:txBody>
            <a:bodyPr lIns="0" tIns="0" rIns="0" bIns="0" rtlCol="0" anchor="t">
              <a:spAutoFit/>
            </a:bodyPr>
            <a:lstStyle/>
            <a:p>
              <a:pPr>
                <a:lnSpc>
                  <a:spcPts val="5760"/>
                </a:lnSpc>
              </a:pPr>
              <a:r>
                <a:rPr lang="en-US" sz="3200" spc="128">
                  <a:solidFill>
                    <a:srgbClr val="000000"/>
                  </a:solidFill>
                  <a:latin typeface="Montserrat Semi-Bold Bold"/>
                </a:rPr>
                <a:t>Period Education</a:t>
              </a:r>
            </a:p>
          </p:txBody>
        </p:sp>
        <p:sp>
          <p:nvSpPr>
            <p:cNvPr id="10" name="TextBox 10"/>
            <p:cNvSpPr txBox="1"/>
            <p:nvPr/>
          </p:nvSpPr>
          <p:spPr>
            <a:xfrm>
              <a:off x="1757187" y="705800"/>
              <a:ext cx="1241832" cy="728344"/>
            </a:xfrm>
            <a:prstGeom prst="rect">
              <a:avLst/>
            </a:prstGeom>
          </p:spPr>
          <p:txBody>
            <a:bodyPr lIns="0" tIns="0" rIns="0" bIns="0" rtlCol="0" anchor="t">
              <a:spAutoFit/>
            </a:bodyPr>
            <a:lstStyle/>
            <a:p>
              <a:pPr>
                <a:lnSpc>
                  <a:spcPts val="5040"/>
                </a:lnSpc>
              </a:pPr>
              <a:r>
                <a:rPr lang="en-US" sz="2800" spc="-25">
                  <a:solidFill>
                    <a:srgbClr val="000000"/>
                  </a:solidFill>
                  <a:latin typeface="Montserrat Classic"/>
                </a:rPr>
                <a:t>UK</a:t>
              </a:r>
            </a:p>
          </p:txBody>
        </p:sp>
      </p:grpSp>
      <p:sp>
        <p:nvSpPr>
          <p:cNvPr id="15" name="TextBox 15"/>
          <p:cNvSpPr txBox="1"/>
          <p:nvPr/>
        </p:nvSpPr>
        <p:spPr>
          <a:xfrm>
            <a:off x="330015" y="2469105"/>
            <a:ext cx="14601084" cy="4029629"/>
          </a:xfrm>
          <a:prstGeom prst="rect">
            <a:avLst/>
          </a:prstGeom>
        </p:spPr>
        <p:txBody>
          <a:bodyPr lIns="0" tIns="0" rIns="0" bIns="0" rtlCol="0" anchor="t">
            <a:spAutoFit/>
          </a:bodyPr>
          <a:lstStyle/>
          <a:p>
            <a:pPr>
              <a:lnSpc>
                <a:spcPts val="10325"/>
              </a:lnSpc>
            </a:pPr>
            <a:r>
              <a:rPr lang="en-US" sz="10325" spc="392" dirty="0">
                <a:solidFill>
                  <a:srgbClr val="000000"/>
                </a:solidFill>
                <a:latin typeface="Dreaming Outloud Pro" panose="03050502040302030504" pitchFamily="66" charset="0"/>
              </a:rPr>
              <a:t>Managing Menstruation: </a:t>
            </a:r>
          </a:p>
          <a:p>
            <a:pPr>
              <a:lnSpc>
                <a:spcPts val="10325"/>
              </a:lnSpc>
            </a:pPr>
            <a:r>
              <a:rPr lang="en-US" sz="10325" spc="392" dirty="0">
                <a:solidFill>
                  <a:srgbClr val="000000"/>
                </a:solidFill>
                <a:latin typeface="Dreaming Outloud Pro" panose="03050502040302030504" pitchFamily="66" charset="0"/>
              </a:rPr>
              <a:t>Managing Symptoms </a:t>
            </a:r>
          </a:p>
        </p:txBody>
      </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49242">
            <a:off x="5152363" y="7200860"/>
            <a:ext cx="1139602" cy="1763408"/>
          </a:xfrm>
          <a:prstGeom prst="rect">
            <a:avLst/>
          </a:prstGeom>
        </p:spPr>
      </p:pic>
      <p:sp>
        <p:nvSpPr>
          <p:cNvPr id="17" name="TextBox 17"/>
          <p:cNvSpPr txBox="1"/>
          <p:nvPr/>
        </p:nvSpPr>
        <p:spPr>
          <a:xfrm>
            <a:off x="1282820" y="8215914"/>
            <a:ext cx="6020174" cy="942502"/>
          </a:xfrm>
          <a:prstGeom prst="rect">
            <a:avLst/>
          </a:prstGeom>
        </p:spPr>
        <p:txBody>
          <a:bodyPr lIns="0" tIns="0" rIns="0" bIns="0" rtlCol="0" anchor="t">
            <a:spAutoFit/>
          </a:bodyPr>
          <a:lstStyle/>
          <a:p>
            <a:pPr>
              <a:lnSpc>
                <a:spcPts val="6999"/>
              </a:lnSpc>
            </a:pPr>
            <a:r>
              <a:rPr lang="en-US" sz="6999" dirty="0">
                <a:solidFill>
                  <a:srgbClr val="FF7165"/>
                </a:solidFill>
                <a:latin typeface="Dreaming Outloud Pro" panose="03050502040302030504" pitchFamily="66" charset="0"/>
              </a:rPr>
              <a:t>Session 3</a:t>
            </a:r>
          </a:p>
        </p:txBody>
      </p:sp>
      <p:grpSp>
        <p:nvGrpSpPr>
          <p:cNvPr id="18" name="Group 11">
            <a:extLst>
              <a:ext uri="{FF2B5EF4-FFF2-40B4-BE49-F238E27FC236}">
                <a16:creationId xmlns:a16="http://schemas.microsoft.com/office/drawing/2014/main" id="{854D48A7-D114-D029-A0C0-7E6B220B3EB0}"/>
              </a:ext>
            </a:extLst>
          </p:cNvPr>
          <p:cNvGrpSpPr>
            <a:grpSpLocks noChangeAspect="1"/>
          </p:cNvGrpSpPr>
          <p:nvPr/>
        </p:nvGrpSpPr>
        <p:grpSpPr>
          <a:xfrm rot="1770514">
            <a:off x="12188774" y="2445645"/>
            <a:ext cx="8564400" cy="7416384"/>
            <a:chOff x="0" y="0"/>
            <a:chExt cx="4282440" cy="3708400"/>
          </a:xfrm>
        </p:grpSpPr>
        <p:sp>
          <p:nvSpPr>
            <p:cNvPr id="19" name="Freeform 12">
              <a:extLst>
                <a:ext uri="{FF2B5EF4-FFF2-40B4-BE49-F238E27FC236}">
                  <a16:creationId xmlns:a16="http://schemas.microsoft.com/office/drawing/2014/main" id="{5679C942-58A2-4467-C083-9669F591791B}"/>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87D0BF"/>
            </a:solidFill>
            <a:ln w="12700">
              <a:noFill/>
            </a:ln>
          </p:spPr>
          <p:txBody>
            <a:bodyPr/>
            <a:lstStyle/>
            <a:p>
              <a:endParaRPr lang="en-US"/>
            </a:p>
          </p:txBody>
        </p:sp>
      </p:grpSp>
      <p:grpSp>
        <p:nvGrpSpPr>
          <p:cNvPr id="20" name="Group 13">
            <a:extLst>
              <a:ext uri="{FF2B5EF4-FFF2-40B4-BE49-F238E27FC236}">
                <a16:creationId xmlns:a16="http://schemas.microsoft.com/office/drawing/2014/main" id="{21A834F8-0C77-F64B-E068-50B65EC03CAC}"/>
              </a:ext>
            </a:extLst>
          </p:cNvPr>
          <p:cNvGrpSpPr>
            <a:grpSpLocks noChangeAspect="1"/>
          </p:cNvGrpSpPr>
          <p:nvPr/>
        </p:nvGrpSpPr>
        <p:grpSpPr>
          <a:xfrm rot="4592018">
            <a:off x="9988509" y="6632685"/>
            <a:ext cx="5278999" cy="4571375"/>
            <a:chOff x="0" y="0"/>
            <a:chExt cx="4282440" cy="3708400"/>
          </a:xfrm>
        </p:grpSpPr>
        <p:sp>
          <p:nvSpPr>
            <p:cNvPr id="21" name="Freeform 14">
              <a:extLst>
                <a:ext uri="{FF2B5EF4-FFF2-40B4-BE49-F238E27FC236}">
                  <a16:creationId xmlns:a16="http://schemas.microsoft.com/office/drawing/2014/main" id="{08CF5959-D510-200C-4543-62A83A0B9CA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7165">
                <a:alpha val="57647"/>
              </a:srgbClr>
            </a:solidFill>
            <a:ln w="12700">
              <a:noFill/>
            </a:ln>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3271" y="664860"/>
            <a:ext cx="3701083" cy="727680"/>
            <a:chOff x="0" y="0"/>
            <a:chExt cx="4934778" cy="970239"/>
          </a:xfrm>
        </p:grpSpPr>
        <p:grpSp>
          <p:nvGrpSpPr>
            <p:cNvPr id="3" name="Group 3"/>
            <p:cNvGrpSpPr/>
            <p:nvPr/>
          </p:nvGrpSpPr>
          <p:grpSpPr>
            <a:xfrm>
              <a:off x="0" y="0"/>
              <a:ext cx="862312" cy="741049"/>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98"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0" name="TextBox 10"/>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87132">
            <a:off x="14623300" y="1038245"/>
            <a:ext cx="1154824" cy="1786961"/>
          </a:xfrm>
          <a:prstGeom prst="rect">
            <a:avLst/>
          </a:prstGeom>
        </p:spPr>
      </p:pic>
      <p:sp>
        <p:nvSpPr>
          <p:cNvPr id="12" name="TextBox 12"/>
          <p:cNvSpPr txBox="1"/>
          <p:nvPr/>
        </p:nvSpPr>
        <p:spPr>
          <a:xfrm>
            <a:off x="1028700" y="1587500"/>
            <a:ext cx="14172012" cy="2659702"/>
          </a:xfrm>
          <a:prstGeom prst="rect">
            <a:avLst/>
          </a:prstGeom>
        </p:spPr>
        <p:txBody>
          <a:bodyPr lIns="0" tIns="0" rIns="0" bIns="0" rtlCol="0" anchor="t">
            <a:spAutoFit/>
          </a:bodyPr>
          <a:lstStyle/>
          <a:p>
            <a:pPr>
              <a:lnSpc>
                <a:spcPts val="6800"/>
              </a:lnSpc>
            </a:pPr>
            <a:r>
              <a:rPr lang="en-US" sz="6800">
                <a:solidFill>
                  <a:srgbClr val="FF7165"/>
                </a:solidFill>
                <a:latin typeface="Dreaming Outloud Pro" panose="03050502040302030504" pitchFamily="66" charset="0"/>
              </a:rPr>
              <a:t>How can menstruating people take action to improve symptoms? </a:t>
            </a:r>
          </a:p>
          <a:p>
            <a:pPr>
              <a:lnSpc>
                <a:spcPts val="6800"/>
              </a:lnSpc>
            </a:pPr>
            <a:endParaRPr lang="en-US" sz="6800">
              <a:solidFill>
                <a:srgbClr val="FF7165"/>
              </a:solidFill>
              <a:latin typeface="Dreaming Outloud Pro" panose="03050502040302030504" pitchFamily="66" charset="0"/>
            </a:endParaRPr>
          </a:p>
        </p:txBody>
      </p:sp>
      <p:sp>
        <p:nvSpPr>
          <p:cNvPr id="13" name="TextBox 13"/>
          <p:cNvSpPr txBox="1"/>
          <p:nvPr/>
        </p:nvSpPr>
        <p:spPr>
          <a:xfrm>
            <a:off x="575619" y="7059800"/>
            <a:ext cx="5704363" cy="2746649"/>
          </a:xfrm>
          <a:prstGeom prst="rect">
            <a:avLst/>
          </a:prstGeom>
        </p:spPr>
        <p:txBody>
          <a:bodyPr lIns="0" tIns="0" rIns="0" bIns="0" rtlCol="0" anchor="t">
            <a:spAutoFit/>
          </a:bodyPr>
          <a:lstStyle/>
          <a:p>
            <a:pPr algn="ctr">
              <a:lnSpc>
                <a:spcPts val="4161"/>
              </a:lnSpc>
            </a:pPr>
            <a:r>
              <a:rPr lang="en-US" sz="2400">
                <a:solidFill>
                  <a:srgbClr val="000000"/>
                </a:solidFill>
                <a:latin typeface="Dreaming Outloud Pro" panose="03050502040302030504" pitchFamily="66" charset="0"/>
              </a:rPr>
              <a:t>Be prepared </a:t>
            </a:r>
          </a:p>
          <a:p>
            <a:pPr algn="ctr">
              <a:lnSpc>
                <a:spcPts val="3461"/>
              </a:lnSpc>
              <a:spcBef>
                <a:spcPct val="0"/>
              </a:spcBef>
            </a:pPr>
            <a:r>
              <a:rPr lang="en-US" sz="2400">
                <a:solidFill>
                  <a:srgbClr val="000000"/>
                </a:solidFill>
                <a:latin typeface="Montserrat"/>
              </a:rPr>
              <a:t>Carry period products or ask for products. Cycles may be irregular to start, or periods may come unexpectedly. Schools should have period products freely available. </a:t>
            </a:r>
          </a:p>
        </p:txBody>
      </p:sp>
      <p:grpSp>
        <p:nvGrpSpPr>
          <p:cNvPr id="14" name="Group 14"/>
          <p:cNvGrpSpPr/>
          <p:nvPr/>
        </p:nvGrpSpPr>
        <p:grpSpPr>
          <a:xfrm>
            <a:off x="1718303" y="3718817"/>
            <a:ext cx="2954086" cy="2893137"/>
            <a:chOff x="0" y="0"/>
            <a:chExt cx="4790024" cy="4516542"/>
          </a:xfrm>
        </p:grpSpPr>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36333"/>
              <a:ext cx="1756857" cy="2718541"/>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5756" y="2408547"/>
              <a:ext cx="1502203" cy="1935205"/>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41852" y="0"/>
              <a:ext cx="2748172" cy="2991207"/>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08116" y="2235757"/>
              <a:ext cx="2015644" cy="2280785"/>
            </a:xfrm>
            <a:prstGeom prst="rect">
              <a:avLst/>
            </a:prstGeom>
          </p:spPr>
        </p:pic>
      </p:grpSp>
      <p:sp>
        <p:nvSpPr>
          <p:cNvPr id="19" name="TextBox 19"/>
          <p:cNvSpPr txBox="1"/>
          <p:nvPr/>
        </p:nvSpPr>
        <p:spPr>
          <a:xfrm>
            <a:off x="7177307" y="7060572"/>
            <a:ext cx="5132412" cy="2274469"/>
          </a:xfrm>
          <a:prstGeom prst="rect">
            <a:avLst/>
          </a:prstGeom>
        </p:spPr>
        <p:txBody>
          <a:bodyPr lIns="0" tIns="0" rIns="0" bIns="0" rtlCol="0" anchor="t">
            <a:spAutoFit/>
          </a:bodyPr>
          <a:lstStyle/>
          <a:p>
            <a:pPr marL="0" lvl="0" indent="0" algn="ctr">
              <a:lnSpc>
                <a:spcPts val="4021"/>
              </a:lnSpc>
              <a:spcBef>
                <a:spcPct val="0"/>
              </a:spcBef>
            </a:pPr>
            <a:r>
              <a:rPr lang="en-US" sz="2400" u="none">
                <a:solidFill>
                  <a:srgbClr val="000000"/>
                </a:solidFill>
                <a:latin typeface="Dreaming Outloud Pro" panose="03050502040302030504" pitchFamily="66" charset="0"/>
              </a:rPr>
              <a:t>Track the menstrual cycle</a:t>
            </a:r>
          </a:p>
          <a:p>
            <a:pPr marL="0" lvl="0" indent="0" algn="ctr">
              <a:lnSpc>
                <a:spcPts val="3461"/>
              </a:lnSpc>
              <a:spcBef>
                <a:spcPct val="0"/>
              </a:spcBef>
            </a:pPr>
            <a:r>
              <a:rPr lang="en-US" sz="2400" u="none">
                <a:solidFill>
                  <a:srgbClr val="000000"/>
                </a:solidFill>
                <a:latin typeface="Montserrat"/>
              </a:rPr>
              <a:t>Tracking their cycle and logging symptoms will help them learn about themselves. We’ll go into more detail on this.</a:t>
            </a:r>
          </a:p>
        </p:txBody>
      </p:sp>
      <p:pic>
        <p:nvPicPr>
          <p:cNvPr id="20" name="Picture 20"/>
          <p:cNvPicPr>
            <a:picLocks noChangeAspect="1"/>
          </p:cNvPicPr>
          <p:nvPr/>
        </p:nvPicPr>
        <p:blipFill>
          <a:blip r:embed="rId12"/>
          <a:srcRect/>
          <a:stretch>
            <a:fillRect/>
          </a:stretch>
        </p:blipFill>
        <p:spPr>
          <a:xfrm>
            <a:off x="7888452" y="3894500"/>
            <a:ext cx="3174660" cy="2644743"/>
          </a:xfrm>
          <a:prstGeom prst="rect">
            <a:avLst/>
          </a:prstGeom>
        </p:spPr>
      </p:pic>
      <p:sp>
        <p:nvSpPr>
          <p:cNvPr id="21" name="TextBox 21"/>
          <p:cNvSpPr txBox="1"/>
          <p:nvPr/>
        </p:nvSpPr>
        <p:spPr>
          <a:xfrm>
            <a:off x="12811196" y="7061421"/>
            <a:ext cx="4984978" cy="1374479"/>
          </a:xfrm>
          <a:prstGeom prst="rect">
            <a:avLst/>
          </a:prstGeom>
        </p:spPr>
        <p:txBody>
          <a:bodyPr lIns="0" tIns="0" rIns="0" bIns="0" rtlCol="0" anchor="t">
            <a:spAutoFit/>
          </a:bodyPr>
          <a:lstStyle/>
          <a:p>
            <a:pPr marL="0" lvl="0" indent="0" algn="ctr">
              <a:lnSpc>
                <a:spcPts val="4021"/>
              </a:lnSpc>
              <a:spcBef>
                <a:spcPct val="0"/>
              </a:spcBef>
            </a:pPr>
            <a:r>
              <a:rPr lang="en-US" sz="2400" u="none">
                <a:solidFill>
                  <a:srgbClr val="000000"/>
                </a:solidFill>
                <a:latin typeface="Dreaming Outloud Pro" panose="03050502040302030504" pitchFamily="66" charset="0"/>
              </a:rPr>
              <a:t>Be proactive</a:t>
            </a:r>
          </a:p>
          <a:p>
            <a:pPr marL="0" lvl="0" indent="0" algn="ctr">
              <a:lnSpc>
                <a:spcPts val="3461"/>
              </a:lnSpc>
              <a:spcBef>
                <a:spcPct val="0"/>
              </a:spcBef>
            </a:pPr>
            <a:r>
              <a:rPr lang="en-US" sz="2400" u="none">
                <a:solidFill>
                  <a:srgbClr val="000000"/>
                </a:solidFill>
                <a:latin typeface="Montserrat"/>
              </a:rPr>
              <a:t>Try the following lifestyle advice to reduce unwanted symptoms.  </a:t>
            </a:r>
          </a:p>
        </p:txBody>
      </p:sp>
      <p:pic>
        <p:nvPicPr>
          <p:cNvPr id="22" name="Picture 2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445300" y="3174949"/>
            <a:ext cx="3181311" cy="34363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2789" y="664860"/>
            <a:ext cx="3701083" cy="727680"/>
            <a:chOff x="0" y="0"/>
            <a:chExt cx="4934778" cy="970239"/>
          </a:xfrm>
        </p:grpSpPr>
        <p:grpSp>
          <p:nvGrpSpPr>
            <p:cNvPr id="3" name="Group 3"/>
            <p:cNvGrpSpPr/>
            <p:nvPr/>
          </p:nvGrpSpPr>
          <p:grpSpPr>
            <a:xfrm>
              <a:off x="0" y="0"/>
              <a:ext cx="862312" cy="741049"/>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98"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0" name="TextBox 10"/>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1" name="TextBox 11"/>
          <p:cNvSpPr txBox="1"/>
          <p:nvPr/>
        </p:nvSpPr>
        <p:spPr>
          <a:xfrm>
            <a:off x="1028700" y="3346470"/>
            <a:ext cx="16230600" cy="3938905"/>
          </a:xfrm>
          <a:prstGeom prst="rect">
            <a:avLst/>
          </a:prstGeom>
        </p:spPr>
        <p:txBody>
          <a:bodyPr lIns="0" tIns="0" rIns="0" bIns="0" rtlCol="0" anchor="t">
            <a:spAutoFit/>
          </a:bodyPr>
          <a:lstStyle/>
          <a:p>
            <a:pPr marL="0" lvl="0" indent="0">
              <a:lnSpc>
                <a:spcPts val="3919"/>
              </a:lnSpc>
              <a:spcBef>
                <a:spcPct val="0"/>
              </a:spcBef>
            </a:pPr>
            <a:r>
              <a:rPr lang="en-US" sz="2799">
                <a:solidFill>
                  <a:srgbClr val="000000"/>
                </a:solidFill>
                <a:latin typeface="Montserrat Bold"/>
              </a:rPr>
              <a:t>A</a:t>
            </a:r>
            <a:r>
              <a:rPr lang="en-US" sz="2799" u="none">
                <a:solidFill>
                  <a:srgbClr val="000000"/>
                </a:solidFill>
                <a:latin typeface="Montserrat Bold"/>
              </a:rPr>
              <a:t>ll schools in the UK should have access to free period products to give to pupils.  </a:t>
            </a:r>
          </a:p>
          <a:p>
            <a:pPr marL="0" lvl="0" indent="0">
              <a:lnSpc>
                <a:spcPts val="3919"/>
              </a:lnSpc>
              <a:spcBef>
                <a:spcPct val="0"/>
              </a:spcBef>
            </a:pPr>
            <a:endParaRPr lang="en-US" sz="2799" u="none">
              <a:solidFill>
                <a:srgbClr val="000000"/>
              </a:solidFill>
              <a:latin typeface="Montserrat Bold"/>
            </a:endParaRPr>
          </a:p>
          <a:p>
            <a:pPr marL="0" lvl="0" indent="0">
              <a:lnSpc>
                <a:spcPts val="3919"/>
              </a:lnSpc>
              <a:spcBef>
                <a:spcPct val="0"/>
              </a:spcBef>
            </a:pPr>
            <a:r>
              <a:rPr lang="en-US" sz="2799" u="none">
                <a:solidFill>
                  <a:srgbClr val="000000"/>
                </a:solidFill>
                <a:latin typeface="Montserrat"/>
              </a:rPr>
              <a:t>There is no need to be embarrassed in asking for period products. They are there to help all menstruating young people. </a:t>
            </a:r>
          </a:p>
          <a:p>
            <a:pPr marL="0" lvl="0" indent="0">
              <a:lnSpc>
                <a:spcPts val="3919"/>
              </a:lnSpc>
              <a:spcBef>
                <a:spcPct val="0"/>
              </a:spcBef>
            </a:pPr>
            <a:endParaRPr lang="en-US" sz="2799" u="none">
              <a:solidFill>
                <a:srgbClr val="000000"/>
              </a:solidFill>
              <a:latin typeface="Montserrat"/>
            </a:endParaRPr>
          </a:p>
          <a:p>
            <a:pPr marL="0" lvl="0" indent="0">
              <a:lnSpc>
                <a:spcPts val="3919"/>
              </a:lnSpc>
              <a:spcBef>
                <a:spcPct val="0"/>
              </a:spcBef>
            </a:pPr>
            <a:r>
              <a:rPr lang="en-US" sz="2799" u="none">
                <a:solidFill>
                  <a:srgbClr val="000000"/>
                </a:solidFill>
                <a:latin typeface="Montserrat"/>
              </a:rPr>
              <a:t>Outside of school, there is an  </a:t>
            </a:r>
            <a:r>
              <a:rPr lang="en-US" sz="2799" u="none">
                <a:solidFill>
                  <a:srgbClr val="000000"/>
                </a:solidFill>
                <a:latin typeface="Montserrat Bold"/>
              </a:rPr>
              <a:t>app called PickUpMyPeriod</a:t>
            </a:r>
            <a:r>
              <a:rPr lang="en-US" sz="2799" u="none">
                <a:solidFill>
                  <a:srgbClr val="000000"/>
                </a:solidFill>
                <a:latin typeface="Montserrat"/>
              </a:rPr>
              <a:t> </a:t>
            </a:r>
            <a:r>
              <a:rPr lang="en-US" sz="2799" u="none">
                <a:solidFill>
                  <a:srgbClr val="000000"/>
                </a:solidFill>
                <a:latin typeface="Montserrat Bold"/>
              </a:rPr>
              <a:t>so that anyone can find free products in Scotland.</a:t>
            </a:r>
            <a:r>
              <a:rPr lang="en-US" sz="2799" u="none">
                <a:solidFill>
                  <a:srgbClr val="000000"/>
                </a:solidFill>
                <a:latin typeface="Montserrat"/>
              </a:rPr>
              <a:t>  The app is free and available for download on Android and Apple devices. </a:t>
            </a:r>
          </a:p>
        </p:txBody>
      </p:sp>
      <p:pic>
        <p:nvPicPr>
          <p:cNvPr id="12" name="Picture 12"/>
          <p:cNvPicPr>
            <a:picLocks noChangeAspect="1"/>
          </p:cNvPicPr>
          <p:nvPr/>
        </p:nvPicPr>
        <p:blipFill>
          <a:blip r:embed="rId2"/>
          <a:srcRect/>
          <a:stretch>
            <a:fillRect/>
          </a:stretch>
        </p:blipFill>
        <p:spPr>
          <a:xfrm>
            <a:off x="5936751" y="7763313"/>
            <a:ext cx="5575618" cy="2111534"/>
          </a:xfrm>
          <a:prstGeom prst="rect">
            <a:avLst/>
          </a:prstGeom>
        </p:spPr>
      </p:pic>
      <p:sp>
        <p:nvSpPr>
          <p:cNvPr id="13" name="TextBox 13"/>
          <p:cNvSpPr txBox="1"/>
          <p:nvPr/>
        </p:nvSpPr>
        <p:spPr>
          <a:xfrm>
            <a:off x="1028700" y="1725064"/>
            <a:ext cx="16455603" cy="915670"/>
          </a:xfrm>
          <a:prstGeom prst="rect">
            <a:avLst/>
          </a:prstGeom>
        </p:spPr>
        <p:txBody>
          <a:bodyPr lIns="0" tIns="0" rIns="0" bIns="0" rtlCol="0" anchor="t">
            <a:spAutoFit/>
          </a:bodyPr>
          <a:lstStyle/>
          <a:p>
            <a:pPr>
              <a:lnSpc>
                <a:spcPts val="6800"/>
              </a:lnSpc>
            </a:pPr>
            <a:r>
              <a:rPr lang="en-US" sz="6800" dirty="0">
                <a:solidFill>
                  <a:srgbClr val="FF7165"/>
                </a:solidFill>
                <a:latin typeface="Dreaming Outloud Pro" panose="03050502040302030504" pitchFamily="66" charset="0"/>
              </a:rPr>
              <a:t>Be prepared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2789" y="664860"/>
            <a:ext cx="3701083" cy="727680"/>
            <a:chOff x="0" y="0"/>
            <a:chExt cx="4934778" cy="970239"/>
          </a:xfrm>
        </p:grpSpPr>
        <p:grpSp>
          <p:nvGrpSpPr>
            <p:cNvPr id="3" name="Group 3"/>
            <p:cNvGrpSpPr/>
            <p:nvPr/>
          </p:nvGrpSpPr>
          <p:grpSpPr>
            <a:xfrm>
              <a:off x="0" y="0"/>
              <a:ext cx="862312" cy="741049"/>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98"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0" name="TextBox 10"/>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1" name="TextBox 11"/>
          <p:cNvSpPr txBox="1"/>
          <p:nvPr/>
        </p:nvSpPr>
        <p:spPr>
          <a:xfrm>
            <a:off x="1604908" y="6046089"/>
            <a:ext cx="6079632" cy="3474353"/>
          </a:xfrm>
          <a:prstGeom prst="rect">
            <a:avLst/>
          </a:prstGeom>
        </p:spPr>
        <p:txBody>
          <a:bodyPr lIns="0" tIns="0" rIns="0" bIns="0" rtlCol="0" anchor="t">
            <a:spAutoFit/>
          </a:bodyPr>
          <a:lstStyle/>
          <a:p>
            <a:pPr>
              <a:lnSpc>
                <a:spcPts val="4605"/>
              </a:lnSpc>
            </a:pPr>
            <a:r>
              <a:rPr lang="en-US" sz="3289">
                <a:solidFill>
                  <a:srgbClr val="000000"/>
                </a:solidFill>
                <a:latin typeface="Montserrat Bold"/>
              </a:rPr>
              <a:t>Keep a track of:</a:t>
            </a:r>
          </a:p>
          <a:p>
            <a:pPr>
              <a:lnSpc>
                <a:spcPts val="4605"/>
              </a:lnSpc>
            </a:pPr>
            <a:endParaRPr lang="en-US" sz="3289">
              <a:solidFill>
                <a:srgbClr val="000000"/>
              </a:solidFill>
              <a:latin typeface="Montserrat Bold"/>
            </a:endParaRPr>
          </a:p>
          <a:p>
            <a:pPr>
              <a:lnSpc>
                <a:spcPts val="4605"/>
              </a:lnSpc>
            </a:pPr>
            <a:r>
              <a:rPr lang="en-US" sz="3289">
                <a:solidFill>
                  <a:srgbClr val="000000"/>
                </a:solidFill>
                <a:latin typeface="Montserrat Bold"/>
              </a:rPr>
              <a:t>Menstrual cycle length</a:t>
            </a:r>
          </a:p>
          <a:p>
            <a:pPr>
              <a:lnSpc>
                <a:spcPts val="4605"/>
              </a:lnSpc>
            </a:pPr>
            <a:r>
              <a:rPr lang="en-US" sz="3289">
                <a:solidFill>
                  <a:srgbClr val="000000"/>
                </a:solidFill>
                <a:latin typeface="Montserrat Bold"/>
              </a:rPr>
              <a:t>Bleeding length</a:t>
            </a:r>
          </a:p>
          <a:p>
            <a:pPr>
              <a:lnSpc>
                <a:spcPts val="4605"/>
              </a:lnSpc>
            </a:pPr>
            <a:r>
              <a:rPr lang="en-US" sz="3289">
                <a:solidFill>
                  <a:srgbClr val="000000"/>
                </a:solidFill>
                <a:latin typeface="Montserrat Bold"/>
              </a:rPr>
              <a:t>Heaviness of bleeding</a:t>
            </a:r>
            <a:r>
              <a:rPr lang="en-US" sz="3289">
                <a:solidFill>
                  <a:srgbClr val="000000"/>
                </a:solidFill>
                <a:latin typeface="Montserrat"/>
              </a:rPr>
              <a:t> </a:t>
            </a:r>
          </a:p>
          <a:p>
            <a:pPr marL="0" lvl="0" indent="0">
              <a:lnSpc>
                <a:spcPts val="4605"/>
              </a:lnSpc>
              <a:spcBef>
                <a:spcPct val="0"/>
              </a:spcBef>
            </a:pPr>
            <a:r>
              <a:rPr lang="en-US" sz="3289">
                <a:solidFill>
                  <a:srgbClr val="000000"/>
                </a:solidFill>
                <a:latin typeface="Montserrat Bold"/>
              </a:rPr>
              <a:t>Symptoms</a:t>
            </a:r>
            <a:r>
              <a:rPr lang="en-US" sz="3289">
                <a:solidFill>
                  <a:srgbClr val="000000"/>
                </a:solidFill>
                <a:latin typeface="Montserrat"/>
              </a:rPr>
              <a:t> </a:t>
            </a:r>
          </a:p>
        </p:txBody>
      </p:sp>
      <p:sp>
        <p:nvSpPr>
          <p:cNvPr id="12" name="TextBox 12"/>
          <p:cNvSpPr txBox="1"/>
          <p:nvPr/>
        </p:nvSpPr>
        <p:spPr>
          <a:xfrm>
            <a:off x="1028700" y="1725064"/>
            <a:ext cx="16455603" cy="915670"/>
          </a:xfrm>
          <a:prstGeom prst="rect">
            <a:avLst/>
          </a:prstGeom>
        </p:spPr>
        <p:txBody>
          <a:bodyPr lIns="0" tIns="0" rIns="0" bIns="0" rtlCol="0" anchor="t">
            <a:spAutoFit/>
          </a:bodyPr>
          <a:lstStyle/>
          <a:p>
            <a:pPr>
              <a:lnSpc>
                <a:spcPts val="6800"/>
              </a:lnSpc>
            </a:pPr>
            <a:r>
              <a:rPr lang="en-US" sz="6800" dirty="0">
                <a:solidFill>
                  <a:srgbClr val="FF7165"/>
                </a:solidFill>
                <a:latin typeface="Dreaming Outloud Pro" panose="03050502040302030504" pitchFamily="66" charset="0"/>
              </a:rPr>
              <a:t>Tracking the Menstrual Cycle </a:t>
            </a:r>
          </a:p>
        </p:txBody>
      </p:sp>
      <p:pic>
        <p:nvPicPr>
          <p:cNvPr id="13" name="Picture 13"/>
          <p:cNvPicPr>
            <a:picLocks noChangeAspect="1"/>
          </p:cNvPicPr>
          <p:nvPr/>
        </p:nvPicPr>
        <p:blipFill>
          <a:blip r:embed="rId2"/>
          <a:srcRect/>
          <a:stretch>
            <a:fillRect/>
          </a:stretch>
        </p:blipFill>
        <p:spPr>
          <a:xfrm>
            <a:off x="1604908" y="3109538"/>
            <a:ext cx="3062746" cy="2534422"/>
          </a:xfrm>
          <a:prstGeom prst="rect">
            <a:avLst/>
          </a:prstGeom>
        </p:spPr>
      </p:pic>
      <p:sp>
        <p:nvSpPr>
          <p:cNvPr id="14" name="TextBox 14"/>
          <p:cNvSpPr txBox="1"/>
          <p:nvPr/>
        </p:nvSpPr>
        <p:spPr>
          <a:xfrm>
            <a:off x="8049140" y="3042863"/>
            <a:ext cx="9210160" cy="5684825"/>
          </a:xfrm>
          <a:prstGeom prst="rect">
            <a:avLst/>
          </a:prstGeom>
        </p:spPr>
        <p:txBody>
          <a:bodyPr lIns="0" tIns="0" rIns="0" bIns="0" rtlCol="0" anchor="t">
            <a:spAutoFit/>
          </a:bodyPr>
          <a:lstStyle/>
          <a:p>
            <a:pPr>
              <a:lnSpc>
                <a:spcPts val="4525"/>
              </a:lnSpc>
              <a:spcBef>
                <a:spcPct val="0"/>
              </a:spcBef>
            </a:pPr>
            <a:r>
              <a:rPr lang="en-US" sz="3200">
                <a:solidFill>
                  <a:srgbClr val="000000"/>
                </a:solidFill>
                <a:latin typeface="Open Sans Light"/>
              </a:rPr>
              <a:t>Apps, diaries or calendars can be helpful in tracking</a:t>
            </a:r>
          </a:p>
          <a:p>
            <a:pPr>
              <a:lnSpc>
                <a:spcPts val="4525"/>
              </a:lnSpc>
              <a:spcBef>
                <a:spcPct val="0"/>
              </a:spcBef>
            </a:pPr>
            <a:endParaRPr lang="en-US" sz="3232">
              <a:solidFill>
                <a:srgbClr val="000000"/>
              </a:solidFill>
              <a:latin typeface="Open Sans Light"/>
            </a:endParaRPr>
          </a:p>
          <a:p>
            <a:pPr>
              <a:lnSpc>
                <a:spcPts val="4525"/>
              </a:lnSpc>
              <a:spcBef>
                <a:spcPct val="0"/>
              </a:spcBef>
            </a:pPr>
            <a:r>
              <a:rPr lang="en-US" sz="3200">
                <a:solidFill>
                  <a:srgbClr val="000000"/>
                </a:solidFill>
                <a:latin typeface="Open Sans Light"/>
              </a:rPr>
              <a:t>Complete for a minimum of 3 cycles before ‘patterns’ can be seen</a:t>
            </a:r>
            <a:endParaRPr lang="en-US" sz="3200">
              <a:solidFill>
                <a:srgbClr val="000000"/>
              </a:solidFill>
              <a:latin typeface="Open Sans Light"/>
              <a:ea typeface="Open Sans Light"/>
              <a:cs typeface="Open Sans Light"/>
            </a:endParaRPr>
          </a:p>
          <a:p>
            <a:pPr>
              <a:lnSpc>
                <a:spcPts val="4525"/>
              </a:lnSpc>
              <a:spcBef>
                <a:spcPct val="0"/>
              </a:spcBef>
            </a:pPr>
            <a:endParaRPr lang="en-US" sz="3232">
              <a:solidFill>
                <a:srgbClr val="000000"/>
              </a:solidFill>
              <a:latin typeface="Open Sans Light"/>
            </a:endParaRPr>
          </a:p>
          <a:p>
            <a:pPr>
              <a:lnSpc>
                <a:spcPts val="4525"/>
              </a:lnSpc>
              <a:spcBef>
                <a:spcPct val="0"/>
              </a:spcBef>
            </a:pPr>
            <a:r>
              <a:rPr lang="en-US" sz="3200">
                <a:solidFill>
                  <a:srgbClr val="000000"/>
                </a:solidFill>
                <a:latin typeface="Open Sans Light"/>
              </a:rPr>
              <a:t>Note things like stress, sleep, travel, changes in diet and exercise training for sport alongside symptoms as these may affect symptoms you experience.</a:t>
            </a:r>
            <a:endParaRPr lang="en-US" sz="3200">
              <a:solidFill>
                <a:srgbClr val="000000"/>
              </a:solidFill>
              <a:latin typeface="Open Sans Light"/>
              <a:ea typeface="Open Sans Light"/>
              <a:cs typeface="Open Sans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2789" y="664860"/>
            <a:ext cx="3701083" cy="727680"/>
            <a:chOff x="0" y="0"/>
            <a:chExt cx="4934778" cy="970239"/>
          </a:xfrm>
        </p:grpSpPr>
        <p:grpSp>
          <p:nvGrpSpPr>
            <p:cNvPr id="3" name="Group 3"/>
            <p:cNvGrpSpPr/>
            <p:nvPr/>
          </p:nvGrpSpPr>
          <p:grpSpPr>
            <a:xfrm>
              <a:off x="0" y="0"/>
              <a:ext cx="862312" cy="741049"/>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98"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0" name="TextBox 10"/>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1" name="TextBox 11"/>
          <p:cNvSpPr txBox="1"/>
          <p:nvPr/>
        </p:nvSpPr>
        <p:spPr>
          <a:xfrm>
            <a:off x="4459142" y="262890"/>
            <a:ext cx="13836835" cy="1645920"/>
          </a:xfrm>
          <a:prstGeom prst="rect">
            <a:avLst/>
          </a:prstGeom>
        </p:spPr>
        <p:txBody>
          <a:bodyPr wrap="square" lIns="0" tIns="0" rIns="0" bIns="0" rtlCol="0" anchor="t">
            <a:spAutoFit/>
          </a:bodyPr>
          <a:lstStyle/>
          <a:p>
            <a:pPr>
              <a:lnSpc>
                <a:spcPts val="6300"/>
              </a:lnSpc>
            </a:pPr>
            <a:r>
              <a:rPr lang="en-US" sz="6300" dirty="0">
                <a:solidFill>
                  <a:srgbClr val="FF7165"/>
                </a:solidFill>
                <a:latin typeface="Dreaming Outloud Pro" panose="03050502040302030504" pitchFamily="66" charset="0"/>
              </a:rPr>
              <a:t>Be Proactive - Lifestyle Advice for Symptom Management </a:t>
            </a:r>
          </a:p>
        </p:txBody>
      </p:sp>
      <p:sp>
        <p:nvSpPr>
          <p:cNvPr id="12" name="TextBox 12"/>
          <p:cNvSpPr txBox="1"/>
          <p:nvPr/>
        </p:nvSpPr>
        <p:spPr>
          <a:xfrm>
            <a:off x="12548086" y="8901069"/>
            <a:ext cx="5492868" cy="1412759"/>
          </a:xfrm>
          <a:prstGeom prst="rect">
            <a:avLst/>
          </a:prstGeom>
        </p:spPr>
        <p:txBody>
          <a:bodyPr wrap="square" lIns="0" tIns="0" rIns="0" bIns="0" rtlCol="0" anchor="t">
            <a:spAutoFit/>
          </a:bodyPr>
          <a:lstStyle/>
          <a:p>
            <a:pPr algn="ctr">
              <a:lnSpc>
                <a:spcPts val="2800"/>
              </a:lnSpc>
              <a:spcBef>
                <a:spcPct val="0"/>
              </a:spcBef>
            </a:pPr>
            <a:r>
              <a:rPr lang="en-US" sz="2000">
                <a:solidFill>
                  <a:srgbClr val="000000"/>
                </a:solidFill>
                <a:latin typeface="Open Sans Light Bold"/>
              </a:rPr>
              <a:t>*Never take over-the counter  medications without discussing with a medical professional and parent/guardian. Always follow the instructions</a:t>
            </a:r>
          </a:p>
        </p:txBody>
      </p:sp>
      <p:pic>
        <p:nvPicPr>
          <p:cNvPr id="13" name="Picture 13"/>
          <p:cNvPicPr>
            <a:picLocks noChangeAspect="1"/>
          </p:cNvPicPr>
          <p:nvPr/>
        </p:nvPicPr>
        <p:blipFill>
          <a:blip r:embed="rId2">
            <a:alphaModFix amt="17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2832582" y="1908810"/>
            <a:ext cx="11541065" cy="4904953"/>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56857" y="2875693"/>
            <a:ext cx="6892515" cy="7411307"/>
          </a:xfrm>
          <a:prstGeom prst="rect">
            <a:avLst/>
          </a:prstGeom>
        </p:spPr>
      </p:pic>
      <p:grpSp>
        <p:nvGrpSpPr>
          <p:cNvPr id="15" name="Group 15"/>
          <p:cNvGrpSpPr/>
          <p:nvPr/>
        </p:nvGrpSpPr>
        <p:grpSpPr>
          <a:xfrm>
            <a:off x="5156857" y="5639675"/>
            <a:ext cx="1674722" cy="1674722"/>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17" name="TextBox 17"/>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18" name="Group 18"/>
          <p:cNvGrpSpPr/>
          <p:nvPr/>
        </p:nvGrpSpPr>
        <p:grpSpPr>
          <a:xfrm>
            <a:off x="7765754" y="2952297"/>
            <a:ext cx="1674722" cy="1674722"/>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20" name="TextBox 20"/>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1" name="Group 21"/>
          <p:cNvGrpSpPr/>
          <p:nvPr/>
        </p:nvGrpSpPr>
        <p:grpSpPr>
          <a:xfrm>
            <a:off x="9561767" y="3835895"/>
            <a:ext cx="1674722" cy="1674722"/>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23" name="TextBox 23"/>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50928" y="4098198"/>
            <a:ext cx="1314913" cy="1224065"/>
          </a:xfrm>
          <a:prstGeom prst="rect">
            <a:avLst/>
          </a:prstGeom>
        </p:spPr>
      </p:pic>
      <p:grpSp>
        <p:nvGrpSpPr>
          <p:cNvPr id="25" name="Group 25"/>
          <p:cNvGrpSpPr/>
          <p:nvPr/>
        </p:nvGrpSpPr>
        <p:grpSpPr>
          <a:xfrm>
            <a:off x="4585553" y="7657346"/>
            <a:ext cx="1674722" cy="1674722"/>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27" name="TextBox 27"/>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18672" y="7882958"/>
            <a:ext cx="1142608" cy="1187967"/>
          </a:xfrm>
          <a:prstGeom prst="rect">
            <a:avLst/>
          </a:prstGeom>
        </p:spPr>
      </p:pic>
      <p:pic>
        <p:nvPicPr>
          <p:cNvPr id="29" name="Picture 2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13063" y="3081420"/>
            <a:ext cx="1130937" cy="1279866"/>
          </a:xfrm>
          <a:prstGeom prst="rect">
            <a:avLst/>
          </a:prstGeom>
        </p:spPr>
      </p:pic>
      <p:grpSp>
        <p:nvGrpSpPr>
          <p:cNvPr id="30" name="Group 30"/>
          <p:cNvGrpSpPr/>
          <p:nvPr/>
        </p:nvGrpSpPr>
        <p:grpSpPr>
          <a:xfrm>
            <a:off x="10765175" y="7639581"/>
            <a:ext cx="1674722" cy="1674722"/>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32" name="TextBox 32"/>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3" name="Picture 3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099239" y="7837008"/>
            <a:ext cx="963208" cy="1297250"/>
          </a:xfrm>
          <a:prstGeom prst="rect">
            <a:avLst/>
          </a:prstGeom>
        </p:spPr>
      </p:pic>
      <p:sp>
        <p:nvSpPr>
          <p:cNvPr id="34" name="TextBox 34"/>
          <p:cNvSpPr txBox="1"/>
          <p:nvPr/>
        </p:nvSpPr>
        <p:spPr>
          <a:xfrm>
            <a:off x="2102291" y="7835333"/>
            <a:ext cx="2483262" cy="1461939"/>
          </a:xfrm>
          <a:prstGeom prst="rect">
            <a:avLst/>
          </a:prstGeom>
        </p:spPr>
        <p:txBody>
          <a:bodyPr lIns="0" tIns="0" rIns="0" bIns="0" rtlCol="0" anchor="t">
            <a:spAutoFit/>
          </a:bodyPr>
          <a:lstStyle/>
          <a:p>
            <a:pPr algn="ctr">
              <a:lnSpc>
                <a:spcPts val="3791"/>
              </a:lnSpc>
              <a:spcBef>
                <a:spcPct val="0"/>
              </a:spcBef>
            </a:pPr>
            <a:r>
              <a:rPr lang="en-US" sz="2708" dirty="0">
                <a:solidFill>
                  <a:srgbClr val="000000"/>
                </a:solidFill>
                <a:latin typeface="Dreaming Outloud Pro" panose="03050502040302030504" pitchFamily="66" charset="0"/>
              </a:rPr>
              <a:t>Exercise, physical activity and stretching</a:t>
            </a:r>
          </a:p>
        </p:txBody>
      </p:sp>
      <p:sp>
        <p:nvSpPr>
          <p:cNvPr id="35" name="TextBox 35"/>
          <p:cNvSpPr txBox="1"/>
          <p:nvPr/>
        </p:nvSpPr>
        <p:spPr>
          <a:xfrm>
            <a:off x="2575073" y="5987558"/>
            <a:ext cx="2581784" cy="974626"/>
          </a:xfrm>
          <a:prstGeom prst="rect">
            <a:avLst/>
          </a:prstGeom>
        </p:spPr>
        <p:txBody>
          <a:bodyPr lIns="0" tIns="0" rIns="0" bIns="0" rtlCol="0" anchor="t">
            <a:spAutoFit/>
          </a:bodyPr>
          <a:lstStyle/>
          <a:p>
            <a:pPr marL="0" lvl="0" indent="0" algn="ctr">
              <a:lnSpc>
                <a:spcPts val="3791"/>
              </a:lnSpc>
              <a:spcBef>
                <a:spcPct val="0"/>
              </a:spcBef>
            </a:pPr>
            <a:r>
              <a:rPr lang="en-US" sz="2708" u="none" dirty="0">
                <a:solidFill>
                  <a:srgbClr val="000000"/>
                </a:solidFill>
                <a:latin typeface="Dreaming Outloud Pro" panose="03050502040302030504" pitchFamily="66" charset="0"/>
              </a:rPr>
              <a:t>Eat a well-balanced diet</a:t>
            </a:r>
          </a:p>
        </p:txBody>
      </p:sp>
      <p:sp>
        <p:nvSpPr>
          <p:cNvPr id="36" name="TextBox 36"/>
          <p:cNvSpPr txBox="1"/>
          <p:nvPr/>
        </p:nvSpPr>
        <p:spPr>
          <a:xfrm>
            <a:off x="3278281" y="4421903"/>
            <a:ext cx="2529582" cy="487313"/>
          </a:xfrm>
          <a:prstGeom prst="rect">
            <a:avLst/>
          </a:prstGeom>
        </p:spPr>
        <p:txBody>
          <a:bodyPr lIns="0" tIns="0" rIns="0" bIns="0" rtlCol="0" anchor="t">
            <a:spAutoFit/>
          </a:bodyPr>
          <a:lstStyle/>
          <a:p>
            <a:pPr marL="0" lvl="0" indent="0" algn="ctr">
              <a:lnSpc>
                <a:spcPts val="3791"/>
              </a:lnSpc>
              <a:spcBef>
                <a:spcPct val="0"/>
              </a:spcBef>
            </a:pPr>
            <a:r>
              <a:rPr lang="en-US" sz="2708" u="none" dirty="0">
                <a:solidFill>
                  <a:srgbClr val="000000"/>
                </a:solidFill>
                <a:latin typeface="Dreaming Outloud Pro" panose="03050502040302030504" pitchFamily="66" charset="0"/>
              </a:rPr>
              <a:t>Good sleep habits</a:t>
            </a:r>
          </a:p>
        </p:txBody>
      </p:sp>
      <p:sp>
        <p:nvSpPr>
          <p:cNvPr id="37" name="TextBox 37"/>
          <p:cNvSpPr txBox="1"/>
          <p:nvPr/>
        </p:nvSpPr>
        <p:spPr>
          <a:xfrm>
            <a:off x="12208987" y="6146336"/>
            <a:ext cx="2861072" cy="974626"/>
          </a:xfrm>
          <a:prstGeom prst="rect">
            <a:avLst/>
          </a:prstGeom>
        </p:spPr>
        <p:txBody>
          <a:bodyPr lIns="0" tIns="0" rIns="0" bIns="0" rtlCol="0" anchor="t">
            <a:spAutoFit/>
          </a:bodyPr>
          <a:lstStyle/>
          <a:p>
            <a:pPr marL="0" lvl="0" indent="0" algn="ctr">
              <a:lnSpc>
                <a:spcPts val="3791"/>
              </a:lnSpc>
              <a:spcBef>
                <a:spcPct val="0"/>
              </a:spcBef>
            </a:pPr>
            <a:r>
              <a:rPr lang="en-US" sz="2708" u="none" dirty="0">
                <a:solidFill>
                  <a:srgbClr val="000000"/>
                </a:solidFill>
                <a:latin typeface="Dreaming Outloud Pro" panose="03050502040302030504" pitchFamily="66" charset="0"/>
              </a:rPr>
              <a:t>Be kind to yourself!</a:t>
            </a:r>
          </a:p>
          <a:p>
            <a:pPr marL="0" lvl="0" indent="0" algn="ctr">
              <a:lnSpc>
                <a:spcPts val="3791"/>
              </a:lnSpc>
              <a:spcBef>
                <a:spcPct val="0"/>
              </a:spcBef>
            </a:pPr>
            <a:endParaRPr lang="en-US" sz="2708" u="none" dirty="0">
              <a:solidFill>
                <a:srgbClr val="000000"/>
              </a:solidFill>
              <a:latin typeface="Dreaming Outloud Pro" panose="03050502040302030504" pitchFamily="66" charset="0"/>
            </a:endParaRPr>
          </a:p>
        </p:txBody>
      </p:sp>
      <p:sp>
        <p:nvSpPr>
          <p:cNvPr id="38" name="TextBox 38"/>
          <p:cNvSpPr txBox="1"/>
          <p:nvPr/>
        </p:nvSpPr>
        <p:spPr>
          <a:xfrm>
            <a:off x="11446039" y="4050573"/>
            <a:ext cx="3137158" cy="974626"/>
          </a:xfrm>
          <a:prstGeom prst="rect">
            <a:avLst/>
          </a:prstGeom>
        </p:spPr>
        <p:txBody>
          <a:bodyPr lIns="0" tIns="0" rIns="0" bIns="0" rtlCol="0" anchor="t">
            <a:spAutoFit/>
          </a:bodyPr>
          <a:lstStyle/>
          <a:p>
            <a:pPr marL="0" lvl="0" indent="0" algn="ctr">
              <a:lnSpc>
                <a:spcPts val="3791"/>
              </a:lnSpc>
              <a:spcBef>
                <a:spcPct val="0"/>
              </a:spcBef>
            </a:pPr>
            <a:r>
              <a:rPr lang="en-US" sz="2708" u="none" dirty="0">
                <a:solidFill>
                  <a:srgbClr val="000000"/>
                </a:solidFill>
                <a:latin typeface="Dreaming Outloud Pro" panose="03050502040302030504" pitchFamily="66" charset="0"/>
              </a:rPr>
              <a:t>Heat for abdominal/back pain</a:t>
            </a:r>
          </a:p>
        </p:txBody>
      </p:sp>
      <p:sp>
        <p:nvSpPr>
          <p:cNvPr id="39" name="TextBox 39"/>
          <p:cNvSpPr txBox="1"/>
          <p:nvPr/>
        </p:nvSpPr>
        <p:spPr>
          <a:xfrm>
            <a:off x="12711326" y="8242099"/>
            <a:ext cx="2714625" cy="487313"/>
          </a:xfrm>
          <a:prstGeom prst="rect">
            <a:avLst/>
          </a:prstGeom>
        </p:spPr>
        <p:txBody>
          <a:bodyPr lIns="0" tIns="0" rIns="0" bIns="0" rtlCol="0" anchor="t">
            <a:spAutoFit/>
          </a:bodyPr>
          <a:lstStyle/>
          <a:p>
            <a:pPr marL="0" lvl="0" indent="0" algn="ctr">
              <a:lnSpc>
                <a:spcPts val="3791"/>
              </a:lnSpc>
              <a:spcBef>
                <a:spcPct val="0"/>
              </a:spcBef>
            </a:pPr>
            <a:r>
              <a:rPr lang="en-US" sz="2708" u="none" dirty="0">
                <a:solidFill>
                  <a:srgbClr val="000000"/>
                </a:solidFill>
                <a:latin typeface="Dreaming Outloud Pro" panose="03050502040302030504" pitchFamily="66" charset="0"/>
              </a:rPr>
              <a:t>Some medications*</a:t>
            </a:r>
          </a:p>
        </p:txBody>
      </p:sp>
      <p:sp>
        <p:nvSpPr>
          <p:cNvPr id="40" name="TextBox 40"/>
          <p:cNvSpPr txBox="1"/>
          <p:nvPr/>
        </p:nvSpPr>
        <p:spPr>
          <a:xfrm>
            <a:off x="7321480" y="2260844"/>
            <a:ext cx="2514104" cy="487313"/>
          </a:xfrm>
          <a:prstGeom prst="rect">
            <a:avLst/>
          </a:prstGeom>
        </p:spPr>
        <p:txBody>
          <a:bodyPr lIns="0" tIns="0" rIns="0" bIns="0" rtlCol="0" anchor="t">
            <a:spAutoFit/>
          </a:bodyPr>
          <a:lstStyle/>
          <a:p>
            <a:pPr marL="0" lvl="0" indent="0" algn="ctr">
              <a:lnSpc>
                <a:spcPts val="3791"/>
              </a:lnSpc>
              <a:spcBef>
                <a:spcPct val="0"/>
              </a:spcBef>
            </a:pPr>
            <a:r>
              <a:rPr lang="en-US" sz="2708" u="none" dirty="0">
                <a:solidFill>
                  <a:srgbClr val="000000"/>
                </a:solidFill>
                <a:latin typeface="Dreaming Outloud Pro" panose="03050502040302030504" pitchFamily="66" charset="0"/>
              </a:rPr>
              <a:t>Manage stress</a:t>
            </a:r>
          </a:p>
        </p:txBody>
      </p:sp>
      <p:pic>
        <p:nvPicPr>
          <p:cNvPr id="41" name="Picture 4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1077" t="12442" r="61990" b="63326"/>
          <a:stretch>
            <a:fillRect/>
          </a:stretch>
        </p:blipFill>
        <p:spPr>
          <a:xfrm>
            <a:off x="5066088" y="5639675"/>
            <a:ext cx="1856259" cy="1795813"/>
          </a:xfrm>
          <a:prstGeom prst="rect">
            <a:avLst/>
          </a:prstGeom>
        </p:spPr>
      </p:pic>
      <p:grpSp>
        <p:nvGrpSpPr>
          <p:cNvPr id="42" name="Group 42"/>
          <p:cNvGrpSpPr/>
          <p:nvPr/>
        </p:nvGrpSpPr>
        <p:grpSpPr>
          <a:xfrm>
            <a:off x="6084986" y="3872870"/>
            <a:ext cx="1674722" cy="1674722"/>
            <a:chOff x="0" y="0"/>
            <a:chExt cx="812800" cy="812800"/>
          </a:xfrm>
        </p:grpSpPr>
        <p:sp>
          <p:nvSpPr>
            <p:cNvPr id="43" name="Freeform 4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44" name="TextBox 44"/>
            <p:cNvSpPr txBox="1"/>
            <p:nvPr/>
          </p:nvSpPr>
          <p:spPr>
            <a:xfrm>
              <a:off x="76200" y="-47625"/>
              <a:ext cx="660400" cy="784225"/>
            </a:xfrm>
            <a:prstGeom prst="rect">
              <a:avLst/>
            </a:prstGeom>
          </p:spPr>
          <p:txBody>
            <a:bodyPr lIns="50800" tIns="50800" rIns="50800" bIns="50800" rtlCol="0" anchor="ctr"/>
            <a:lstStyle/>
            <a:p>
              <a:pPr algn="ctr">
                <a:lnSpc>
                  <a:spcPts val="3716"/>
                </a:lnSpc>
              </a:pPr>
              <a:endParaRPr/>
            </a:p>
          </p:txBody>
        </p:sp>
      </p:grpSp>
      <p:pic>
        <p:nvPicPr>
          <p:cNvPr id="45" name="Picture 4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3887" t="36160" b="38205"/>
          <a:stretch>
            <a:fillRect/>
          </a:stretch>
        </p:blipFill>
        <p:spPr>
          <a:xfrm>
            <a:off x="5931689" y="3760331"/>
            <a:ext cx="1799779" cy="1899799"/>
          </a:xfrm>
          <a:prstGeom prst="rect">
            <a:avLst/>
          </a:prstGeom>
        </p:spPr>
      </p:pic>
      <p:grpSp>
        <p:nvGrpSpPr>
          <p:cNvPr id="46" name="Group 46"/>
          <p:cNvGrpSpPr/>
          <p:nvPr/>
        </p:nvGrpSpPr>
        <p:grpSpPr>
          <a:xfrm>
            <a:off x="10374650" y="5639675"/>
            <a:ext cx="1674722" cy="1674722"/>
            <a:chOff x="0" y="0"/>
            <a:chExt cx="812800" cy="812800"/>
          </a:xfrm>
        </p:grpSpPr>
        <p:sp>
          <p:nvSpPr>
            <p:cNvPr id="47" name="Freeform 4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48" name="TextBox 48"/>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49" name="Picture 49"/>
          <p:cNvPicPr>
            <a:picLocks noChangeAspect="1"/>
          </p:cNvPicPr>
          <p:nvPr/>
        </p:nvPicPr>
        <p:blipFill>
          <a:blip r:embed="rId14"/>
          <a:srcRect/>
          <a:stretch>
            <a:fillRect/>
          </a:stretch>
        </p:blipFill>
        <p:spPr>
          <a:xfrm>
            <a:off x="10765175" y="5746543"/>
            <a:ext cx="900333" cy="146098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2789" y="664860"/>
            <a:ext cx="3701083" cy="727680"/>
            <a:chOff x="0" y="0"/>
            <a:chExt cx="4934778" cy="970239"/>
          </a:xfrm>
        </p:grpSpPr>
        <p:grpSp>
          <p:nvGrpSpPr>
            <p:cNvPr id="3" name="Group 3"/>
            <p:cNvGrpSpPr/>
            <p:nvPr/>
          </p:nvGrpSpPr>
          <p:grpSpPr>
            <a:xfrm>
              <a:off x="0" y="0"/>
              <a:ext cx="862312" cy="741049"/>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98"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0" name="TextBox 10"/>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95496" flipV="1">
            <a:off x="451969" y="4059366"/>
            <a:ext cx="853630" cy="1320898"/>
          </a:xfrm>
          <a:prstGeom prst="rect">
            <a:avLst/>
          </a:prstGeom>
        </p:spPr>
      </p:pic>
      <p:grpSp>
        <p:nvGrpSpPr>
          <p:cNvPr id="12" name="Group 12"/>
          <p:cNvGrpSpPr/>
          <p:nvPr/>
        </p:nvGrpSpPr>
        <p:grpSpPr>
          <a:xfrm>
            <a:off x="1439299" y="6938020"/>
            <a:ext cx="2673685" cy="2673685"/>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14" name="TextBox 14"/>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9861" y="7478163"/>
            <a:ext cx="1532561" cy="1593400"/>
          </a:xfrm>
          <a:prstGeom prst="rect">
            <a:avLst/>
          </a:prstGeom>
        </p:spPr>
      </p:pic>
      <p:sp>
        <p:nvSpPr>
          <p:cNvPr id="16" name="TextBox 16"/>
          <p:cNvSpPr txBox="1"/>
          <p:nvPr/>
        </p:nvSpPr>
        <p:spPr>
          <a:xfrm>
            <a:off x="1324466" y="4850152"/>
            <a:ext cx="3330758" cy="1962076"/>
          </a:xfrm>
          <a:prstGeom prst="rect">
            <a:avLst/>
          </a:prstGeom>
        </p:spPr>
        <p:txBody>
          <a:bodyPr lIns="0" tIns="0" rIns="0" bIns="0" rtlCol="0" anchor="t">
            <a:spAutoFit/>
          </a:bodyPr>
          <a:lstStyle/>
          <a:p>
            <a:pPr algn="ctr">
              <a:lnSpc>
                <a:spcPts val="5085"/>
              </a:lnSpc>
              <a:spcBef>
                <a:spcPct val="0"/>
              </a:spcBef>
            </a:pPr>
            <a:r>
              <a:rPr lang="en-US" sz="3632" dirty="0">
                <a:solidFill>
                  <a:srgbClr val="000000"/>
                </a:solidFill>
                <a:latin typeface="Dreaming Outloud Pro" panose="03050502040302030504" pitchFamily="66" charset="0"/>
              </a:rPr>
              <a:t>Exercise, physical activity and stretching</a:t>
            </a:r>
          </a:p>
        </p:txBody>
      </p:sp>
      <p:sp>
        <p:nvSpPr>
          <p:cNvPr id="17" name="TextBox 17"/>
          <p:cNvSpPr txBox="1"/>
          <p:nvPr/>
        </p:nvSpPr>
        <p:spPr>
          <a:xfrm>
            <a:off x="5550727" y="2733217"/>
            <a:ext cx="12207310" cy="5262280"/>
          </a:xfrm>
          <a:prstGeom prst="rect">
            <a:avLst/>
          </a:prstGeom>
        </p:spPr>
        <p:txBody>
          <a:bodyPr lIns="0" tIns="0" rIns="0" bIns="0" rtlCol="0" anchor="t">
            <a:spAutoFit/>
          </a:bodyPr>
          <a:lstStyle/>
          <a:p>
            <a:pPr>
              <a:lnSpc>
                <a:spcPts val="4229"/>
              </a:lnSpc>
              <a:spcBef>
                <a:spcPct val="0"/>
              </a:spcBef>
            </a:pPr>
            <a:r>
              <a:rPr lang="en-US" sz="3021">
                <a:solidFill>
                  <a:srgbClr val="000000"/>
                </a:solidFill>
                <a:latin typeface="Montserrat"/>
              </a:rPr>
              <a:t>Many menstruating people wonder whether it is okay to work out during their period. </a:t>
            </a:r>
            <a:r>
              <a:rPr lang="en-US" sz="3021">
                <a:solidFill>
                  <a:srgbClr val="000000"/>
                </a:solidFill>
                <a:latin typeface="Montserrat Bold"/>
              </a:rPr>
              <a:t>The answer is yes! </a:t>
            </a:r>
          </a:p>
          <a:p>
            <a:pPr>
              <a:lnSpc>
                <a:spcPts val="4229"/>
              </a:lnSpc>
              <a:spcBef>
                <a:spcPct val="0"/>
              </a:spcBef>
            </a:pPr>
            <a:endParaRPr lang="en-US" sz="3021">
              <a:solidFill>
                <a:srgbClr val="000000"/>
              </a:solidFill>
              <a:latin typeface="Montserrat Bold"/>
            </a:endParaRPr>
          </a:p>
          <a:p>
            <a:pPr>
              <a:lnSpc>
                <a:spcPts val="4229"/>
              </a:lnSpc>
              <a:spcBef>
                <a:spcPct val="0"/>
              </a:spcBef>
            </a:pPr>
            <a:r>
              <a:rPr lang="en-US" sz="3021">
                <a:solidFill>
                  <a:srgbClr val="000000"/>
                </a:solidFill>
                <a:latin typeface="Montserrat"/>
              </a:rPr>
              <a:t>Some people can continue their normal exercise or training regimes before and during their period, whilst others may need to change it. </a:t>
            </a:r>
          </a:p>
          <a:p>
            <a:pPr>
              <a:lnSpc>
                <a:spcPts val="4229"/>
              </a:lnSpc>
              <a:spcBef>
                <a:spcPct val="0"/>
              </a:spcBef>
            </a:pPr>
            <a:endParaRPr lang="en-US" sz="3021">
              <a:solidFill>
                <a:srgbClr val="000000"/>
              </a:solidFill>
              <a:latin typeface="Montserrat"/>
            </a:endParaRPr>
          </a:p>
          <a:p>
            <a:pPr>
              <a:lnSpc>
                <a:spcPts val="4229"/>
              </a:lnSpc>
              <a:spcBef>
                <a:spcPct val="0"/>
              </a:spcBef>
            </a:pPr>
            <a:r>
              <a:rPr lang="en-US" sz="3021">
                <a:solidFill>
                  <a:srgbClr val="000000"/>
                </a:solidFill>
                <a:latin typeface="Montserrat Bold"/>
              </a:rPr>
              <a:t>Scientific studies show that physical activity, stretching and exercise can help to reduce most physical and mental symptoms. </a:t>
            </a:r>
          </a:p>
        </p:txBody>
      </p:sp>
      <p:grpSp>
        <p:nvGrpSpPr>
          <p:cNvPr id="18" name="Group 18"/>
          <p:cNvGrpSpPr/>
          <p:nvPr/>
        </p:nvGrpSpPr>
        <p:grpSpPr>
          <a:xfrm>
            <a:off x="229674" y="1168403"/>
            <a:ext cx="5158752" cy="3243929"/>
            <a:chOff x="0" y="0"/>
            <a:chExt cx="6878336" cy="4325238"/>
          </a:xfrm>
        </p:grpSpPr>
        <p:pic>
          <p:nvPicPr>
            <p:cNvPr id="19" name="Picture 19"/>
            <p:cNvPicPr>
              <a:picLocks noChangeAspect="1"/>
            </p:cNvPicPr>
            <p:nvPr/>
          </p:nvPicPr>
          <p:blipFill>
            <a:blip r:embed="rId6">
              <a:alphaModFix amt="459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377013" y="0"/>
              <a:ext cx="5958072" cy="2532180"/>
            </a:xfrm>
            <a:prstGeom prst="rect">
              <a:avLst/>
            </a:prstGeom>
          </p:spPr>
        </p:pic>
        <p:pic>
          <p:nvPicPr>
            <p:cNvPr id="20" name="Picture 20"/>
            <p:cNvPicPr>
              <a:picLocks noChangeAspect="1"/>
            </p:cNvPicPr>
            <p:nvPr/>
          </p:nvPicPr>
          <p:blipFill>
            <a:blip r:embed="rId8">
              <a:alphaModFix amt="2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6919" y="499153"/>
              <a:ext cx="3558259" cy="3826085"/>
            </a:xfrm>
            <a:prstGeom prst="rect">
              <a:avLst/>
            </a:prstGeom>
          </p:spPr>
        </p:pic>
        <p:grpSp>
          <p:nvGrpSpPr>
            <p:cNvPr id="21" name="Group 21"/>
            <p:cNvGrpSpPr/>
            <p:nvPr/>
          </p:nvGrpSpPr>
          <p:grpSpPr>
            <a:xfrm>
              <a:off x="1576919" y="1926058"/>
              <a:ext cx="864575" cy="864575"/>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3" name="TextBox 23"/>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4" name="Group 24"/>
            <p:cNvGrpSpPr/>
            <p:nvPr/>
          </p:nvGrpSpPr>
          <p:grpSpPr>
            <a:xfrm>
              <a:off x="2923761" y="538700"/>
              <a:ext cx="864575" cy="864575"/>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6" name="TextBox 26"/>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7" name="Group 27"/>
            <p:cNvGrpSpPr/>
            <p:nvPr/>
          </p:nvGrpSpPr>
          <p:grpSpPr>
            <a:xfrm>
              <a:off x="3850953" y="994857"/>
              <a:ext cx="864575" cy="864575"/>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9" name="TextBox 29"/>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0" name="Picture 30"/>
            <p:cNvPicPr>
              <a:picLocks noChangeAspect="1"/>
            </p:cNvPicPr>
            <p:nvPr/>
          </p:nvPicPr>
          <p:blipFill>
            <a:blip r:embed="rId10"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96982" y="1130271"/>
              <a:ext cx="678824" cy="631923"/>
            </a:xfrm>
            <a:prstGeom prst="rect">
              <a:avLst/>
            </a:prstGeom>
          </p:spPr>
        </p:pic>
        <p:grpSp>
          <p:nvGrpSpPr>
            <p:cNvPr id="31" name="Group 31"/>
            <p:cNvGrpSpPr/>
            <p:nvPr/>
          </p:nvGrpSpPr>
          <p:grpSpPr>
            <a:xfrm>
              <a:off x="1281983" y="2967680"/>
              <a:ext cx="864575" cy="864575"/>
              <a:chOff x="0" y="0"/>
              <a:chExt cx="812800" cy="812800"/>
            </a:xfrm>
          </p:grpSpPr>
          <p:sp>
            <p:nvSpPr>
              <p:cNvPr id="32" name="Freeform 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3" name="TextBox 33"/>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4" name="Picture 34"/>
            <p:cNvPicPr>
              <a:picLocks noChangeAspect="1"/>
            </p:cNvPicPr>
            <p:nvPr/>
          </p:nvPicPr>
          <p:blipFill>
            <a:blip r:embed="rId4"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2331" y="3084152"/>
              <a:ext cx="589871" cy="613288"/>
            </a:xfrm>
            <a:prstGeom prst="rect">
              <a:avLst/>
            </a:prstGeom>
          </p:spPr>
        </p:pic>
        <p:pic>
          <p:nvPicPr>
            <p:cNvPr id="35" name="Picture 35"/>
            <p:cNvPicPr>
              <a:picLocks noChangeAspect="1"/>
            </p:cNvPicPr>
            <p:nvPr/>
          </p:nvPicPr>
          <p:blipFill>
            <a:blip r:embed="rId12"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51435" y="605359"/>
              <a:ext cx="583846" cy="660731"/>
            </a:xfrm>
            <a:prstGeom prst="rect">
              <a:avLst/>
            </a:prstGeom>
          </p:spPr>
        </p:pic>
        <p:grpSp>
          <p:nvGrpSpPr>
            <p:cNvPr id="36" name="Group 36"/>
            <p:cNvGrpSpPr/>
            <p:nvPr/>
          </p:nvGrpSpPr>
          <p:grpSpPr>
            <a:xfrm>
              <a:off x="4472212" y="2958509"/>
              <a:ext cx="864575" cy="864575"/>
              <a:chOff x="0" y="0"/>
              <a:chExt cx="812800" cy="812800"/>
            </a:xfrm>
          </p:grpSpPr>
          <p:sp>
            <p:nvSpPr>
              <p:cNvPr id="37" name="Freeform 3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8" name="TextBox 38"/>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9" name="Picture 39"/>
            <p:cNvPicPr>
              <a:picLocks noChangeAspect="1"/>
            </p:cNvPicPr>
            <p:nvPr/>
          </p:nvPicPr>
          <p:blipFill>
            <a:blip r:embed="rId14"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44672" y="3060431"/>
              <a:ext cx="497256" cy="669705"/>
            </a:xfrm>
            <a:prstGeom prst="rect">
              <a:avLst/>
            </a:prstGeom>
          </p:spPr>
        </p:pic>
        <p:sp>
          <p:nvSpPr>
            <p:cNvPr id="40" name="TextBox 40"/>
            <p:cNvSpPr txBox="1"/>
            <p:nvPr/>
          </p:nvSpPr>
          <p:spPr>
            <a:xfrm>
              <a:off x="0" y="3065102"/>
              <a:ext cx="1281983" cy="769441"/>
            </a:xfrm>
            <a:prstGeom prst="rect">
              <a:avLst/>
            </a:prstGeom>
          </p:spPr>
          <p:txBody>
            <a:bodyPr lIns="0" tIns="0" rIns="0" bIns="0" rtlCol="0" anchor="t">
              <a:spAutoFit/>
            </a:bodyPr>
            <a:lstStyle/>
            <a:p>
              <a:pPr algn="ctr">
                <a:lnSpc>
                  <a:spcPts val="1468"/>
                </a:lnSpc>
                <a:spcBef>
                  <a:spcPct val="0"/>
                </a:spcBef>
              </a:pPr>
              <a:r>
                <a:rPr lang="en-US" sz="1048" dirty="0">
                  <a:solidFill>
                    <a:srgbClr val="000000">
                      <a:alpha val="26667"/>
                    </a:srgbClr>
                  </a:solidFill>
                  <a:latin typeface="Dreaming Outloud Pro" panose="03050502040302030504" pitchFamily="66" charset="0"/>
                </a:rPr>
                <a:t>Exercise, physical activity and stretching</a:t>
              </a:r>
            </a:p>
          </p:txBody>
        </p:sp>
        <p:sp>
          <p:nvSpPr>
            <p:cNvPr id="41" name="TextBox 41"/>
            <p:cNvSpPr txBox="1"/>
            <p:nvPr/>
          </p:nvSpPr>
          <p:spPr>
            <a:xfrm>
              <a:off x="244075" y="2111189"/>
              <a:ext cx="1332845"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Eat a well-balanced diet</a:t>
              </a:r>
            </a:p>
          </p:txBody>
        </p:sp>
        <p:sp>
          <p:nvSpPr>
            <p:cNvPr id="42" name="TextBox 42"/>
            <p:cNvSpPr txBox="1"/>
            <p:nvPr/>
          </p:nvSpPr>
          <p:spPr>
            <a:xfrm>
              <a:off x="607105" y="1302920"/>
              <a:ext cx="1305896"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Good sleep habits</a:t>
              </a:r>
            </a:p>
          </p:txBody>
        </p:sp>
        <p:sp>
          <p:nvSpPr>
            <p:cNvPr id="43" name="TextBox 43"/>
            <p:cNvSpPr txBox="1"/>
            <p:nvPr/>
          </p:nvSpPr>
          <p:spPr>
            <a:xfrm>
              <a:off x="5217579" y="2193158"/>
              <a:ext cx="1477028"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Be kind to yourself!</a:t>
              </a:r>
            </a:p>
            <a:p>
              <a:pPr marL="0" lvl="0" indent="0" algn="ctr">
                <a:lnSpc>
                  <a:spcPts val="1468"/>
                </a:lnSpc>
                <a:spcBef>
                  <a:spcPct val="0"/>
                </a:spcBef>
              </a:pPr>
              <a:endParaRPr lang="en-US" sz="1048" u="none" dirty="0">
                <a:solidFill>
                  <a:srgbClr val="000000">
                    <a:alpha val="26667"/>
                  </a:srgbClr>
                </a:solidFill>
                <a:latin typeface="Dreaming Outloud Pro" panose="03050502040302030504" pitchFamily="66" charset="0"/>
              </a:endParaRPr>
            </a:p>
          </p:txBody>
        </p:sp>
        <p:sp>
          <p:nvSpPr>
            <p:cNvPr id="44" name="TextBox 44"/>
            <p:cNvSpPr txBox="1"/>
            <p:nvPr/>
          </p:nvSpPr>
          <p:spPr>
            <a:xfrm>
              <a:off x="4823707" y="1111221"/>
              <a:ext cx="1619557"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Heat for abdominal/back pain</a:t>
              </a:r>
            </a:p>
          </p:txBody>
        </p:sp>
        <p:sp>
          <p:nvSpPr>
            <p:cNvPr id="45" name="TextBox 45"/>
            <p:cNvSpPr txBox="1"/>
            <p:nvPr/>
          </p:nvSpPr>
          <p:spPr>
            <a:xfrm>
              <a:off x="5476912" y="3275095"/>
              <a:ext cx="1401424"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Some medications*</a:t>
              </a:r>
            </a:p>
          </p:txBody>
        </p:sp>
        <p:sp>
          <p:nvSpPr>
            <p:cNvPr id="46" name="TextBox 46"/>
            <p:cNvSpPr txBox="1"/>
            <p:nvPr/>
          </p:nvSpPr>
          <p:spPr>
            <a:xfrm>
              <a:off x="2694405" y="187275"/>
              <a:ext cx="1297907"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Manage stress</a:t>
              </a:r>
            </a:p>
          </p:txBody>
        </p:sp>
        <p:pic>
          <p:nvPicPr>
            <p:cNvPr id="47" name="Picture 47"/>
            <p:cNvPicPr>
              <a:picLocks noChangeAspect="1"/>
            </p:cNvPicPr>
            <p:nvPr/>
          </p:nvPicPr>
          <p:blipFill>
            <a:blip r:embed="rId8">
              <a:alphaModFix amt="2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11077" t="12442" r="61990" b="63326"/>
            <a:stretch>
              <a:fillRect/>
            </a:stretch>
          </p:blipFill>
          <p:spPr>
            <a:xfrm>
              <a:off x="1530059" y="1926058"/>
              <a:ext cx="958293" cy="927088"/>
            </a:xfrm>
            <a:prstGeom prst="rect">
              <a:avLst/>
            </a:prstGeom>
          </p:spPr>
        </p:pic>
        <p:grpSp>
          <p:nvGrpSpPr>
            <p:cNvPr id="48" name="Group 48"/>
            <p:cNvGrpSpPr/>
            <p:nvPr/>
          </p:nvGrpSpPr>
          <p:grpSpPr>
            <a:xfrm>
              <a:off x="2056066" y="1013945"/>
              <a:ext cx="864575" cy="864575"/>
              <a:chOff x="0" y="0"/>
              <a:chExt cx="812800" cy="812800"/>
            </a:xfrm>
          </p:grpSpPr>
          <p:sp>
            <p:nvSpPr>
              <p:cNvPr id="49" name="Freeform 4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50" name="TextBox 50"/>
              <p:cNvSpPr txBox="1"/>
              <p:nvPr/>
            </p:nvSpPr>
            <p:spPr>
              <a:xfrm>
                <a:off x="76200" y="-47625"/>
                <a:ext cx="660400" cy="784225"/>
              </a:xfrm>
              <a:prstGeom prst="rect">
                <a:avLst/>
              </a:prstGeom>
            </p:spPr>
            <p:txBody>
              <a:bodyPr lIns="50800" tIns="50800" rIns="50800" bIns="50800" rtlCol="0" anchor="ctr"/>
              <a:lstStyle/>
              <a:p>
                <a:pPr algn="ctr">
                  <a:lnSpc>
                    <a:spcPts val="3716"/>
                  </a:lnSpc>
                </a:pPr>
                <a:endParaRPr/>
              </a:p>
            </p:txBody>
          </p:sp>
        </p:grpSp>
        <p:pic>
          <p:nvPicPr>
            <p:cNvPr id="51" name="Picture 51"/>
            <p:cNvPicPr>
              <a:picLocks noChangeAspect="1"/>
            </p:cNvPicPr>
            <p:nvPr/>
          </p:nvPicPr>
          <p:blipFill>
            <a:blip r:embed="rId8">
              <a:alphaModFix amt="2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l="73887" t="36160" b="38205"/>
            <a:stretch>
              <a:fillRect/>
            </a:stretch>
          </p:blipFill>
          <p:spPr>
            <a:xfrm>
              <a:off x="1976926" y="955847"/>
              <a:ext cx="929136" cy="980770"/>
            </a:xfrm>
            <a:prstGeom prst="rect">
              <a:avLst/>
            </a:prstGeom>
          </p:spPr>
        </p:pic>
        <p:grpSp>
          <p:nvGrpSpPr>
            <p:cNvPr id="52" name="Group 52"/>
            <p:cNvGrpSpPr/>
            <p:nvPr/>
          </p:nvGrpSpPr>
          <p:grpSpPr>
            <a:xfrm>
              <a:off x="4270603" y="1926058"/>
              <a:ext cx="864575" cy="864575"/>
              <a:chOff x="0" y="0"/>
              <a:chExt cx="812800" cy="812800"/>
            </a:xfrm>
          </p:grpSpPr>
          <p:sp>
            <p:nvSpPr>
              <p:cNvPr id="53" name="Freeform 5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54" name="TextBox 54"/>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55" name="Picture 55"/>
            <p:cNvPicPr>
              <a:picLocks noChangeAspect="1"/>
            </p:cNvPicPr>
            <p:nvPr/>
          </p:nvPicPr>
          <p:blipFill>
            <a:blip r:embed="rId16">
              <a:alphaModFix amt="27000"/>
            </a:blip>
            <a:srcRect/>
            <a:stretch>
              <a:fillRect/>
            </a:stretch>
          </p:blipFill>
          <p:spPr>
            <a:xfrm>
              <a:off x="4472212" y="1981228"/>
              <a:ext cx="464796" cy="754234"/>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2789" y="664860"/>
            <a:ext cx="3701083" cy="727680"/>
            <a:chOff x="0" y="0"/>
            <a:chExt cx="4934778" cy="970239"/>
          </a:xfrm>
        </p:grpSpPr>
        <p:grpSp>
          <p:nvGrpSpPr>
            <p:cNvPr id="3" name="Group 3"/>
            <p:cNvGrpSpPr/>
            <p:nvPr/>
          </p:nvGrpSpPr>
          <p:grpSpPr>
            <a:xfrm>
              <a:off x="0" y="0"/>
              <a:ext cx="862312" cy="741049"/>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98"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0" name="TextBox 10"/>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1" name="TextBox 11"/>
          <p:cNvSpPr txBox="1"/>
          <p:nvPr/>
        </p:nvSpPr>
        <p:spPr>
          <a:xfrm>
            <a:off x="5199159" y="933450"/>
            <a:ext cx="12207310" cy="8645624"/>
          </a:xfrm>
          <a:prstGeom prst="rect">
            <a:avLst/>
          </a:prstGeom>
        </p:spPr>
        <p:txBody>
          <a:bodyPr lIns="0" tIns="0" rIns="0" bIns="0" rtlCol="0" anchor="t">
            <a:spAutoFit/>
          </a:bodyPr>
          <a:lstStyle/>
          <a:p>
            <a:pPr>
              <a:lnSpc>
                <a:spcPts val="6609"/>
              </a:lnSpc>
            </a:pPr>
            <a:r>
              <a:rPr lang="en-US" sz="4721" dirty="0">
                <a:solidFill>
                  <a:srgbClr val="FF7165"/>
                </a:solidFill>
                <a:latin typeface="Dreaming Outloud Pro" panose="03050502040302030504" pitchFamily="66" charset="0"/>
              </a:rPr>
              <a:t>What activities would be included in this?</a:t>
            </a:r>
          </a:p>
          <a:p>
            <a:pPr>
              <a:lnSpc>
                <a:spcPts val="4929"/>
              </a:lnSpc>
            </a:pPr>
            <a:endParaRPr lang="en-US" sz="4721" dirty="0">
              <a:solidFill>
                <a:srgbClr val="FF7165"/>
              </a:solidFill>
              <a:latin typeface="Dreaming Outloud Pro" panose="03050502040302030504" pitchFamily="66" charset="0"/>
            </a:endParaRPr>
          </a:p>
          <a:p>
            <a:pPr>
              <a:lnSpc>
                <a:spcPts val="4929"/>
              </a:lnSpc>
            </a:pPr>
            <a:endParaRPr lang="en-US" sz="4721" dirty="0">
              <a:solidFill>
                <a:srgbClr val="FF7165"/>
              </a:solidFill>
              <a:latin typeface="Dreaming Outloud Pro" panose="03050502040302030504" pitchFamily="66" charset="0"/>
            </a:endParaRPr>
          </a:p>
          <a:p>
            <a:pPr>
              <a:lnSpc>
                <a:spcPts val="4929"/>
              </a:lnSpc>
            </a:pPr>
            <a:endParaRPr lang="en-US" sz="4721" dirty="0">
              <a:solidFill>
                <a:srgbClr val="FF7165"/>
              </a:solidFill>
              <a:latin typeface="Dreaming Outloud Pro" panose="03050502040302030504" pitchFamily="66" charset="0"/>
            </a:endParaRPr>
          </a:p>
          <a:p>
            <a:pPr>
              <a:lnSpc>
                <a:spcPts val="4929"/>
              </a:lnSpc>
            </a:pPr>
            <a:endParaRPr lang="en-US" sz="4721" dirty="0">
              <a:solidFill>
                <a:srgbClr val="FF7165"/>
              </a:solidFill>
              <a:latin typeface="Dreaming Outloud Pro" panose="03050502040302030504" pitchFamily="66" charset="0"/>
            </a:endParaRPr>
          </a:p>
          <a:p>
            <a:pPr>
              <a:lnSpc>
                <a:spcPts val="4229"/>
              </a:lnSpc>
            </a:pPr>
            <a:endParaRPr lang="en-US" sz="4721" dirty="0">
              <a:solidFill>
                <a:srgbClr val="FF7165"/>
              </a:solidFill>
              <a:latin typeface="Dreaming Outloud Pro" panose="03050502040302030504" pitchFamily="66" charset="0"/>
            </a:endParaRPr>
          </a:p>
          <a:p>
            <a:pPr>
              <a:lnSpc>
                <a:spcPts val="4229"/>
              </a:lnSpc>
            </a:pPr>
            <a:endParaRPr lang="en-US" sz="4721" dirty="0">
              <a:solidFill>
                <a:srgbClr val="FF7165"/>
              </a:solidFill>
              <a:latin typeface="Dreaming Outloud Pro" panose="03050502040302030504" pitchFamily="66" charset="0"/>
            </a:endParaRPr>
          </a:p>
          <a:p>
            <a:pPr>
              <a:lnSpc>
                <a:spcPts val="4229"/>
              </a:lnSpc>
            </a:pPr>
            <a:endParaRPr lang="en-US" sz="4721" dirty="0">
              <a:solidFill>
                <a:srgbClr val="FF7165"/>
              </a:solidFill>
              <a:latin typeface="Dreaming Outloud Pro" panose="03050502040302030504" pitchFamily="66" charset="0"/>
            </a:endParaRPr>
          </a:p>
          <a:p>
            <a:pPr>
              <a:lnSpc>
                <a:spcPts val="4229"/>
              </a:lnSpc>
            </a:pPr>
            <a:endParaRPr lang="en-US" sz="4721" dirty="0">
              <a:solidFill>
                <a:srgbClr val="FF7165"/>
              </a:solidFill>
              <a:latin typeface="Dreaming Outloud Pro" panose="03050502040302030504" pitchFamily="66" charset="0"/>
            </a:endParaRPr>
          </a:p>
          <a:p>
            <a:pPr>
              <a:lnSpc>
                <a:spcPts val="4229"/>
              </a:lnSpc>
            </a:pPr>
            <a:endParaRPr lang="en-US" sz="4721" dirty="0">
              <a:solidFill>
                <a:srgbClr val="FF7165"/>
              </a:solidFill>
              <a:latin typeface="Dreaming Outloud Pro" panose="03050502040302030504" pitchFamily="66" charset="0"/>
            </a:endParaRPr>
          </a:p>
          <a:p>
            <a:pPr>
              <a:lnSpc>
                <a:spcPts val="4229"/>
              </a:lnSpc>
            </a:pPr>
            <a:endParaRPr lang="en-US" sz="4721" dirty="0">
              <a:solidFill>
                <a:srgbClr val="FF7165"/>
              </a:solidFill>
              <a:latin typeface="Dreaming Outloud Pro" panose="03050502040302030504" pitchFamily="66" charset="0"/>
            </a:endParaRPr>
          </a:p>
          <a:p>
            <a:pPr>
              <a:lnSpc>
                <a:spcPts val="4229"/>
              </a:lnSpc>
            </a:pPr>
            <a:endParaRPr lang="en-US" sz="4721" dirty="0">
              <a:solidFill>
                <a:srgbClr val="FF7165"/>
              </a:solidFill>
              <a:latin typeface="Dreaming Outloud Pro" panose="03050502040302030504" pitchFamily="66" charset="0"/>
            </a:endParaRPr>
          </a:p>
          <a:p>
            <a:pPr>
              <a:lnSpc>
                <a:spcPts val="4229"/>
              </a:lnSpc>
            </a:pPr>
            <a:r>
              <a:rPr lang="en-US" sz="3021" dirty="0">
                <a:solidFill>
                  <a:srgbClr val="000000"/>
                </a:solidFill>
                <a:latin typeface="Montserrat"/>
              </a:rPr>
              <a:t>The next session will talk more about physical activity, exercise and PE </a:t>
            </a:r>
          </a:p>
          <a:p>
            <a:pPr>
              <a:lnSpc>
                <a:spcPts val="4229"/>
              </a:lnSpc>
              <a:spcBef>
                <a:spcPct val="0"/>
              </a:spcBef>
            </a:pPr>
            <a:endParaRPr lang="en-US" sz="3021" dirty="0">
              <a:solidFill>
                <a:srgbClr val="000000"/>
              </a:solidFill>
              <a:latin typeface="Montserrat"/>
            </a:endParaRP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95091" y="2755304"/>
            <a:ext cx="799662" cy="171133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36922" y="2866338"/>
            <a:ext cx="1925968" cy="160030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5059" y="2987551"/>
            <a:ext cx="2884831" cy="1391931"/>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332059" y="2668143"/>
            <a:ext cx="1347290" cy="1711339"/>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199159" y="5278130"/>
            <a:ext cx="2791863" cy="1659890"/>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710805" y="5233546"/>
            <a:ext cx="2276657" cy="1659890"/>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137527" y="5049976"/>
            <a:ext cx="1736353" cy="1805282"/>
          </a:xfrm>
          <a:prstGeom prst="rect">
            <a:avLst/>
          </a:prstGeom>
        </p:spPr>
      </p:pic>
      <p:pic>
        <p:nvPicPr>
          <p:cNvPr id="19"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987752" y="5049976"/>
            <a:ext cx="1719445" cy="1843459"/>
          </a:xfrm>
          <a:prstGeom prst="rect">
            <a:avLst/>
          </a:prstGeom>
        </p:spPr>
      </p:pic>
      <p:pic>
        <p:nvPicPr>
          <p:cNvPr id="20" name="Picture 2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695496" flipV="1">
            <a:off x="451969" y="4059366"/>
            <a:ext cx="853630" cy="1320898"/>
          </a:xfrm>
          <a:prstGeom prst="rect">
            <a:avLst/>
          </a:prstGeom>
        </p:spPr>
      </p:pic>
      <p:grpSp>
        <p:nvGrpSpPr>
          <p:cNvPr id="21" name="Group 21"/>
          <p:cNvGrpSpPr/>
          <p:nvPr/>
        </p:nvGrpSpPr>
        <p:grpSpPr>
          <a:xfrm>
            <a:off x="1439299" y="6938020"/>
            <a:ext cx="2673685" cy="2673685"/>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23" name="TextBox 23"/>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009861" y="7478163"/>
            <a:ext cx="1532561" cy="1593400"/>
          </a:xfrm>
          <a:prstGeom prst="rect">
            <a:avLst/>
          </a:prstGeom>
        </p:spPr>
      </p:pic>
      <p:sp>
        <p:nvSpPr>
          <p:cNvPr id="25" name="TextBox 25"/>
          <p:cNvSpPr txBox="1"/>
          <p:nvPr/>
        </p:nvSpPr>
        <p:spPr>
          <a:xfrm>
            <a:off x="1324466" y="4850152"/>
            <a:ext cx="3330758" cy="1962076"/>
          </a:xfrm>
          <a:prstGeom prst="rect">
            <a:avLst/>
          </a:prstGeom>
        </p:spPr>
        <p:txBody>
          <a:bodyPr lIns="0" tIns="0" rIns="0" bIns="0" rtlCol="0" anchor="t">
            <a:spAutoFit/>
          </a:bodyPr>
          <a:lstStyle/>
          <a:p>
            <a:pPr algn="ctr">
              <a:lnSpc>
                <a:spcPts val="5085"/>
              </a:lnSpc>
              <a:spcBef>
                <a:spcPct val="0"/>
              </a:spcBef>
            </a:pPr>
            <a:r>
              <a:rPr lang="en-US" sz="3632" dirty="0">
                <a:solidFill>
                  <a:srgbClr val="000000"/>
                </a:solidFill>
                <a:latin typeface="Dreaming Outloud Pro" panose="03050502040302030504" pitchFamily="66" charset="0"/>
              </a:rPr>
              <a:t>Exercise, physical activity and stretching</a:t>
            </a:r>
          </a:p>
        </p:txBody>
      </p:sp>
      <p:grpSp>
        <p:nvGrpSpPr>
          <p:cNvPr id="26" name="Group 26"/>
          <p:cNvGrpSpPr/>
          <p:nvPr/>
        </p:nvGrpSpPr>
        <p:grpSpPr>
          <a:xfrm>
            <a:off x="229674" y="1168403"/>
            <a:ext cx="5158752" cy="3243929"/>
            <a:chOff x="0" y="0"/>
            <a:chExt cx="6878336" cy="4325238"/>
          </a:xfrm>
        </p:grpSpPr>
        <p:pic>
          <p:nvPicPr>
            <p:cNvPr id="27" name="Picture 27"/>
            <p:cNvPicPr>
              <a:picLocks noChangeAspect="1"/>
            </p:cNvPicPr>
            <p:nvPr/>
          </p:nvPicPr>
          <p:blipFill>
            <a:blip r:embed="rId20">
              <a:alphaModFix amt="459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V="1">
              <a:off x="377013" y="0"/>
              <a:ext cx="5958072" cy="2532180"/>
            </a:xfrm>
            <a:prstGeom prst="rect">
              <a:avLst/>
            </a:prstGeom>
          </p:spPr>
        </p:pic>
        <p:pic>
          <p:nvPicPr>
            <p:cNvPr id="28" name="Picture 28"/>
            <p:cNvPicPr>
              <a:picLocks noChangeAspect="1"/>
            </p:cNvPicPr>
            <p:nvPr/>
          </p:nvPicPr>
          <p:blipFill>
            <a:blip r:embed="rId22">
              <a:alphaModFix amt="27000"/>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576919" y="499153"/>
              <a:ext cx="3558259" cy="3826085"/>
            </a:xfrm>
            <a:prstGeom prst="rect">
              <a:avLst/>
            </a:prstGeom>
          </p:spPr>
        </p:pic>
        <p:grpSp>
          <p:nvGrpSpPr>
            <p:cNvPr id="29" name="Group 29"/>
            <p:cNvGrpSpPr/>
            <p:nvPr/>
          </p:nvGrpSpPr>
          <p:grpSpPr>
            <a:xfrm>
              <a:off x="1576919" y="1926058"/>
              <a:ext cx="864575" cy="864575"/>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1" name="TextBox 31"/>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32" name="Group 32"/>
            <p:cNvGrpSpPr/>
            <p:nvPr/>
          </p:nvGrpSpPr>
          <p:grpSpPr>
            <a:xfrm>
              <a:off x="2923761" y="538700"/>
              <a:ext cx="864575" cy="864575"/>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4" name="TextBox 34"/>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35" name="Group 35"/>
            <p:cNvGrpSpPr/>
            <p:nvPr/>
          </p:nvGrpSpPr>
          <p:grpSpPr>
            <a:xfrm>
              <a:off x="3850953" y="994857"/>
              <a:ext cx="864575" cy="864575"/>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7" name="TextBox 37"/>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8" name="Picture 38"/>
            <p:cNvPicPr>
              <a:picLocks noChangeAspect="1"/>
            </p:cNvPicPr>
            <p:nvPr/>
          </p:nvPicPr>
          <p:blipFill>
            <a:blip r:embed="rId24"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3896982" y="1130271"/>
              <a:ext cx="678824" cy="631923"/>
            </a:xfrm>
            <a:prstGeom prst="rect">
              <a:avLst/>
            </a:prstGeom>
          </p:spPr>
        </p:pic>
        <p:grpSp>
          <p:nvGrpSpPr>
            <p:cNvPr id="39" name="Group 39"/>
            <p:cNvGrpSpPr/>
            <p:nvPr/>
          </p:nvGrpSpPr>
          <p:grpSpPr>
            <a:xfrm>
              <a:off x="1281983" y="2967680"/>
              <a:ext cx="864575" cy="864575"/>
              <a:chOff x="0" y="0"/>
              <a:chExt cx="812800" cy="812800"/>
            </a:xfrm>
          </p:grpSpPr>
          <p:sp>
            <p:nvSpPr>
              <p:cNvPr id="40" name="Freeform 4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41" name="TextBox 41"/>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42" name="Picture 42"/>
            <p:cNvPicPr>
              <a:picLocks noChangeAspect="1"/>
            </p:cNvPicPr>
            <p:nvPr/>
          </p:nvPicPr>
          <p:blipFill>
            <a:blip r:embed="rId14"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02331" y="3084152"/>
              <a:ext cx="589871" cy="613288"/>
            </a:xfrm>
            <a:prstGeom prst="rect">
              <a:avLst/>
            </a:prstGeom>
          </p:spPr>
        </p:pic>
        <p:pic>
          <p:nvPicPr>
            <p:cNvPr id="43" name="Picture 43"/>
            <p:cNvPicPr>
              <a:picLocks noChangeAspect="1"/>
            </p:cNvPicPr>
            <p:nvPr/>
          </p:nvPicPr>
          <p:blipFill>
            <a:blip r:embed="rId26"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3051435" y="605359"/>
              <a:ext cx="583846" cy="660731"/>
            </a:xfrm>
            <a:prstGeom prst="rect">
              <a:avLst/>
            </a:prstGeom>
          </p:spPr>
        </p:pic>
        <p:grpSp>
          <p:nvGrpSpPr>
            <p:cNvPr id="44" name="Group 44"/>
            <p:cNvGrpSpPr/>
            <p:nvPr/>
          </p:nvGrpSpPr>
          <p:grpSpPr>
            <a:xfrm>
              <a:off x="4472212" y="2958509"/>
              <a:ext cx="864575" cy="864575"/>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46" name="TextBox 46"/>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47" name="Picture 47"/>
            <p:cNvPicPr>
              <a:picLocks noChangeAspect="1"/>
            </p:cNvPicPr>
            <p:nvPr/>
          </p:nvPicPr>
          <p:blipFill>
            <a:blip r:embed="rId28"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4644672" y="3060431"/>
              <a:ext cx="497256" cy="669705"/>
            </a:xfrm>
            <a:prstGeom prst="rect">
              <a:avLst/>
            </a:prstGeom>
          </p:spPr>
        </p:pic>
        <p:sp>
          <p:nvSpPr>
            <p:cNvPr id="48" name="TextBox 48"/>
            <p:cNvSpPr txBox="1"/>
            <p:nvPr/>
          </p:nvSpPr>
          <p:spPr>
            <a:xfrm>
              <a:off x="0" y="3065102"/>
              <a:ext cx="1281983" cy="769441"/>
            </a:xfrm>
            <a:prstGeom prst="rect">
              <a:avLst/>
            </a:prstGeom>
          </p:spPr>
          <p:txBody>
            <a:bodyPr lIns="0" tIns="0" rIns="0" bIns="0" rtlCol="0" anchor="t">
              <a:spAutoFit/>
            </a:bodyPr>
            <a:lstStyle/>
            <a:p>
              <a:pPr algn="ctr">
                <a:lnSpc>
                  <a:spcPts val="1468"/>
                </a:lnSpc>
                <a:spcBef>
                  <a:spcPct val="0"/>
                </a:spcBef>
              </a:pPr>
              <a:r>
                <a:rPr lang="en-US" sz="1048" dirty="0">
                  <a:solidFill>
                    <a:srgbClr val="000000">
                      <a:alpha val="26667"/>
                    </a:srgbClr>
                  </a:solidFill>
                  <a:latin typeface="Dreaming Outloud Pro" panose="03050502040302030504" pitchFamily="66" charset="0"/>
                </a:rPr>
                <a:t>Exercise, physical activity and stretching</a:t>
              </a:r>
            </a:p>
          </p:txBody>
        </p:sp>
        <p:sp>
          <p:nvSpPr>
            <p:cNvPr id="49" name="TextBox 49"/>
            <p:cNvSpPr txBox="1"/>
            <p:nvPr/>
          </p:nvSpPr>
          <p:spPr>
            <a:xfrm>
              <a:off x="244075" y="2111189"/>
              <a:ext cx="1332845"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Eat a well-balanced diet</a:t>
              </a:r>
            </a:p>
          </p:txBody>
        </p:sp>
        <p:sp>
          <p:nvSpPr>
            <p:cNvPr id="50" name="TextBox 50"/>
            <p:cNvSpPr txBox="1"/>
            <p:nvPr/>
          </p:nvSpPr>
          <p:spPr>
            <a:xfrm>
              <a:off x="607105" y="1302920"/>
              <a:ext cx="1305896"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Good sleep habits</a:t>
              </a:r>
            </a:p>
          </p:txBody>
        </p:sp>
        <p:sp>
          <p:nvSpPr>
            <p:cNvPr id="51" name="TextBox 51"/>
            <p:cNvSpPr txBox="1"/>
            <p:nvPr/>
          </p:nvSpPr>
          <p:spPr>
            <a:xfrm>
              <a:off x="5217579" y="2193158"/>
              <a:ext cx="1477028"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Be kind to yourself!</a:t>
              </a:r>
            </a:p>
            <a:p>
              <a:pPr marL="0" lvl="0" indent="0" algn="ctr">
                <a:lnSpc>
                  <a:spcPts val="1468"/>
                </a:lnSpc>
                <a:spcBef>
                  <a:spcPct val="0"/>
                </a:spcBef>
              </a:pPr>
              <a:endParaRPr lang="en-US" sz="1048" u="none" dirty="0">
                <a:solidFill>
                  <a:srgbClr val="000000">
                    <a:alpha val="26667"/>
                  </a:srgbClr>
                </a:solidFill>
                <a:latin typeface="Dreaming Outloud Pro" panose="03050502040302030504" pitchFamily="66" charset="0"/>
              </a:endParaRPr>
            </a:p>
          </p:txBody>
        </p:sp>
        <p:sp>
          <p:nvSpPr>
            <p:cNvPr id="52" name="TextBox 52"/>
            <p:cNvSpPr txBox="1"/>
            <p:nvPr/>
          </p:nvSpPr>
          <p:spPr>
            <a:xfrm>
              <a:off x="4823707" y="1111221"/>
              <a:ext cx="1619557"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Heat for abdominal/back pain</a:t>
              </a:r>
            </a:p>
          </p:txBody>
        </p:sp>
        <p:sp>
          <p:nvSpPr>
            <p:cNvPr id="53" name="TextBox 53"/>
            <p:cNvSpPr txBox="1"/>
            <p:nvPr/>
          </p:nvSpPr>
          <p:spPr>
            <a:xfrm>
              <a:off x="5476912" y="3275095"/>
              <a:ext cx="1401424"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Some medications*</a:t>
              </a:r>
            </a:p>
          </p:txBody>
        </p:sp>
        <p:sp>
          <p:nvSpPr>
            <p:cNvPr id="54" name="TextBox 54"/>
            <p:cNvSpPr txBox="1"/>
            <p:nvPr/>
          </p:nvSpPr>
          <p:spPr>
            <a:xfrm>
              <a:off x="2694405" y="187275"/>
              <a:ext cx="1297907"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Manage stress</a:t>
              </a:r>
            </a:p>
          </p:txBody>
        </p:sp>
        <p:pic>
          <p:nvPicPr>
            <p:cNvPr id="55" name="Picture 55"/>
            <p:cNvPicPr>
              <a:picLocks noChangeAspect="1"/>
            </p:cNvPicPr>
            <p:nvPr/>
          </p:nvPicPr>
          <p:blipFill>
            <a:blip r:embed="rId22">
              <a:alphaModFix amt="27000"/>
              <a:extLst>
                <a:ext uri="{28A0092B-C50C-407E-A947-70E740481C1C}">
                  <a14:useLocalDpi xmlns:a14="http://schemas.microsoft.com/office/drawing/2010/main" val="0"/>
                </a:ext>
                <a:ext uri="{96DAC541-7B7A-43D3-8B79-37D633B846F1}">
                  <asvg:svgBlip xmlns:asvg="http://schemas.microsoft.com/office/drawing/2016/SVG/main" r:embed="rId23"/>
                </a:ext>
              </a:extLst>
            </a:blip>
            <a:srcRect l="11077" t="12442" r="61990" b="63326"/>
            <a:stretch>
              <a:fillRect/>
            </a:stretch>
          </p:blipFill>
          <p:spPr>
            <a:xfrm>
              <a:off x="1530059" y="1926058"/>
              <a:ext cx="958293" cy="927088"/>
            </a:xfrm>
            <a:prstGeom prst="rect">
              <a:avLst/>
            </a:prstGeom>
          </p:spPr>
        </p:pic>
        <p:grpSp>
          <p:nvGrpSpPr>
            <p:cNvPr id="56" name="Group 56"/>
            <p:cNvGrpSpPr/>
            <p:nvPr/>
          </p:nvGrpSpPr>
          <p:grpSpPr>
            <a:xfrm>
              <a:off x="2056066" y="1013945"/>
              <a:ext cx="864575" cy="864575"/>
              <a:chOff x="0" y="0"/>
              <a:chExt cx="812800" cy="812800"/>
            </a:xfrm>
          </p:grpSpPr>
          <p:sp>
            <p:nvSpPr>
              <p:cNvPr id="57" name="Freeform 5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58" name="TextBox 58"/>
              <p:cNvSpPr txBox="1"/>
              <p:nvPr/>
            </p:nvSpPr>
            <p:spPr>
              <a:xfrm>
                <a:off x="76200" y="-47625"/>
                <a:ext cx="660400" cy="784225"/>
              </a:xfrm>
              <a:prstGeom prst="rect">
                <a:avLst/>
              </a:prstGeom>
            </p:spPr>
            <p:txBody>
              <a:bodyPr lIns="50800" tIns="50800" rIns="50800" bIns="50800" rtlCol="0" anchor="ctr"/>
              <a:lstStyle/>
              <a:p>
                <a:pPr algn="ctr">
                  <a:lnSpc>
                    <a:spcPts val="3716"/>
                  </a:lnSpc>
                </a:pPr>
                <a:endParaRPr/>
              </a:p>
            </p:txBody>
          </p:sp>
        </p:grpSp>
        <p:pic>
          <p:nvPicPr>
            <p:cNvPr id="59" name="Picture 59"/>
            <p:cNvPicPr>
              <a:picLocks noChangeAspect="1"/>
            </p:cNvPicPr>
            <p:nvPr/>
          </p:nvPicPr>
          <p:blipFill>
            <a:blip r:embed="rId22">
              <a:alphaModFix amt="27000"/>
              <a:extLst>
                <a:ext uri="{28A0092B-C50C-407E-A947-70E740481C1C}">
                  <a14:useLocalDpi xmlns:a14="http://schemas.microsoft.com/office/drawing/2010/main" val="0"/>
                </a:ext>
                <a:ext uri="{96DAC541-7B7A-43D3-8B79-37D633B846F1}">
                  <asvg:svgBlip xmlns:asvg="http://schemas.microsoft.com/office/drawing/2016/SVG/main" r:embed="rId23"/>
                </a:ext>
              </a:extLst>
            </a:blip>
            <a:srcRect l="73887" t="36160" b="38205"/>
            <a:stretch>
              <a:fillRect/>
            </a:stretch>
          </p:blipFill>
          <p:spPr>
            <a:xfrm>
              <a:off x="1976926" y="955847"/>
              <a:ext cx="929136" cy="980770"/>
            </a:xfrm>
            <a:prstGeom prst="rect">
              <a:avLst/>
            </a:prstGeom>
          </p:spPr>
        </p:pic>
        <p:grpSp>
          <p:nvGrpSpPr>
            <p:cNvPr id="60" name="Group 60"/>
            <p:cNvGrpSpPr/>
            <p:nvPr/>
          </p:nvGrpSpPr>
          <p:grpSpPr>
            <a:xfrm>
              <a:off x="4270603" y="1926058"/>
              <a:ext cx="864575" cy="864575"/>
              <a:chOff x="0" y="0"/>
              <a:chExt cx="812800" cy="812800"/>
            </a:xfrm>
          </p:grpSpPr>
          <p:sp>
            <p:nvSpPr>
              <p:cNvPr id="61" name="Freeform 6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62" name="TextBox 62"/>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63" name="Picture 63"/>
            <p:cNvPicPr>
              <a:picLocks noChangeAspect="1"/>
            </p:cNvPicPr>
            <p:nvPr/>
          </p:nvPicPr>
          <p:blipFill>
            <a:blip r:embed="rId30">
              <a:alphaModFix amt="27000"/>
            </a:blip>
            <a:srcRect/>
            <a:stretch>
              <a:fillRect/>
            </a:stretch>
          </p:blipFill>
          <p:spPr>
            <a:xfrm>
              <a:off x="4472212" y="1981228"/>
              <a:ext cx="464796" cy="754234"/>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2789" y="664860"/>
            <a:ext cx="3701083" cy="727680"/>
            <a:chOff x="0" y="0"/>
            <a:chExt cx="4934778" cy="970239"/>
          </a:xfrm>
        </p:grpSpPr>
        <p:grpSp>
          <p:nvGrpSpPr>
            <p:cNvPr id="3" name="Group 3"/>
            <p:cNvGrpSpPr/>
            <p:nvPr/>
          </p:nvGrpSpPr>
          <p:grpSpPr>
            <a:xfrm>
              <a:off x="0" y="0"/>
              <a:ext cx="862312" cy="741049"/>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98"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0" name="TextBox 10"/>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1" name="TextBox 11"/>
          <p:cNvSpPr txBox="1"/>
          <p:nvPr/>
        </p:nvSpPr>
        <p:spPr>
          <a:xfrm>
            <a:off x="5502726" y="2794824"/>
            <a:ext cx="12207310" cy="4205906"/>
          </a:xfrm>
          <a:prstGeom prst="rect">
            <a:avLst/>
          </a:prstGeom>
        </p:spPr>
        <p:txBody>
          <a:bodyPr lIns="0" tIns="0" rIns="0" bIns="0" rtlCol="0" anchor="t">
            <a:spAutoFit/>
          </a:bodyPr>
          <a:lstStyle/>
          <a:p>
            <a:pPr>
              <a:lnSpc>
                <a:spcPts val="4229"/>
              </a:lnSpc>
            </a:pPr>
            <a:r>
              <a:rPr lang="en-US" sz="3021">
                <a:solidFill>
                  <a:srgbClr val="000000"/>
                </a:solidFill>
                <a:latin typeface="Montserrat Bold"/>
              </a:rPr>
              <a:t>A</a:t>
            </a:r>
            <a:r>
              <a:rPr lang="en-US" sz="3021">
                <a:solidFill>
                  <a:srgbClr val="000000"/>
                </a:solidFill>
                <a:latin typeface="Montserrat"/>
              </a:rPr>
              <a:t> </a:t>
            </a:r>
            <a:r>
              <a:rPr lang="en-US" sz="3021">
                <a:solidFill>
                  <a:srgbClr val="000000"/>
                </a:solidFill>
                <a:latin typeface="Montserrat Bold"/>
              </a:rPr>
              <a:t>well-balanced diet will help give you more energy, help with bloating, cravings, headaches and may reduce pain</a:t>
            </a:r>
            <a:r>
              <a:rPr lang="en-US" sz="3021">
                <a:solidFill>
                  <a:srgbClr val="000000"/>
                </a:solidFill>
                <a:latin typeface="Montserrat"/>
              </a:rPr>
              <a:t>.</a:t>
            </a:r>
          </a:p>
          <a:p>
            <a:pPr>
              <a:lnSpc>
                <a:spcPts val="4229"/>
              </a:lnSpc>
            </a:pPr>
            <a:endParaRPr lang="en-US" sz="3021">
              <a:solidFill>
                <a:srgbClr val="000000"/>
              </a:solidFill>
              <a:latin typeface="Montserrat"/>
            </a:endParaRPr>
          </a:p>
          <a:p>
            <a:pPr>
              <a:lnSpc>
                <a:spcPts val="4229"/>
              </a:lnSpc>
            </a:pPr>
            <a:r>
              <a:rPr lang="en-US" sz="3021">
                <a:solidFill>
                  <a:srgbClr val="000000"/>
                </a:solidFill>
                <a:latin typeface="Montserrat"/>
              </a:rPr>
              <a:t>If you can, don't</a:t>
            </a:r>
            <a:r>
              <a:rPr lang="en-US" sz="3021">
                <a:solidFill>
                  <a:srgbClr val="000000"/>
                </a:solidFill>
                <a:latin typeface="Montserrat Bold"/>
              </a:rPr>
              <a:t> eat too many </a:t>
            </a:r>
            <a:r>
              <a:rPr lang="en-US" sz="3021">
                <a:solidFill>
                  <a:srgbClr val="000000"/>
                </a:solidFill>
                <a:latin typeface="Montserrat"/>
              </a:rPr>
              <a:t>processed high fat foods such as </a:t>
            </a:r>
            <a:r>
              <a:rPr lang="en-US" sz="3021">
                <a:solidFill>
                  <a:srgbClr val="000000"/>
                </a:solidFill>
                <a:latin typeface="Montserrat Bold"/>
              </a:rPr>
              <a:t>takeaways, sugary drinks, crisps, chocolate, cake</a:t>
            </a:r>
            <a:r>
              <a:rPr lang="en-US" sz="3021">
                <a:solidFill>
                  <a:srgbClr val="000000"/>
                </a:solidFill>
                <a:latin typeface="Montserrat"/>
              </a:rPr>
              <a:t>.</a:t>
            </a:r>
          </a:p>
          <a:p>
            <a:pPr>
              <a:lnSpc>
                <a:spcPts val="4229"/>
              </a:lnSpc>
            </a:pPr>
            <a:endParaRPr lang="en-US" sz="3021">
              <a:solidFill>
                <a:srgbClr val="000000"/>
              </a:solidFill>
              <a:latin typeface="Montserrat"/>
            </a:endParaRPr>
          </a:p>
          <a:p>
            <a:pPr>
              <a:lnSpc>
                <a:spcPts val="4229"/>
              </a:lnSpc>
              <a:spcBef>
                <a:spcPct val="0"/>
              </a:spcBef>
            </a:pPr>
            <a:r>
              <a:rPr lang="en-US" sz="3021">
                <a:solidFill>
                  <a:srgbClr val="000000"/>
                </a:solidFill>
                <a:latin typeface="Montserrat Bold"/>
              </a:rPr>
              <a:t>Try to get at least 5 fruits or vegetables in every day</a:t>
            </a:r>
            <a:r>
              <a:rPr lang="en-US" sz="3021">
                <a:solidFill>
                  <a:srgbClr val="000000"/>
                </a:solidFill>
                <a:latin typeface="Montserrat"/>
              </a:rPr>
              <a:t>, especially when menstruating. </a:t>
            </a: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95496" flipV="1">
            <a:off x="451969" y="4059366"/>
            <a:ext cx="853630" cy="1320898"/>
          </a:xfrm>
          <a:prstGeom prst="rect">
            <a:avLst/>
          </a:prstGeom>
        </p:spPr>
      </p:pic>
      <p:grpSp>
        <p:nvGrpSpPr>
          <p:cNvPr id="13" name="Group 13"/>
          <p:cNvGrpSpPr/>
          <p:nvPr/>
        </p:nvGrpSpPr>
        <p:grpSpPr>
          <a:xfrm>
            <a:off x="1439299" y="6938020"/>
            <a:ext cx="2673685" cy="2673685"/>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15" name="TextBox 15"/>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sp>
        <p:nvSpPr>
          <p:cNvPr id="17" name="TextBox 17"/>
          <p:cNvSpPr txBox="1"/>
          <p:nvPr/>
        </p:nvSpPr>
        <p:spPr>
          <a:xfrm>
            <a:off x="1324466" y="4850152"/>
            <a:ext cx="3330758" cy="1308050"/>
          </a:xfrm>
          <a:prstGeom prst="rect">
            <a:avLst/>
          </a:prstGeom>
        </p:spPr>
        <p:txBody>
          <a:bodyPr lIns="0" tIns="0" rIns="0" bIns="0" rtlCol="0" anchor="t">
            <a:spAutoFit/>
          </a:bodyPr>
          <a:lstStyle/>
          <a:p>
            <a:pPr algn="ctr">
              <a:lnSpc>
                <a:spcPts val="5085"/>
              </a:lnSpc>
              <a:spcBef>
                <a:spcPct val="0"/>
              </a:spcBef>
            </a:pPr>
            <a:r>
              <a:rPr lang="en-US" sz="3632" dirty="0">
                <a:solidFill>
                  <a:srgbClr val="000000"/>
                </a:solidFill>
                <a:latin typeface="Dreaming Outloud Pro" panose="03050502040302030504" pitchFamily="66" charset="0"/>
              </a:rPr>
              <a:t>Eat a well-balanced diet</a:t>
            </a:r>
          </a:p>
        </p:txBody>
      </p:sp>
      <p:grpSp>
        <p:nvGrpSpPr>
          <p:cNvPr id="18" name="Group 18"/>
          <p:cNvGrpSpPr/>
          <p:nvPr/>
        </p:nvGrpSpPr>
        <p:grpSpPr>
          <a:xfrm>
            <a:off x="229674" y="1168403"/>
            <a:ext cx="5158752" cy="3243929"/>
            <a:chOff x="0" y="0"/>
            <a:chExt cx="6878336" cy="4325238"/>
          </a:xfrm>
        </p:grpSpPr>
        <p:pic>
          <p:nvPicPr>
            <p:cNvPr id="19" name="Picture 19"/>
            <p:cNvPicPr>
              <a:picLocks noChangeAspect="1"/>
            </p:cNvPicPr>
            <p:nvPr/>
          </p:nvPicPr>
          <p:blipFill>
            <a:blip r:embed="rId4">
              <a:alphaModFix amt="459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377013" y="0"/>
              <a:ext cx="5958072" cy="2532180"/>
            </a:xfrm>
            <a:prstGeom prst="rect">
              <a:avLst/>
            </a:prstGeom>
          </p:spPr>
        </p:pic>
        <p:pic>
          <p:nvPicPr>
            <p:cNvPr id="20" name="Picture 20"/>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6919" y="499153"/>
              <a:ext cx="3558259" cy="3826085"/>
            </a:xfrm>
            <a:prstGeom prst="rect">
              <a:avLst/>
            </a:prstGeom>
          </p:spPr>
        </p:pic>
        <p:grpSp>
          <p:nvGrpSpPr>
            <p:cNvPr id="21" name="Group 21"/>
            <p:cNvGrpSpPr/>
            <p:nvPr/>
          </p:nvGrpSpPr>
          <p:grpSpPr>
            <a:xfrm>
              <a:off x="1576919" y="1926058"/>
              <a:ext cx="864575" cy="864575"/>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3" name="TextBox 23"/>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4" name="Group 24"/>
            <p:cNvGrpSpPr/>
            <p:nvPr/>
          </p:nvGrpSpPr>
          <p:grpSpPr>
            <a:xfrm>
              <a:off x="2923761" y="538700"/>
              <a:ext cx="864575" cy="864575"/>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6" name="TextBox 26"/>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7" name="Group 27"/>
            <p:cNvGrpSpPr/>
            <p:nvPr/>
          </p:nvGrpSpPr>
          <p:grpSpPr>
            <a:xfrm>
              <a:off x="3850953" y="994857"/>
              <a:ext cx="864575" cy="864575"/>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9" name="TextBox 29"/>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0" name="Picture 30"/>
            <p:cNvPicPr>
              <a:picLocks noChangeAspect="1"/>
            </p:cNvPicPr>
            <p:nvPr/>
          </p:nvPicPr>
          <p:blipFill>
            <a:blip r:embed="rId8"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96982" y="1130271"/>
              <a:ext cx="678824" cy="631923"/>
            </a:xfrm>
            <a:prstGeom prst="rect">
              <a:avLst/>
            </a:prstGeom>
          </p:spPr>
        </p:pic>
        <p:grpSp>
          <p:nvGrpSpPr>
            <p:cNvPr id="31" name="Group 31"/>
            <p:cNvGrpSpPr/>
            <p:nvPr/>
          </p:nvGrpSpPr>
          <p:grpSpPr>
            <a:xfrm>
              <a:off x="1281983" y="2967680"/>
              <a:ext cx="864575" cy="864575"/>
              <a:chOff x="0" y="0"/>
              <a:chExt cx="812800" cy="812800"/>
            </a:xfrm>
          </p:grpSpPr>
          <p:sp>
            <p:nvSpPr>
              <p:cNvPr id="32" name="Freeform 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3" name="TextBox 33"/>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4" name="Picture 34"/>
            <p:cNvPicPr>
              <a:picLocks noChangeAspect="1"/>
            </p:cNvPicPr>
            <p:nvPr/>
          </p:nvPicPr>
          <p:blipFill>
            <a:blip r:embed="rId10"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02331" y="3084152"/>
              <a:ext cx="589871" cy="613288"/>
            </a:xfrm>
            <a:prstGeom prst="rect">
              <a:avLst/>
            </a:prstGeom>
          </p:spPr>
        </p:pic>
        <p:pic>
          <p:nvPicPr>
            <p:cNvPr id="35" name="Picture 35"/>
            <p:cNvPicPr>
              <a:picLocks noChangeAspect="1"/>
            </p:cNvPicPr>
            <p:nvPr/>
          </p:nvPicPr>
          <p:blipFill>
            <a:blip r:embed="rId12"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51435" y="605359"/>
              <a:ext cx="583846" cy="660731"/>
            </a:xfrm>
            <a:prstGeom prst="rect">
              <a:avLst/>
            </a:prstGeom>
          </p:spPr>
        </p:pic>
        <p:grpSp>
          <p:nvGrpSpPr>
            <p:cNvPr id="36" name="Group 36"/>
            <p:cNvGrpSpPr/>
            <p:nvPr/>
          </p:nvGrpSpPr>
          <p:grpSpPr>
            <a:xfrm>
              <a:off x="4472212" y="2958509"/>
              <a:ext cx="864575" cy="864575"/>
              <a:chOff x="0" y="0"/>
              <a:chExt cx="812800" cy="812800"/>
            </a:xfrm>
          </p:grpSpPr>
          <p:sp>
            <p:nvSpPr>
              <p:cNvPr id="37" name="Freeform 3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8" name="TextBox 38"/>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9" name="Picture 39"/>
            <p:cNvPicPr>
              <a:picLocks noChangeAspect="1"/>
            </p:cNvPicPr>
            <p:nvPr/>
          </p:nvPicPr>
          <p:blipFill>
            <a:blip r:embed="rId14"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44672" y="3060431"/>
              <a:ext cx="497256" cy="669705"/>
            </a:xfrm>
            <a:prstGeom prst="rect">
              <a:avLst/>
            </a:prstGeom>
          </p:spPr>
        </p:pic>
        <p:sp>
          <p:nvSpPr>
            <p:cNvPr id="40" name="TextBox 40"/>
            <p:cNvSpPr txBox="1"/>
            <p:nvPr/>
          </p:nvSpPr>
          <p:spPr>
            <a:xfrm>
              <a:off x="0" y="3065102"/>
              <a:ext cx="1281983" cy="769441"/>
            </a:xfrm>
            <a:prstGeom prst="rect">
              <a:avLst/>
            </a:prstGeom>
          </p:spPr>
          <p:txBody>
            <a:bodyPr lIns="0" tIns="0" rIns="0" bIns="0" rtlCol="0" anchor="t">
              <a:spAutoFit/>
            </a:bodyPr>
            <a:lstStyle/>
            <a:p>
              <a:pPr algn="ctr">
                <a:lnSpc>
                  <a:spcPts val="1468"/>
                </a:lnSpc>
                <a:spcBef>
                  <a:spcPct val="0"/>
                </a:spcBef>
              </a:pPr>
              <a:r>
                <a:rPr lang="en-US" sz="1048" dirty="0">
                  <a:solidFill>
                    <a:srgbClr val="000000">
                      <a:alpha val="26667"/>
                    </a:srgbClr>
                  </a:solidFill>
                  <a:latin typeface="Dreaming Outloud Pro" panose="03050502040302030504" pitchFamily="66" charset="0"/>
                </a:rPr>
                <a:t>Exercise, physical activity and stretching</a:t>
              </a:r>
            </a:p>
          </p:txBody>
        </p:sp>
        <p:sp>
          <p:nvSpPr>
            <p:cNvPr id="41" name="TextBox 41"/>
            <p:cNvSpPr txBox="1"/>
            <p:nvPr/>
          </p:nvSpPr>
          <p:spPr>
            <a:xfrm>
              <a:off x="244075" y="2111189"/>
              <a:ext cx="1332845"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Eat a well-balanced diet</a:t>
              </a:r>
            </a:p>
          </p:txBody>
        </p:sp>
        <p:sp>
          <p:nvSpPr>
            <p:cNvPr id="42" name="TextBox 42"/>
            <p:cNvSpPr txBox="1"/>
            <p:nvPr/>
          </p:nvSpPr>
          <p:spPr>
            <a:xfrm>
              <a:off x="607105" y="1302920"/>
              <a:ext cx="1305896"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Good sleep habits</a:t>
              </a:r>
            </a:p>
          </p:txBody>
        </p:sp>
        <p:sp>
          <p:nvSpPr>
            <p:cNvPr id="43" name="TextBox 43"/>
            <p:cNvSpPr txBox="1"/>
            <p:nvPr/>
          </p:nvSpPr>
          <p:spPr>
            <a:xfrm>
              <a:off x="5217579" y="2193158"/>
              <a:ext cx="1477028"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Be kind to yourself!</a:t>
              </a:r>
            </a:p>
            <a:p>
              <a:pPr marL="0" lvl="0" indent="0" algn="ctr">
                <a:lnSpc>
                  <a:spcPts val="1468"/>
                </a:lnSpc>
                <a:spcBef>
                  <a:spcPct val="0"/>
                </a:spcBef>
              </a:pPr>
              <a:endParaRPr lang="en-US" sz="1048" u="none" dirty="0">
                <a:solidFill>
                  <a:srgbClr val="000000">
                    <a:alpha val="26667"/>
                  </a:srgbClr>
                </a:solidFill>
                <a:latin typeface="Dreaming Outloud Pro" panose="03050502040302030504" pitchFamily="66" charset="0"/>
              </a:endParaRPr>
            </a:p>
          </p:txBody>
        </p:sp>
        <p:sp>
          <p:nvSpPr>
            <p:cNvPr id="44" name="TextBox 44"/>
            <p:cNvSpPr txBox="1"/>
            <p:nvPr/>
          </p:nvSpPr>
          <p:spPr>
            <a:xfrm>
              <a:off x="4823707" y="1111221"/>
              <a:ext cx="1619557"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Heat for abdominal/back pain</a:t>
              </a:r>
            </a:p>
          </p:txBody>
        </p:sp>
        <p:sp>
          <p:nvSpPr>
            <p:cNvPr id="45" name="TextBox 45"/>
            <p:cNvSpPr txBox="1"/>
            <p:nvPr/>
          </p:nvSpPr>
          <p:spPr>
            <a:xfrm>
              <a:off x="5476912" y="3275095"/>
              <a:ext cx="1401424"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Some medications*</a:t>
              </a:r>
            </a:p>
          </p:txBody>
        </p:sp>
        <p:sp>
          <p:nvSpPr>
            <p:cNvPr id="46" name="TextBox 46"/>
            <p:cNvSpPr txBox="1"/>
            <p:nvPr/>
          </p:nvSpPr>
          <p:spPr>
            <a:xfrm>
              <a:off x="2694405" y="187275"/>
              <a:ext cx="1297907"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Manage stress</a:t>
              </a:r>
            </a:p>
          </p:txBody>
        </p:sp>
        <p:pic>
          <p:nvPicPr>
            <p:cNvPr id="47" name="Picture 47"/>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77" t="12442" r="61990" b="63326"/>
            <a:stretch>
              <a:fillRect/>
            </a:stretch>
          </p:blipFill>
          <p:spPr>
            <a:xfrm>
              <a:off x="1530059" y="1926058"/>
              <a:ext cx="958293" cy="927088"/>
            </a:xfrm>
            <a:prstGeom prst="rect">
              <a:avLst/>
            </a:prstGeom>
          </p:spPr>
        </p:pic>
        <p:grpSp>
          <p:nvGrpSpPr>
            <p:cNvPr id="48" name="Group 48"/>
            <p:cNvGrpSpPr/>
            <p:nvPr/>
          </p:nvGrpSpPr>
          <p:grpSpPr>
            <a:xfrm>
              <a:off x="2056066" y="1013945"/>
              <a:ext cx="864575" cy="864575"/>
              <a:chOff x="0" y="0"/>
              <a:chExt cx="812800" cy="812800"/>
            </a:xfrm>
          </p:grpSpPr>
          <p:sp>
            <p:nvSpPr>
              <p:cNvPr id="49" name="Freeform 4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50" name="TextBox 50"/>
              <p:cNvSpPr txBox="1"/>
              <p:nvPr/>
            </p:nvSpPr>
            <p:spPr>
              <a:xfrm>
                <a:off x="76200" y="-47625"/>
                <a:ext cx="660400" cy="784225"/>
              </a:xfrm>
              <a:prstGeom prst="rect">
                <a:avLst/>
              </a:prstGeom>
            </p:spPr>
            <p:txBody>
              <a:bodyPr lIns="50800" tIns="50800" rIns="50800" bIns="50800" rtlCol="0" anchor="ctr"/>
              <a:lstStyle/>
              <a:p>
                <a:pPr algn="ctr">
                  <a:lnSpc>
                    <a:spcPts val="3716"/>
                  </a:lnSpc>
                </a:pPr>
                <a:endParaRPr/>
              </a:p>
            </p:txBody>
          </p:sp>
        </p:grpSp>
        <p:pic>
          <p:nvPicPr>
            <p:cNvPr id="51" name="Picture 51"/>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887" t="36160" b="38205"/>
            <a:stretch>
              <a:fillRect/>
            </a:stretch>
          </p:blipFill>
          <p:spPr>
            <a:xfrm>
              <a:off x="1976926" y="955847"/>
              <a:ext cx="929136" cy="980770"/>
            </a:xfrm>
            <a:prstGeom prst="rect">
              <a:avLst/>
            </a:prstGeom>
          </p:spPr>
        </p:pic>
        <p:grpSp>
          <p:nvGrpSpPr>
            <p:cNvPr id="52" name="Group 52"/>
            <p:cNvGrpSpPr/>
            <p:nvPr/>
          </p:nvGrpSpPr>
          <p:grpSpPr>
            <a:xfrm>
              <a:off x="4270603" y="1926058"/>
              <a:ext cx="864575" cy="864575"/>
              <a:chOff x="0" y="0"/>
              <a:chExt cx="812800" cy="812800"/>
            </a:xfrm>
          </p:grpSpPr>
          <p:sp>
            <p:nvSpPr>
              <p:cNvPr id="53" name="Freeform 5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54" name="TextBox 54"/>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55" name="Picture 55"/>
            <p:cNvPicPr>
              <a:picLocks noChangeAspect="1"/>
            </p:cNvPicPr>
            <p:nvPr/>
          </p:nvPicPr>
          <p:blipFill>
            <a:blip r:embed="rId16">
              <a:alphaModFix amt="27000"/>
            </a:blip>
            <a:srcRect/>
            <a:stretch>
              <a:fillRect/>
            </a:stretch>
          </p:blipFill>
          <p:spPr>
            <a:xfrm>
              <a:off x="4472212" y="1981228"/>
              <a:ext cx="464796" cy="754234"/>
            </a:xfrm>
            <a:prstGeom prst="rect">
              <a:avLst/>
            </a:prstGeom>
          </p:spPr>
        </p:pic>
      </p:grpSp>
      <p:pic>
        <p:nvPicPr>
          <p:cNvPr id="56" name="Picture 41">
            <a:extLst>
              <a:ext uri="{FF2B5EF4-FFF2-40B4-BE49-F238E27FC236}">
                <a16:creationId xmlns:a16="http://schemas.microsoft.com/office/drawing/2014/main" id="{FD088357-1B1F-06D7-1F1A-DB17114ED6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77" t="12442" r="61990" b="63326"/>
          <a:stretch>
            <a:fillRect/>
          </a:stretch>
        </p:blipFill>
        <p:spPr>
          <a:xfrm>
            <a:off x="1641778" y="7120376"/>
            <a:ext cx="2378488" cy="230103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2789" y="664860"/>
            <a:ext cx="3701083" cy="727680"/>
            <a:chOff x="0" y="0"/>
            <a:chExt cx="4934778" cy="970239"/>
          </a:xfrm>
        </p:grpSpPr>
        <p:grpSp>
          <p:nvGrpSpPr>
            <p:cNvPr id="3" name="Group 3"/>
            <p:cNvGrpSpPr/>
            <p:nvPr/>
          </p:nvGrpSpPr>
          <p:grpSpPr>
            <a:xfrm>
              <a:off x="0" y="0"/>
              <a:ext cx="862312" cy="741049"/>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98"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0" name="TextBox 10"/>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1" name="TextBox 11"/>
          <p:cNvSpPr txBox="1"/>
          <p:nvPr/>
        </p:nvSpPr>
        <p:spPr>
          <a:xfrm>
            <a:off x="5502726" y="2747879"/>
            <a:ext cx="12207310" cy="4781013"/>
          </a:xfrm>
          <a:prstGeom prst="rect">
            <a:avLst/>
          </a:prstGeom>
        </p:spPr>
        <p:txBody>
          <a:bodyPr lIns="0" tIns="0" rIns="0" bIns="0" rtlCol="0" anchor="t">
            <a:spAutoFit/>
          </a:bodyPr>
          <a:lstStyle/>
          <a:p>
            <a:pPr>
              <a:lnSpc>
                <a:spcPts val="4229"/>
              </a:lnSpc>
            </a:pPr>
            <a:r>
              <a:rPr lang="en-US" sz="3021">
                <a:solidFill>
                  <a:srgbClr val="000000"/>
                </a:solidFill>
                <a:latin typeface="Montserrat"/>
              </a:rPr>
              <a:t>Sleep is vital for everyone. It is even more important for adolescents as your brain and body are still developing. </a:t>
            </a:r>
          </a:p>
          <a:p>
            <a:pPr>
              <a:lnSpc>
                <a:spcPts val="4229"/>
              </a:lnSpc>
            </a:pPr>
            <a:endParaRPr lang="en-US" sz="3021">
              <a:solidFill>
                <a:srgbClr val="000000"/>
              </a:solidFill>
              <a:latin typeface="Montserrat"/>
            </a:endParaRPr>
          </a:p>
          <a:p>
            <a:pPr>
              <a:lnSpc>
                <a:spcPts val="4229"/>
              </a:lnSpc>
            </a:pPr>
            <a:r>
              <a:rPr lang="en-US" sz="3021">
                <a:solidFill>
                  <a:srgbClr val="000000"/>
                </a:solidFill>
                <a:latin typeface="Montserrat Bold"/>
              </a:rPr>
              <a:t>Adolescents need 8-10 hours of sleep! Half of adolescents don’t get this! </a:t>
            </a:r>
          </a:p>
          <a:p>
            <a:pPr>
              <a:lnSpc>
                <a:spcPts val="4229"/>
              </a:lnSpc>
            </a:pPr>
            <a:endParaRPr lang="en-US" sz="3021">
              <a:solidFill>
                <a:srgbClr val="000000"/>
              </a:solidFill>
              <a:latin typeface="Montserrat Bold"/>
            </a:endParaRPr>
          </a:p>
          <a:p>
            <a:pPr>
              <a:lnSpc>
                <a:spcPts val="4229"/>
              </a:lnSpc>
              <a:spcBef>
                <a:spcPct val="0"/>
              </a:spcBef>
            </a:pPr>
            <a:r>
              <a:rPr lang="en-US" sz="3021">
                <a:solidFill>
                  <a:srgbClr val="000000"/>
                </a:solidFill>
                <a:latin typeface="Montserrat"/>
              </a:rPr>
              <a:t>Good quality sleep is needed for good emotional and physical health and to be at your best for school, socialising and any extra-curricular activities you enjoy. </a:t>
            </a: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95496" flipV="1">
            <a:off x="451969" y="4059366"/>
            <a:ext cx="853630" cy="1320898"/>
          </a:xfrm>
          <a:prstGeom prst="rect">
            <a:avLst/>
          </a:prstGeom>
        </p:spPr>
      </p:pic>
      <p:grpSp>
        <p:nvGrpSpPr>
          <p:cNvPr id="13" name="Group 13"/>
          <p:cNvGrpSpPr/>
          <p:nvPr/>
        </p:nvGrpSpPr>
        <p:grpSpPr>
          <a:xfrm>
            <a:off x="1439299" y="6938020"/>
            <a:ext cx="2673685" cy="2673685"/>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15" name="TextBox 15"/>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sp>
        <p:nvSpPr>
          <p:cNvPr id="17" name="TextBox 17"/>
          <p:cNvSpPr txBox="1"/>
          <p:nvPr/>
        </p:nvSpPr>
        <p:spPr>
          <a:xfrm>
            <a:off x="1324466" y="4850152"/>
            <a:ext cx="3330758" cy="1308050"/>
          </a:xfrm>
          <a:prstGeom prst="rect">
            <a:avLst/>
          </a:prstGeom>
        </p:spPr>
        <p:txBody>
          <a:bodyPr lIns="0" tIns="0" rIns="0" bIns="0" rtlCol="0" anchor="t">
            <a:spAutoFit/>
          </a:bodyPr>
          <a:lstStyle/>
          <a:p>
            <a:pPr algn="ctr">
              <a:lnSpc>
                <a:spcPts val="5085"/>
              </a:lnSpc>
              <a:spcBef>
                <a:spcPct val="0"/>
              </a:spcBef>
            </a:pPr>
            <a:r>
              <a:rPr lang="en-US" sz="3632" dirty="0">
                <a:solidFill>
                  <a:srgbClr val="000000"/>
                </a:solidFill>
                <a:latin typeface="Dreaming Outloud Pro" panose="03050502040302030504" pitchFamily="66" charset="0"/>
              </a:rPr>
              <a:t>Good sleep habits</a:t>
            </a:r>
          </a:p>
        </p:txBody>
      </p:sp>
      <p:grpSp>
        <p:nvGrpSpPr>
          <p:cNvPr id="18" name="Group 18"/>
          <p:cNvGrpSpPr/>
          <p:nvPr/>
        </p:nvGrpSpPr>
        <p:grpSpPr>
          <a:xfrm>
            <a:off x="229674" y="1168403"/>
            <a:ext cx="5158752" cy="3243929"/>
            <a:chOff x="0" y="0"/>
            <a:chExt cx="6878336" cy="4325238"/>
          </a:xfrm>
        </p:grpSpPr>
        <p:pic>
          <p:nvPicPr>
            <p:cNvPr id="19" name="Picture 19"/>
            <p:cNvPicPr>
              <a:picLocks noChangeAspect="1"/>
            </p:cNvPicPr>
            <p:nvPr/>
          </p:nvPicPr>
          <p:blipFill>
            <a:blip r:embed="rId4">
              <a:alphaModFix amt="459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377013" y="0"/>
              <a:ext cx="5958072" cy="2532180"/>
            </a:xfrm>
            <a:prstGeom prst="rect">
              <a:avLst/>
            </a:prstGeom>
          </p:spPr>
        </p:pic>
        <p:pic>
          <p:nvPicPr>
            <p:cNvPr id="20" name="Picture 20"/>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6919" y="499153"/>
              <a:ext cx="3558259" cy="3826085"/>
            </a:xfrm>
            <a:prstGeom prst="rect">
              <a:avLst/>
            </a:prstGeom>
          </p:spPr>
        </p:pic>
        <p:grpSp>
          <p:nvGrpSpPr>
            <p:cNvPr id="21" name="Group 21"/>
            <p:cNvGrpSpPr/>
            <p:nvPr/>
          </p:nvGrpSpPr>
          <p:grpSpPr>
            <a:xfrm>
              <a:off x="1576919" y="1926058"/>
              <a:ext cx="864575" cy="864575"/>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3" name="TextBox 23"/>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4" name="Group 24"/>
            <p:cNvGrpSpPr/>
            <p:nvPr/>
          </p:nvGrpSpPr>
          <p:grpSpPr>
            <a:xfrm>
              <a:off x="2923761" y="538700"/>
              <a:ext cx="864575" cy="864575"/>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6" name="TextBox 26"/>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7" name="Group 27"/>
            <p:cNvGrpSpPr/>
            <p:nvPr/>
          </p:nvGrpSpPr>
          <p:grpSpPr>
            <a:xfrm>
              <a:off x="3850953" y="994857"/>
              <a:ext cx="864575" cy="864575"/>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9" name="TextBox 29"/>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0" name="Picture 30"/>
            <p:cNvPicPr>
              <a:picLocks noChangeAspect="1"/>
            </p:cNvPicPr>
            <p:nvPr/>
          </p:nvPicPr>
          <p:blipFill>
            <a:blip r:embed="rId8"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96982" y="1130271"/>
              <a:ext cx="678824" cy="631923"/>
            </a:xfrm>
            <a:prstGeom prst="rect">
              <a:avLst/>
            </a:prstGeom>
          </p:spPr>
        </p:pic>
        <p:grpSp>
          <p:nvGrpSpPr>
            <p:cNvPr id="31" name="Group 31"/>
            <p:cNvGrpSpPr/>
            <p:nvPr/>
          </p:nvGrpSpPr>
          <p:grpSpPr>
            <a:xfrm>
              <a:off x="1281983" y="2967680"/>
              <a:ext cx="864575" cy="864575"/>
              <a:chOff x="0" y="0"/>
              <a:chExt cx="812800" cy="812800"/>
            </a:xfrm>
          </p:grpSpPr>
          <p:sp>
            <p:nvSpPr>
              <p:cNvPr id="32" name="Freeform 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3" name="TextBox 33"/>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4" name="Picture 34"/>
            <p:cNvPicPr>
              <a:picLocks noChangeAspect="1"/>
            </p:cNvPicPr>
            <p:nvPr/>
          </p:nvPicPr>
          <p:blipFill>
            <a:blip r:embed="rId10"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02331" y="3084152"/>
              <a:ext cx="589871" cy="613288"/>
            </a:xfrm>
            <a:prstGeom prst="rect">
              <a:avLst/>
            </a:prstGeom>
          </p:spPr>
        </p:pic>
        <p:pic>
          <p:nvPicPr>
            <p:cNvPr id="35" name="Picture 35"/>
            <p:cNvPicPr>
              <a:picLocks noChangeAspect="1"/>
            </p:cNvPicPr>
            <p:nvPr/>
          </p:nvPicPr>
          <p:blipFill>
            <a:blip r:embed="rId12"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51435" y="605359"/>
              <a:ext cx="583846" cy="660731"/>
            </a:xfrm>
            <a:prstGeom prst="rect">
              <a:avLst/>
            </a:prstGeom>
          </p:spPr>
        </p:pic>
        <p:grpSp>
          <p:nvGrpSpPr>
            <p:cNvPr id="36" name="Group 36"/>
            <p:cNvGrpSpPr/>
            <p:nvPr/>
          </p:nvGrpSpPr>
          <p:grpSpPr>
            <a:xfrm>
              <a:off x="4472212" y="2958509"/>
              <a:ext cx="864575" cy="864575"/>
              <a:chOff x="0" y="0"/>
              <a:chExt cx="812800" cy="812800"/>
            </a:xfrm>
          </p:grpSpPr>
          <p:sp>
            <p:nvSpPr>
              <p:cNvPr id="37" name="Freeform 3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8" name="TextBox 38"/>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9" name="Picture 39"/>
            <p:cNvPicPr>
              <a:picLocks noChangeAspect="1"/>
            </p:cNvPicPr>
            <p:nvPr/>
          </p:nvPicPr>
          <p:blipFill>
            <a:blip r:embed="rId14"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44672" y="3060431"/>
              <a:ext cx="497256" cy="669705"/>
            </a:xfrm>
            <a:prstGeom prst="rect">
              <a:avLst/>
            </a:prstGeom>
          </p:spPr>
        </p:pic>
        <p:sp>
          <p:nvSpPr>
            <p:cNvPr id="40" name="TextBox 40"/>
            <p:cNvSpPr txBox="1"/>
            <p:nvPr/>
          </p:nvSpPr>
          <p:spPr>
            <a:xfrm>
              <a:off x="0" y="3065102"/>
              <a:ext cx="1281983" cy="769441"/>
            </a:xfrm>
            <a:prstGeom prst="rect">
              <a:avLst/>
            </a:prstGeom>
          </p:spPr>
          <p:txBody>
            <a:bodyPr lIns="0" tIns="0" rIns="0" bIns="0" rtlCol="0" anchor="t">
              <a:spAutoFit/>
            </a:bodyPr>
            <a:lstStyle/>
            <a:p>
              <a:pPr algn="ctr">
                <a:lnSpc>
                  <a:spcPts val="1468"/>
                </a:lnSpc>
                <a:spcBef>
                  <a:spcPct val="0"/>
                </a:spcBef>
              </a:pPr>
              <a:r>
                <a:rPr lang="en-US" sz="1048" dirty="0">
                  <a:solidFill>
                    <a:srgbClr val="000000">
                      <a:alpha val="26667"/>
                    </a:srgbClr>
                  </a:solidFill>
                  <a:latin typeface="Dreaming Outloud Pro" panose="03050502040302030504" pitchFamily="66" charset="0"/>
                </a:rPr>
                <a:t>Exercise, physical activity and stretching</a:t>
              </a:r>
            </a:p>
          </p:txBody>
        </p:sp>
        <p:sp>
          <p:nvSpPr>
            <p:cNvPr id="41" name="TextBox 41"/>
            <p:cNvSpPr txBox="1"/>
            <p:nvPr/>
          </p:nvSpPr>
          <p:spPr>
            <a:xfrm>
              <a:off x="244075" y="2111189"/>
              <a:ext cx="1332845"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Eat a well-balanced diet</a:t>
              </a:r>
            </a:p>
          </p:txBody>
        </p:sp>
        <p:sp>
          <p:nvSpPr>
            <p:cNvPr id="42" name="TextBox 42"/>
            <p:cNvSpPr txBox="1"/>
            <p:nvPr/>
          </p:nvSpPr>
          <p:spPr>
            <a:xfrm>
              <a:off x="607105" y="1302920"/>
              <a:ext cx="1305896"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Good sleep habits</a:t>
              </a:r>
            </a:p>
          </p:txBody>
        </p:sp>
        <p:sp>
          <p:nvSpPr>
            <p:cNvPr id="43" name="TextBox 43"/>
            <p:cNvSpPr txBox="1"/>
            <p:nvPr/>
          </p:nvSpPr>
          <p:spPr>
            <a:xfrm>
              <a:off x="5217579" y="2193158"/>
              <a:ext cx="1477028"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Be kind to yourself!</a:t>
              </a:r>
            </a:p>
            <a:p>
              <a:pPr marL="0" lvl="0" indent="0" algn="ctr">
                <a:lnSpc>
                  <a:spcPts val="1468"/>
                </a:lnSpc>
                <a:spcBef>
                  <a:spcPct val="0"/>
                </a:spcBef>
              </a:pPr>
              <a:endParaRPr lang="en-US" sz="1048" u="none" dirty="0">
                <a:solidFill>
                  <a:srgbClr val="000000">
                    <a:alpha val="26667"/>
                  </a:srgbClr>
                </a:solidFill>
                <a:latin typeface="Dreaming Outloud Pro" panose="03050502040302030504" pitchFamily="66" charset="0"/>
              </a:endParaRPr>
            </a:p>
          </p:txBody>
        </p:sp>
        <p:sp>
          <p:nvSpPr>
            <p:cNvPr id="44" name="TextBox 44"/>
            <p:cNvSpPr txBox="1"/>
            <p:nvPr/>
          </p:nvSpPr>
          <p:spPr>
            <a:xfrm>
              <a:off x="4823707" y="1111221"/>
              <a:ext cx="1619557"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Heat for abdominal/back pain</a:t>
              </a:r>
            </a:p>
          </p:txBody>
        </p:sp>
        <p:sp>
          <p:nvSpPr>
            <p:cNvPr id="45" name="TextBox 45"/>
            <p:cNvSpPr txBox="1"/>
            <p:nvPr/>
          </p:nvSpPr>
          <p:spPr>
            <a:xfrm>
              <a:off x="5476912" y="3275095"/>
              <a:ext cx="1401424"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Some medications*</a:t>
              </a:r>
            </a:p>
          </p:txBody>
        </p:sp>
        <p:sp>
          <p:nvSpPr>
            <p:cNvPr id="46" name="TextBox 46"/>
            <p:cNvSpPr txBox="1"/>
            <p:nvPr/>
          </p:nvSpPr>
          <p:spPr>
            <a:xfrm>
              <a:off x="2694405" y="187275"/>
              <a:ext cx="1297907"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Manage stress</a:t>
              </a:r>
            </a:p>
          </p:txBody>
        </p:sp>
        <p:pic>
          <p:nvPicPr>
            <p:cNvPr id="47" name="Picture 47"/>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77" t="12442" r="61990" b="63326"/>
            <a:stretch>
              <a:fillRect/>
            </a:stretch>
          </p:blipFill>
          <p:spPr>
            <a:xfrm>
              <a:off x="1530059" y="1926058"/>
              <a:ext cx="958293" cy="927088"/>
            </a:xfrm>
            <a:prstGeom prst="rect">
              <a:avLst/>
            </a:prstGeom>
          </p:spPr>
        </p:pic>
        <p:grpSp>
          <p:nvGrpSpPr>
            <p:cNvPr id="48" name="Group 48"/>
            <p:cNvGrpSpPr/>
            <p:nvPr/>
          </p:nvGrpSpPr>
          <p:grpSpPr>
            <a:xfrm>
              <a:off x="2056066" y="1013945"/>
              <a:ext cx="864575" cy="864575"/>
              <a:chOff x="0" y="0"/>
              <a:chExt cx="812800" cy="812800"/>
            </a:xfrm>
          </p:grpSpPr>
          <p:sp>
            <p:nvSpPr>
              <p:cNvPr id="49" name="Freeform 4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50" name="TextBox 50"/>
              <p:cNvSpPr txBox="1"/>
              <p:nvPr/>
            </p:nvSpPr>
            <p:spPr>
              <a:xfrm>
                <a:off x="76200" y="-47625"/>
                <a:ext cx="660400" cy="784225"/>
              </a:xfrm>
              <a:prstGeom prst="rect">
                <a:avLst/>
              </a:prstGeom>
            </p:spPr>
            <p:txBody>
              <a:bodyPr lIns="50800" tIns="50800" rIns="50800" bIns="50800" rtlCol="0" anchor="ctr"/>
              <a:lstStyle/>
              <a:p>
                <a:pPr algn="ctr">
                  <a:lnSpc>
                    <a:spcPts val="3716"/>
                  </a:lnSpc>
                </a:pPr>
                <a:endParaRPr/>
              </a:p>
            </p:txBody>
          </p:sp>
        </p:grpSp>
        <p:pic>
          <p:nvPicPr>
            <p:cNvPr id="51" name="Picture 51"/>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887" t="36160" b="38205"/>
            <a:stretch>
              <a:fillRect/>
            </a:stretch>
          </p:blipFill>
          <p:spPr>
            <a:xfrm>
              <a:off x="1976926" y="955847"/>
              <a:ext cx="929136" cy="980770"/>
            </a:xfrm>
            <a:prstGeom prst="rect">
              <a:avLst/>
            </a:prstGeom>
          </p:spPr>
        </p:pic>
        <p:grpSp>
          <p:nvGrpSpPr>
            <p:cNvPr id="52" name="Group 52"/>
            <p:cNvGrpSpPr/>
            <p:nvPr/>
          </p:nvGrpSpPr>
          <p:grpSpPr>
            <a:xfrm>
              <a:off x="4270603" y="1926058"/>
              <a:ext cx="864575" cy="864575"/>
              <a:chOff x="0" y="0"/>
              <a:chExt cx="812800" cy="812800"/>
            </a:xfrm>
          </p:grpSpPr>
          <p:sp>
            <p:nvSpPr>
              <p:cNvPr id="53" name="Freeform 5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54" name="TextBox 54"/>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55" name="Picture 55"/>
            <p:cNvPicPr>
              <a:picLocks noChangeAspect="1"/>
            </p:cNvPicPr>
            <p:nvPr/>
          </p:nvPicPr>
          <p:blipFill>
            <a:blip r:embed="rId16">
              <a:alphaModFix amt="27000"/>
            </a:blip>
            <a:srcRect/>
            <a:stretch>
              <a:fillRect/>
            </a:stretch>
          </p:blipFill>
          <p:spPr>
            <a:xfrm>
              <a:off x="4472212" y="1981228"/>
              <a:ext cx="464796" cy="754234"/>
            </a:xfrm>
            <a:prstGeom prst="rect">
              <a:avLst/>
            </a:prstGeom>
          </p:spPr>
        </p:pic>
      </p:grpSp>
      <p:pic>
        <p:nvPicPr>
          <p:cNvPr id="56" name="Picture 45">
            <a:extLst>
              <a:ext uri="{FF2B5EF4-FFF2-40B4-BE49-F238E27FC236}">
                <a16:creationId xmlns:a16="http://schemas.microsoft.com/office/drawing/2014/main" id="{5B04BA2B-06C7-14ED-A762-F1E7E2FC40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887" t="36160" b="38205"/>
          <a:stretch>
            <a:fillRect/>
          </a:stretch>
        </p:blipFill>
        <p:spPr>
          <a:xfrm>
            <a:off x="1614633" y="7088158"/>
            <a:ext cx="2268005" cy="239404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2789" y="664860"/>
            <a:ext cx="3701083" cy="727680"/>
            <a:chOff x="0" y="0"/>
            <a:chExt cx="4934778" cy="970239"/>
          </a:xfrm>
        </p:grpSpPr>
        <p:grpSp>
          <p:nvGrpSpPr>
            <p:cNvPr id="3" name="Group 3"/>
            <p:cNvGrpSpPr/>
            <p:nvPr/>
          </p:nvGrpSpPr>
          <p:grpSpPr>
            <a:xfrm>
              <a:off x="0" y="0"/>
              <a:ext cx="862312" cy="741049"/>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98"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0" name="TextBox 10"/>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1" name="TextBox 11"/>
          <p:cNvSpPr txBox="1"/>
          <p:nvPr/>
        </p:nvSpPr>
        <p:spPr>
          <a:xfrm>
            <a:off x="5743520" y="3540158"/>
            <a:ext cx="12207310" cy="3149533"/>
          </a:xfrm>
          <a:prstGeom prst="rect">
            <a:avLst/>
          </a:prstGeom>
        </p:spPr>
        <p:txBody>
          <a:bodyPr lIns="0" tIns="0" rIns="0" bIns="0" rtlCol="0" anchor="t">
            <a:spAutoFit/>
          </a:bodyPr>
          <a:lstStyle/>
          <a:p>
            <a:pPr>
              <a:lnSpc>
                <a:spcPts val="4229"/>
              </a:lnSpc>
            </a:pPr>
            <a:r>
              <a:rPr lang="en-US" sz="3021">
                <a:solidFill>
                  <a:srgbClr val="000000"/>
                </a:solidFill>
                <a:latin typeface="Montserrat"/>
              </a:rPr>
              <a:t>Sleep can help most menstrual related symptoms e.g. reducing feelings of tiredness, irritability, anxiety, cravings, changes in appetite, concentration …</a:t>
            </a:r>
          </a:p>
          <a:p>
            <a:pPr>
              <a:lnSpc>
                <a:spcPts val="4229"/>
              </a:lnSpc>
            </a:pPr>
            <a:endParaRPr lang="en-US" sz="3021">
              <a:solidFill>
                <a:srgbClr val="000000"/>
              </a:solidFill>
              <a:latin typeface="Montserrat"/>
            </a:endParaRPr>
          </a:p>
          <a:p>
            <a:pPr>
              <a:lnSpc>
                <a:spcPts val="4229"/>
              </a:lnSpc>
              <a:spcBef>
                <a:spcPct val="0"/>
              </a:spcBef>
            </a:pPr>
            <a:r>
              <a:rPr lang="en-US" sz="3021">
                <a:solidFill>
                  <a:srgbClr val="000000"/>
                </a:solidFill>
                <a:latin typeface="Montserrat"/>
              </a:rPr>
              <a:t>Before or during menstruation some people feel their sleep is more disrupted or need more sleep. </a:t>
            </a: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95496" flipV="1">
            <a:off x="451969" y="4059366"/>
            <a:ext cx="853630" cy="1320898"/>
          </a:xfrm>
          <a:prstGeom prst="rect">
            <a:avLst/>
          </a:prstGeom>
        </p:spPr>
      </p:pic>
      <p:grpSp>
        <p:nvGrpSpPr>
          <p:cNvPr id="13" name="Group 13"/>
          <p:cNvGrpSpPr/>
          <p:nvPr/>
        </p:nvGrpSpPr>
        <p:grpSpPr>
          <a:xfrm>
            <a:off x="1439299" y="6938020"/>
            <a:ext cx="2673685" cy="2673685"/>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15" name="TextBox 15"/>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sp>
        <p:nvSpPr>
          <p:cNvPr id="17" name="TextBox 17"/>
          <p:cNvSpPr txBox="1"/>
          <p:nvPr/>
        </p:nvSpPr>
        <p:spPr>
          <a:xfrm>
            <a:off x="1324466" y="4850152"/>
            <a:ext cx="3330758" cy="1308050"/>
          </a:xfrm>
          <a:prstGeom prst="rect">
            <a:avLst/>
          </a:prstGeom>
        </p:spPr>
        <p:txBody>
          <a:bodyPr lIns="0" tIns="0" rIns="0" bIns="0" rtlCol="0" anchor="t">
            <a:spAutoFit/>
          </a:bodyPr>
          <a:lstStyle/>
          <a:p>
            <a:pPr algn="ctr">
              <a:lnSpc>
                <a:spcPts val="5085"/>
              </a:lnSpc>
              <a:spcBef>
                <a:spcPct val="0"/>
              </a:spcBef>
            </a:pPr>
            <a:r>
              <a:rPr lang="en-US" sz="3632" dirty="0">
                <a:solidFill>
                  <a:srgbClr val="000000"/>
                </a:solidFill>
                <a:latin typeface="Dreaming Outloud Pro" panose="03050502040302030504" pitchFamily="66" charset="0"/>
              </a:rPr>
              <a:t>Good sleep habits</a:t>
            </a:r>
          </a:p>
        </p:txBody>
      </p:sp>
      <p:grpSp>
        <p:nvGrpSpPr>
          <p:cNvPr id="18" name="Group 18"/>
          <p:cNvGrpSpPr/>
          <p:nvPr/>
        </p:nvGrpSpPr>
        <p:grpSpPr>
          <a:xfrm>
            <a:off x="229674" y="1168403"/>
            <a:ext cx="5158752" cy="3243929"/>
            <a:chOff x="0" y="0"/>
            <a:chExt cx="6878336" cy="4325238"/>
          </a:xfrm>
        </p:grpSpPr>
        <p:pic>
          <p:nvPicPr>
            <p:cNvPr id="19" name="Picture 19"/>
            <p:cNvPicPr>
              <a:picLocks noChangeAspect="1"/>
            </p:cNvPicPr>
            <p:nvPr/>
          </p:nvPicPr>
          <p:blipFill>
            <a:blip r:embed="rId4">
              <a:alphaModFix amt="459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377013" y="0"/>
              <a:ext cx="5958072" cy="2532180"/>
            </a:xfrm>
            <a:prstGeom prst="rect">
              <a:avLst/>
            </a:prstGeom>
          </p:spPr>
        </p:pic>
        <p:pic>
          <p:nvPicPr>
            <p:cNvPr id="20" name="Picture 20"/>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6919" y="499153"/>
              <a:ext cx="3558259" cy="3826085"/>
            </a:xfrm>
            <a:prstGeom prst="rect">
              <a:avLst/>
            </a:prstGeom>
          </p:spPr>
        </p:pic>
        <p:grpSp>
          <p:nvGrpSpPr>
            <p:cNvPr id="21" name="Group 21"/>
            <p:cNvGrpSpPr/>
            <p:nvPr/>
          </p:nvGrpSpPr>
          <p:grpSpPr>
            <a:xfrm>
              <a:off x="1576919" y="1926058"/>
              <a:ext cx="864575" cy="864575"/>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3" name="TextBox 23"/>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4" name="Group 24"/>
            <p:cNvGrpSpPr/>
            <p:nvPr/>
          </p:nvGrpSpPr>
          <p:grpSpPr>
            <a:xfrm>
              <a:off x="2923761" y="538700"/>
              <a:ext cx="864575" cy="864575"/>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6" name="TextBox 26"/>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7" name="Group 27"/>
            <p:cNvGrpSpPr/>
            <p:nvPr/>
          </p:nvGrpSpPr>
          <p:grpSpPr>
            <a:xfrm>
              <a:off x="3850953" y="994857"/>
              <a:ext cx="864575" cy="864575"/>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9" name="TextBox 29"/>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0" name="Picture 30"/>
            <p:cNvPicPr>
              <a:picLocks noChangeAspect="1"/>
            </p:cNvPicPr>
            <p:nvPr/>
          </p:nvPicPr>
          <p:blipFill>
            <a:blip r:embed="rId8"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96982" y="1130271"/>
              <a:ext cx="678824" cy="631923"/>
            </a:xfrm>
            <a:prstGeom prst="rect">
              <a:avLst/>
            </a:prstGeom>
          </p:spPr>
        </p:pic>
        <p:grpSp>
          <p:nvGrpSpPr>
            <p:cNvPr id="31" name="Group 31"/>
            <p:cNvGrpSpPr/>
            <p:nvPr/>
          </p:nvGrpSpPr>
          <p:grpSpPr>
            <a:xfrm>
              <a:off x="1281983" y="2967680"/>
              <a:ext cx="864575" cy="864575"/>
              <a:chOff x="0" y="0"/>
              <a:chExt cx="812800" cy="812800"/>
            </a:xfrm>
          </p:grpSpPr>
          <p:sp>
            <p:nvSpPr>
              <p:cNvPr id="32" name="Freeform 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3" name="TextBox 33"/>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4" name="Picture 34"/>
            <p:cNvPicPr>
              <a:picLocks noChangeAspect="1"/>
            </p:cNvPicPr>
            <p:nvPr/>
          </p:nvPicPr>
          <p:blipFill>
            <a:blip r:embed="rId10"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02331" y="3084152"/>
              <a:ext cx="589871" cy="613288"/>
            </a:xfrm>
            <a:prstGeom prst="rect">
              <a:avLst/>
            </a:prstGeom>
          </p:spPr>
        </p:pic>
        <p:pic>
          <p:nvPicPr>
            <p:cNvPr id="35" name="Picture 35"/>
            <p:cNvPicPr>
              <a:picLocks noChangeAspect="1"/>
            </p:cNvPicPr>
            <p:nvPr/>
          </p:nvPicPr>
          <p:blipFill>
            <a:blip r:embed="rId12"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51435" y="605359"/>
              <a:ext cx="583846" cy="660731"/>
            </a:xfrm>
            <a:prstGeom prst="rect">
              <a:avLst/>
            </a:prstGeom>
          </p:spPr>
        </p:pic>
        <p:grpSp>
          <p:nvGrpSpPr>
            <p:cNvPr id="36" name="Group 36"/>
            <p:cNvGrpSpPr/>
            <p:nvPr/>
          </p:nvGrpSpPr>
          <p:grpSpPr>
            <a:xfrm>
              <a:off x="4472212" y="2958509"/>
              <a:ext cx="864575" cy="864575"/>
              <a:chOff x="0" y="0"/>
              <a:chExt cx="812800" cy="812800"/>
            </a:xfrm>
          </p:grpSpPr>
          <p:sp>
            <p:nvSpPr>
              <p:cNvPr id="37" name="Freeform 3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8" name="TextBox 38"/>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9" name="Picture 39"/>
            <p:cNvPicPr>
              <a:picLocks noChangeAspect="1"/>
            </p:cNvPicPr>
            <p:nvPr/>
          </p:nvPicPr>
          <p:blipFill>
            <a:blip r:embed="rId14"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44672" y="3060431"/>
              <a:ext cx="497256" cy="669705"/>
            </a:xfrm>
            <a:prstGeom prst="rect">
              <a:avLst/>
            </a:prstGeom>
          </p:spPr>
        </p:pic>
        <p:sp>
          <p:nvSpPr>
            <p:cNvPr id="40" name="TextBox 40"/>
            <p:cNvSpPr txBox="1"/>
            <p:nvPr/>
          </p:nvSpPr>
          <p:spPr>
            <a:xfrm>
              <a:off x="0" y="3065102"/>
              <a:ext cx="1281983" cy="769441"/>
            </a:xfrm>
            <a:prstGeom prst="rect">
              <a:avLst/>
            </a:prstGeom>
          </p:spPr>
          <p:txBody>
            <a:bodyPr lIns="0" tIns="0" rIns="0" bIns="0" rtlCol="0" anchor="t">
              <a:spAutoFit/>
            </a:bodyPr>
            <a:lstStyle/>
            <a:p>
              <a:pPr algn="ctr">
                <a:lnSpc>
                  <a:spcPts val="1468"/>
                </a:lnSpc>
                <a:spcBef>
                  <a:spcPct val="0"/>
                </a:spcBef>
              </a:pPr>
              <a:r>
                <a:rPr lang="en-US" sz="1048" dirty="0">
                  <a:solidFill>
                    <a:srgbClr val="000000">
                      <a:alpha val="26667"/>
                    </a:srgbClr>
                  </a:solidFill>
                  <a:latin typeface="Dreaming Outloud Pro" panose="03050502040302030504" pitchFamily="66" charset="0"/>
                </a:rPr>
                <a:t>Exercise, physical activity and stretching</a:t>
              </a:r>
            </a:p>
          </p:txBody>
        </p:sp>
        <p:sp>
          <p:nvSpPr>
            <p:cNvPr id="41" name="TextBox 41"/>
            <p:cNvSpPr txBox="1"/>
            <p:nvPr/>
          </p:nvSpPr>
          <p:spPr>
            <a:xfrm>
              <a:off x="244075" y="2111189"/>
              <a:ext cx="1332845"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Eat a well-balanced diet</a:t>
              </a:r>
            </a:p>
          </p:txBody>
        </p:sp>
        <p:sp>
          <p:nvSpPr>
            <p:cNvPr id="42" name="TextBox 42"/>
            <p:cNvSpPr txBox="1"/>
            <p:nvPr/>
          </p:nvSpPr>
          <p:spPr>
            <a:xfrm>
              <a:off x="607105" y="1302920"/>
              <a:ext cx="1305896"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Good sleep habits</a:t>
              </a:r>
            </a:p>
          </p:txBody>
        </p:sp>
        <p:sp>
          <p:nvSpPr>
            <p:cNvPr id="43" name="TextBox 43"/>
            <p:cNvSpPr txBox="1"/>
            <p:nvPr/>
          </p:nvSpPr>
          <p:spPr>
            <a:xfrm>
              <a:off x="5217579" y="2193158"/>
              <a:ext cx="1477028"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Be kind to yourself!</a:t>
              </a:r>
            </a:p>
            <a:p>
              <a:pPr marL="0" lvl="0" indent="0" algn="ctr">
                <a:lnSpc>
                  <a:spcPts val="1468"/>
                </a:lnSpc>
                <a:spcBef>
                  <a:spcPct val="0"/>
                </a:spcBef>
              </a:pPr>
              <a:endParaRPr lang="en-US" sz="1048" u="none" dirty="0">
                <a:solidFill>
                  <a:srgbClr val="000000">
                    <a:alpha val="26667"/>
                  </a:srgbClr>
                </a:solidFill>
                <a:latin typeface="Dreaming Outloud Pro" panose="03050502040302030504" pitchFamily="66" charset="0"/>
              </a:endParaRPr>
            </a:p>
          </p:txBody>
        </p:sp>
        <p:sp>
          <p:nvSpPr>
            <p:cNvPr id="44" name="TextBox 44"/>
            <p:cNvSpPr txBox="1"/>
            <p:nvPr/>
          </p:nvSpPr>
          <p:spPr>
            <a:xfrm>
              <a:off x="4823707" y="1111221"/>
              <a:ext cx="1619557"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Heat for abdominal/back pain</a:t>
              </a:r>
            </a:p>
          </p:txBody>
        </p:sp>
        <p:sp>
          <p:nvSpPr>
            <p:cNvPr id="45" name="TextBox 45"/>
            <p:cNvSpPr txBox="1"/>
            <p:nvPr/>
          </p:nvSpPr>
          <p:spPr>
            <a:xfrm>
              <a:off x="5476912" y="3275095"/>
              <a:ext cx="1401424"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Some medications*</a:t>
              </a:r>
            </a:p>
          </p:txBody>
        </p:sp>
        <p:sp>
          <p:nvSpPr>
            <p:cNvPr id="46" name="TextBox 46"/>
            <p:cNvSpPr txBox="1"/>
            <p:nvPr/>
          </p:nvSpPr>
          <p:spPr>
            <a:xfrm>
              <a:off x="2694405" y="187275"/>
              <a:ext cx="1297907"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Manage stress</a:t>
              </a:r>
            </a:p>
          </p:txBody>
        </p:sp>
        <p:pic>
          <p:nvPicPr>
            <p:cNvPr id="47" name="Picture 47"/>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77" t="12442" r="61990" b="63326"/>
            <a:stretch>
              <a:fillRect/>
            </a:stretch>
          </p:blipFill>
          <p:spPr>
            <a:xfrm>
              <a:off x="1530059" y="1926058"/>
              <a:ext cx="958293" cy="927088"/>
            </a:xfrm>
            <a:prstGeom prst="rect">
              <a:avLst/>
            </a:prstGeom>
          </p:spPr>
        </p:pic>
        <p:grpSp>
          <p:nvGrpSpPr>
            <p:cNvPr id="48" name="Group 48"/>
            <p:cNvGrpSpPr/>
            <p:nvPr/>
          </p:nvGrpSpPr>
          <p:grpSpPr>
            <a:xfrm>
              <a:off x="2056066" y="1013945"/>
              <a:ext cx="864575" cy="864575"/>
              <a:chOff x="0" y="0"/>
              <a:chExt cx="812800" cy="812800"/>
            </a:xfrm>
          </p:grpSpPr>
          <p:sp>
            <p:nvSpPr>
              <p:cNvPr id="49" name="Freeform 4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50" name="TextBox 50"/>
              <p:cNvSpPr txBox="1"/>
              <p:nvPr/>
            </p:nvSpPr>
            <p:spPr>
              <a:xfrm>
                <a:off x="76200" y="-47625"/>
                <a:ext cx="660400" cy="784225"/>
              </a:xfrm>
              <a:prstGeom prst="rect">
                <a:avLst/>
              </a:prstGeom>
            </p:spPr>
            <p:txBody>
              <a:bodyPr lIns="50800" tIns="50800" rIns="50800" bIns="50800" rtlCol="0" anchor="ctr"/>
              <a:lstStyle/>
              <a:p>
                <a:pPr algn="ctr">
                  <a:lnSpc>
                    <a:spcPts val="3716"/>
                  </a:lnSpc>
                </a:pPr>
                <a:endParaRPr/>
              </a:p>
            </p:txBody>
          </p:sp>
        </p:grpSp>
        <p:pic>
          <p:nvPicPr>
            <p:cNvPr id="51" name="Picture 51"/>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887" t="36160" b="38205"/>
            <a:stretch>
              <a:fillRect/>
            </a:stretch>
          </p:blipFill>
          <p:spPr>
            <a:xfrm>
              <a:off x="1976926" y="955847"/>
              <a:ext cx="929136" cy="980770"/>
            </a:xfrm>
            <a:prstGeom prst="rect">
              <a:avLst/>
            </a:prstGeom>
          </p:spPr>
        </p:pic>
        <p:grpSp>
          <p:nvGrpSpPr>
            <p:cNvPr id="52" name="Group 52"/>
            <p:cNvGrpSpPr/>
            <p:nvPr/>
          </p:nvGrpSpPr>
          <p:grpSpPr>
            <a:xfrm>
              <a:off x="4270603" y="1926058"/>
              <a:ext cx="864575" cy="864575"/>
              <a:chOff x="0" y="0"/>
              <a:chExt cx="812800" cy="812800"/>
            </a:xfrm>
          </p:grpSpPr>
          <p:sp>
            <p:nvSpPr>
              <p:cNvPr id="53" name="Freeform 5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54" name="TextBox 54"/>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55" name="Picture 55"/>
            <p:cNvPicPr>
              <a:picLocks noChangeAspect="1"/>
            </p:cNvPicPr>
            <p:nvPr/>
          </p:nvPicPr>
          <p:blipFill>
            <a:blip r:embed="rId16">
              <a:alphaModFix amt="27000"/>
            </a:blip>
            <a:srcRect/>
            <a:stretch>
              <a:fillRect/>
            </a:stretch>
          </p:blipFill>
          <p:spPr>
            <a:xfrm>
              <a:off x="4472212" y="1981228"/>
              <a:ext cx="464796" cy="754234"/>
            </a:xfrm>
            <a:prstGeom prst="rect">
              <a:avLst/>
            </a:prstGeom>
          </p:spPr>
        </p:pic>
      </p:grpSp>
      <p:pic>
        <p:nvPicPr>
          <p:cNvPr id="56" name="Picture 45">
            <a:extLst>
              <a:ext uri="{FF2B5EF4-FFF2-40B4-BE49-F238E27FC236}">
                <a16:creationId xmlns:a16="http://schemas.microsoft.com/office/drawing/2014/main" id="{FBEA1791-93C2-EE25-DBC4-66160D5244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887" t="36160" b="38205"/>
          <a:stretch>
            <a:fillRect/>
          </a:stretch>
        </p:blipFill>
        <p:spPr>
          <a:xfrm>
            <a:off x="1614633" y="7088158"/>
            <a:ext cx="2268005" cy="239404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2789" y="664860"/>
            <a:ext cx="3701083" cy="727680"/>
            <a:chOff x="0" y="0"/>
            <a:chExt cx="4934778" cy="970239"/>
          </a:xfrm>
        </p:grpSpPr>
        <p:grpSp>
          <p:nvGrpSpPr>
            <p:cNvPr id="3" name="Group 3"/>
            <p:cNvGrpSpPr/>
            <p:nvPr/>
          </p:nvGrpSpPr>
          <p:grpSpPr>
            <a:xfrm>
              <a:off x="0" y="0"/>
              <a:ext cx="862312" cy="741049"/>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98"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0" name="TextBox 10"/>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1" name="TextBox 11"/>
          <p:cNvSpPr txBox="1"/>
          <p:nvPr/>
        </p:nvSpPr>
        <p:spPr>
          <a:xfrm>
            <a:off x="7812245" y="416216"/>
            <a:ext cx="12207310" cy="3149533"/>
          </a:xfrm>
          <a:prstGeom prst="rect">
            <a:avLst/>
          </a:prstGeom>
        </p:spPr>
        <p:txBody>
          <a:bodyPr lIns="0" tIns="0" rIns="0" bIns="0" rtlCol="0" anchor="t">
            <a:spAutoFit/>
          </a:bodyPr>
          <a:lstStyle/>
          <a:p>
            <a:pPr>
              <a:lnSpc>
                <a:spcPts val="4229"/>
              </a:lnSpc>
            </a:pPr>
            <a:endParaRPr/>
          </a:p>
          <a:p>
            <a:pPr>
              <a:lnSpc>
                <a:spcPts val="4229"/>
              </a:lnSpc>
            </a:pPr>
            <a:r>
              <a:rPr lang="en-US" sz="3021">
                <a:solidFill>
                  <a:srgbClr val="000000"/>
                </a:solidFill>
                <a:latin typeface="Montserrat"/>
              </a:rPr>
              <a:t>Improving sleep length and quality</a:t>
            </a:r>
          </a:p>
          <a:p>
            <a:pPr>
              <a:lnSpc>
                <a:spcPts val="4229"/>
              </a:lnSpc>
            </a:pPr>
            <a:endParaRPr lang="en-US" sz="3021">
              <a:solidFill>
                <a:srgbClr val="000000"/>
              </a:solidFill>
              <a:latin typeface="Montserrat"/>
            </a:endParaRPr>
          </a:p>
          <a:p>
            <a:pPr>
              <a:lnSpc>
                <a:spcPts val="4229"/>
              </a:lnSpc>
            </a:pPr>
            <a:endParaRPr lang="en-US" sz="3021">
              <a:solidFill>
                <a:srgbClr val="000000"/>
              </a:solidFill>
              <a:latin typeface="Montserrat"/>
            </a:endParaRPr>
          </a:p>
          <a:p>
            <a:pPr>
              <a:lnSpc>
                <a:spcPts val="4229"/>
              </a:lnSpc>
            </a:pPr>
            <a:endParaRPr lang="en-US" sz="3021">
              <a:solidFill>
                <a:srgbClr val="000000"/>
              </a:solidFill>
              <a:latin typeface="Montserrat"/>
            </a:endParaRPr>
          </a:p>
          <a:p>
            <a:pPr>
              <a:lnSpc>
                <a:spcPts val="4229"/>
              </a:lnSpc>
              <a:spcBef>
                <a:spcPct val="0"/>
              </a:spcBef>
            </a:pPr>
            <a:endParaRPr lang="en-US" sz="3021">
              <a:solidFill>
                <a:srgbClr val="000000"/>
              </a:solidFill>
              <a:latin typeface="Montserrat"/>
            </a:endParaRP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95496" flipV="1">
            <a:off x="451969" y="4059366"/>
            <a:ext cx="853630" cy="1320898"/>
          </a:xfrm>
          <a:prstGeom prst="rect">
            <a:avLst/>
          </a:prstGeom>
        </p:spPr>
      </p:pic>
      <p:grpSp>
        <p:nvGrpSpPr>
          <p:cNvPr id="13" name="Group 13"/>
          <p:cNvGrpSpPr/>
          <p:nvPr/>
        </p:nvGrpSpPr>
        <p:grpSpPr>
          <a:xfrm>
            <a:off x="1439299" y="6938020"/>
            <a:ext cx="2673685" cy="2673685"/>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15" name="TextBox 15"/>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17" name="Group 17"/>
          <p:cNvGrpSpPr/>
          <p:nvPr/>
        </p:nvGrpSpPr>
        <p:grpSpPr>
          <a:xfrm>
            <a:off x="229674" y="1168403"/>
            <a:ext cx="5158752" cy="3243929"/>
            <a:chOff x="0" y="0"/>
            <a:chExt cx="6878336" cy="4325238"/>
          </a:xfrm>
        </p:grpSpPr>
        <p:pic>
          <p:nvPicPr>
            <p:cNvPr id="18" name="Picture 18"/>
            <p:cNvPicPr>
              <a:picLocks noChangeAspect="1"/>
            </p:cNvPicPr>
            <p:nvPr/>
          </p:nvPicPr>
          <p:blipFill>
            <a:blip r:embed="rId4">
              <a:alphaModFix amt="459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377013" y="0"/>
              <a:ext cx="5958072" cy="2532180"/>
            </a:xfrm>
            <a:prstGeom prst="rect">
              <a:avLst/>
            </a:prstGeom>
          </p:spPr>
        </p:pic>
        <p:pic>
          <p:nvPicPr>
            <p:cNvPr id="19" name="Picture 19"/>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6919" y="499153"/>
              <a:ext cx="3558259" cy="3826085"/>
            </a:xfrm>
            <a:prstGeom prst="rect">
              <a:avLst/>
            </a:prstGeom>
          </p:spPr>
        </p:pic>
        <p:grpSp>
          <p:nvGrpSpPr>
            <p:cNvPr id="20" name="Group 20"/>
            <p:cNvGrpSpPr/>
            <p:nvPr/>
          </p:nvGrpSpPr>
          <p:grpSpPr>
            <a:xfrm>
              <a:off x="1576919" y="1926058"/>
              <a:ext cx="864575" cy="864575"/>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2" name="TextBox 22"/>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3" name="Group 23"/>
            <p:cNvGrpSpPr/>
            <p:nvPr/>
          </p:nvGrpSpPr>
          <p:grpSpPr>
            <a:xfrm>
              <a:off x="2923761" y="538700"/>
              <a:ext cx="864575" cy="864575"/>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5" name="TextBox 25"/>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6" name="Group 26"/>
            <p:cNvGrpSpPr/>
            <p:nvPr/>
          </p:nvGrpSpPr>
          <p:grpSpPr>
            <a:xfrm>
              <a:off x="3850953" y="994857"/>
              <a:ext cx="864575" cy="864575"/>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8" name="TextBox 28"/>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29" name="Picture 29"/>
            <p:cNvPicPr>
              <a:picLocks noChangeAspect="1"/>
            </p:cNvPicPr>
            <p:nvPr/>
          </p:nvPicPr>
          <p:blipFill>
            <a:blip r:embed="rId8"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96982" y="1130271"/>
              <a:ext cx="678824" cy="631923"/>
            </a:xfrm>
            <a:prstGeom prst="rect">
              <a:avLst/>
            </a:prstGeom>
          </p:spPr>
        </p:pic>
        <p:grpSp>
          <p:nvGrpSpPr>
            <p:cNvPr id="30" name="Group 30"/>
            <p:cNvGrpSpPr/>
            <p:nvPr/>
          </p:nvGrpSpPr>
          <p:grpSpPr>
            <a:xfrm>
              <a:off x="1281983" y="2967680"/>
              <a:ext cx="864575" cy="864575"/>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2" name="TextBox 32"/>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3" name="Picture 33"/>
            <p:cNvPicPr>
              <a:picLocks noChangeAspect="1"/>
            </p:cNvPicPr>
            <p:nvPr/>
          </p:nvPicPr>
          <p:blipFill>
            <a:blip r:embed="rId10"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02331" y="3084152"/>
              <a:ext cx="589871" cy="613288"/>
            </a:xfrm>
            <a:prstGeom prst="rect">
              <a:avLst/>
            </a:prstGeom>
          </p:spPr>
        </p:pic>
        <p:pic>
          <p:nvPicPr>
            <p:cNvPr id="34" name="Picture 34"/>
            <p:cNvPicPr>
              <a:picLocks noChangeAspect="1"/>
            </p:cNvPicPr>
            <p:nvPr/>
          </p:nvPicPr>
          <p:blipFill>
            <a:blip r:embed="rId12"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51435" y="605359"/>
              <a:ext cx="583846" cy="660731"/>
            </a:xfrm>
            <a:prstGeom prst="rect">
              <a:avLst/>
            </a:prstGeom>
          </p:spPr>
        </p:pic>
        <p:grpSp>
          <p:nvGrpSpPr>
            <p:cNvPr id="35" name="Group 35"/>
            <p:cNvGrpSpPr/>
            <p:nvPr/>
          </p:nvGrpSpPr>
          <p:grpSpPr>
            <a:xfrm>
              <a:off x="4472212" y="2958509"/>
              <a:ext cx="864575" cy="864575"/>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7" name="TextBox 37"/>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8" name="Picture 38"/>
            <p:cNvPicPr>
              <a:picLocks noChangeAspect="1"/>
            </p:cNvPicPr>
            <p:nvPr/>
          </p:nvPicPr>
          <p:blipFill>
            <a:blip r:embed="rId14"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44672" y="3060431"/>
              <a:ext cx="497256" cy="669705"/>
            </a:xfrm>
            <a:prstGeom prst="rect">
              <a:avLst/>
            </a:prstGeom>
          </p:spPr>
        </p:pic>
        <p:sp>
          <p:nvSpPr>
            <p:cNvPr id="39" name="TextBox 39"/>
            <p:cNvSpPr txBox="1"/>
            <p:nvPr/>
          </p:nvSpPr>
          <p:spPr>
            <a:xfrm>
              <a:off x="0" y="3065102"/>
              <a:ext cx="1281983" cy="769441"/>
            </a:xfrm>
            <a:prstGeom prst="rect">
              <a:avLst/>
            </a:prstGeom>
          </p:spPr>
          <p:txBody>
            <a:bodyPr lIns="0" tIns="0" rIns="0" bIns="0" rtlCol="0" anchor="t">
              <a:spAutoFit/>
            </a:bodyPr>
            <a:lstStyle/>
            <a:p>
              <a:pPr algn="ctr">
                <a:lnSpc>
                  <a:spcPts val="1468"/>
                </a:lnSpc>
                <a:spcBef>
                  <a:spcPct val="0"/>
                </a:spcBef>
              </a:pPr>
              <a:r>
                <a:rPr lang="en-US" sz="1048" dirty="0">
                  <a:solidFill>
                    <a:srgbClr val="000000">
                      <a:alpha val="26667"/>
                    </a:srgbClr>
                  </a:solidFill>
                  <a:latin typeface="Dreaming Outloud Pro" panose="03050502040302030504" pitchFamily="66" charset="0"/>
                </a:rPr>
                <a:t>Exercise, physical activity and stretching</a:t>
              </a:r>
            </a:p>
          </p:txBody>
        </p:sp>
        <p:sp>
          <p:nvSpPr>
            <p:cNvPr id="40" name="TextBox 40"/>
            <p:cNvSpPr txBox="1"/>
            <p:nvPr/>
          </p:nvSpPr>
          <p:spPr>
            <a:xfrm>
              <a:off x="244075" y="2111189"/>
              <a:ext cx="1332845"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Eat a well-balanced diet</a:t>
              </a:r>
            </a:p>
          </p:txBody>
        </p:sp>
        <p:sp>
          <p:nvSpPr>
            <p:cNvPr id="41" name="TextBox 41"/>
            <p:cNvSpPr txBox="1"/>
            <p:nvPr/>
          </p:nvSpPr>
          <p:spPr>
            <a:xfrm>
              <a:off x="607105" y="1302920"/>
              <a:ext cx="1305896"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Good sleep habits</a:t>
              </a:r>
            </a:p>
          </p:txBody>
        </p:sp>
        <p:sp>
          <p:nvSpPr>
            <p:cNvPr id="42" name="TextBox 42"/>
            <p:cNvSpPr txBox="1"/>
            <p:nvPr/>
          </p:nvSpPr>
          <p:spPr>
            <a:xfrm>
              <a:off x="5217579" y="2193158"/>
              <a:ext cx="1477028"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Be kind to yourself!</a:t>
              </a:r>
            </a:p>
            <a:p>
              <a:pPr marL="0" lvl="0" indent="0" algn="ctr">
                <a:lnSpc>
                  <a:spcPts val="1468"/>
                </a:lnSpc>
                <a:spcBef>
                  <a:spcPct val="0"/>
                </a:spcBef>
              </a:pPr>
              <a:endParaRPr lang="en-US" sz="1048" u="none" dirty="0">
                <a:solidFill>
                  <a:srgbClr val="000000">
                    <a:alpha val="26667"/>
                  </a:srgbClr>
                </a:solidFill>
                <a:latin typeface="Dreaming Outloud Pro" panose="03050502040302030504" pitchFamily="66" charset="0"/>
              </a:endParaRPr>
            </a:p>
          </p:txBody>
        </p:sp>
        <p:sp>
          <p:nvSpPr>
            <p:cNvPr id="43" name="TextBox 43"/>
            <p:cNvSpPr txBox="1"/>
            <p:nvPr/>
          </p:nvSpPr>
          <p:spPr>
            <a:xfrm>
              <a:off x="4823707" y="1111221"/>
              <a:ext cx="1619557"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Heat for abdominal/back pain</a:t>
              </a:r>
            </a:p>
          </p:txBody>
        </p:sp>
        <p:sp>
          <p:nvSpPr>
            <p:cNvPr id="44" name="TextBox 44"/>
            <p:cNvSpPr txBox="1"/>
            <p:nvPr/>
          </p:nvSpPr>
          <p:spPr>
            <a:xfrm>
              <a:off x="5476912" y="3275095"/>
              <a:ext cx="1401424"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Some medications*</a:t>
              </a:r>
            </a:p>
          </p:txBody>
        </p:sp>
        <p:sp>
          <p:nvSpPr>
            <p:cNvPr id="45" name="TextBox 45"/>
            <p:cNvSpPr txBox="1"/>
            <p:nvPr/>
          </p:nvSpPr>
          <p:spPr>
            <a:xfrm>
              <a:off x="2694405" y="187275"/>
              <a:ext cx="1297907"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Manage stress</a:t>
              </a:r>
            </a:p>
          </p:txBody>
        </p:sp>
        <p:pic>
          <p:nvPicPr>
            <p:cNvPr id="46" name="Picture 46"/>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77" t="12442" r="61990" b="63326"/>
            <a:stretch>
              <a:fillRect/>
            </a:stretch>
          </p:blipFill>
          <p:spPr>
            <a:xfrm>
              <a:off x="1530059" y="1926058"/>
              <a:ext cx="958293" cy="927088"/>
            </a:xfrm>
            <a:prstGeom prst="rect">
              <a:avLst/>
            </a:prstGeom>
          </p:spPr>
        </p:pic>
        <p:grpSp>
          <p:nvGrpSpPr>
            <p:cNvPr id="47" name="Group 47"/>
            <p:cNvGrpSpPr/>
            <p:nvPr/>
          </p:nvGrpSpPr>
          <p:grpSpPr>
            <a:xfrm>
              <a:off x="2056066" y="1013945"/>
              <a:ext cx="864575" cy="864575"/>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49" name="TextBox 49"/>
              <p:cNvSpPr txBox="1"/>
              <p:nvPr/>
            </p:nvSpPr>
            <p:spPr>
              <a:xfrm>
                <a:off x="76200" y="-47625"/>
                <a:ext cx="660400" cy="784225"/>
              </a:xfrm>
              <a:prstGeom prst="rect">
                <a:avLst/>
              </a:prstGeom>
            </p:spPr>
            <p:txBody>
              <a:bodyPr lIns="50800" tIns="50800" rIns="50800" bIns="50800" rtlCol="0" anchor="ctr"/>
              <a:lstStyle/>
              <a:p>
                <a:pPr algn="ctr">
                  <a:lnSpc>
                    <a:spcPts val="3716"/>
                  </a:lnSpc>
                </a:pPr>
                <a:endParaRPr/>
              </a:p>
            </p:txBody>
          </p:sp>
        </p:grpSp>
        <p:pic>
          <p:nvPicPr>
            <p:cNvPr id="50" name="Picture 50"/>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887" t="36160" b="38205"/>
            <a:stretch>
              <a:fillRect/>
            </a:stretch>
          </p:blipFill>
          <p:spPr>
            <a:xfrm>
              <a:off x="1976926" y="955847"/>
              <a:ext cx="929136" cy="980770"/>
            </a:xfrm>
            <a:prstGeom prst="rect">
              <a:avLst/>
            </a:prstGeom>
          </p:spPr>
        </p:pic>
        <p:grpSp>
          <p:nvGrpSpPr>
            <p:cNvPr id="51" name="Group 51"/>
            <p:cNvGrpSpPr/>
            <p:nvPr/>
          </p:nvGrpSpPr>
          <p:grpSpPr>
            <a:xfrm>
              <a:off x="4270603" y="1926058"/>
              <a:ext cx="864575" cy="864575"/>
              <a:chOff x="0" y="0"/>
              <a:chExt cx="812800" cy="812800"/>
            </a:xfrm>
          </p:grpSpPr>
          <p:sp>
            <p:nvSpPr>
              <p:cNvPr id="52" name="Freeform 5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53" name="TextBox 53"/>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54" name="Picture 54"/>
            <p:cNvPicPr>
              <a:picLocks noChangeAspect="1"/>
            </p:cNvPicPr>
            <p:nvPr/>
          </p:nvPicPr>
          <p:blipFill>
            <a:blip r:embed="rId16">
              <a:alphaModFix amt="27000"/>
            </a:blip>
            <a:srcRect/>
            <a:stretch>
              <a:fillRect/>
            </a:stretch>
          </p:blipFill>
          <p:spPr>
            <a:xfrm>
              <a:off x="4472212" y="1981228"/>
              <a:ext cx="464796" cy="754234"/>
            </a:xfrm>
            <a:prstGeom prst="rect">
              <a:avLst/>
            </a:prstGeom>
          </p:spPr>
        </p:pic>
      </p:grpSp>
      <p:pic>
        <p:nvPicPr>
          <p:cNvPr id="55" name="Picture 5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883204" y="2252659"/>
            <a:ext cx="1552985" cy="1380215"/>
          </a:xfrm>
          <a:prstGeom prst="rect">
            <a:avLst/>
          </a:prstGeom>
        </p:spPr>
      </p:pic>
      <p:pic>
        <p:nvPicPr>
          <p:cNvPr id="56" name="Picture 5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081355" y="2252659"/>
            <a:ext cx="2968606" cy="1617890"/>
          </a:xfrm>
          <a:prstGeom prst="rect">
            <a:avLst/>
          </a:prstGeom>
        </p:spPr>
      </p:pic>
      <p:pic>
        <p:nvPicPr>
          <p:cNvPr id="57" name="Picture 5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4793296" y="2045747"/>
            <a:ext cx="2172947" cy="1794040"/>
          </a:xfrm>
          <a:prstGeom prst="rect">
            <a:avLst/>
          </a:prstGeom>
        </p:spPr>
      </p:pic>
      <p:pic>
        <p:nvPicPr>
          <p:cNvPr id="58" name="Picture 5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7046879" y="6018540"/>
            <a:ext cx="1632589" cy="1796522"/>
          </a:xfrm>
          <a:prstGeom prst="rect">
            <a:avLst/>
          </a:prstGeom>
        </p:spPr>
      </p:pic>
      <p:pic>
        <p:nvPicPr>
          <p:cNvPr id="59" name="Picture 59"/>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0724709" y="6075852"/>
            <a:ext cx="1681898" cy="1681898"/>
          </a:xfrm>
          <a:prstGeom prst="rect">
            <a:avLst/>
          </a:prstGeom>
        </p:spPr>
      </p:pic>
      <p:pic>
        <p:nvPicPr>
          <p:cNvPr id="60" name="Picture 60"/>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14454482" y="5577336"/>
            <a:ext cx="2978669" cy="2237725"/>
          </a:xfrm>
          <a:prstGeom prst="rect">
            <a:avLst/>
          </a:prstGeom>
        </p:spPr>
      </p:pic>
      <p:sp>
        <p:nvSpPr>
          <p:cNvPr id="61" name="TextBox 61"/>
          <p:cNvSpPr txBox="1"/>
          <p:nvPr/>
        </p:nvSpPr>
        <p:spPr>
          <a:xfrm>
            <a:off x="1324466" y="4850152"/>
            <a:ext cx="3330758" cy="1308050"/>
          </a:xfrm>
          <a:prstGeom prst="rect">
            <a:avLst/>
          </a:prstGeom>
        </p:spPr>
        <p:txBody>
          <a:bodyPr lIns="0" tIns="0" rIns="0" bIns="0" rtlCol="0" anchor="t">
            <a:spAutoFit/>
          </a:bodyPr>
          <a:lstStyle/>
          <a:p>
            <a:pPr algn="ctr">
              <a:lnSpc>
                <a:spcPts val="5085"/>
              </a:lnSpc>
              <a:spcBef>
                <a:spcPct val="0"/>
              </a:spcBef>
            </a:pPr>
            <a:r>
              <a:rPr lang="en-US" sz="3632" dirty="0">
                <a:solidFill>
                  <a:srgbClr val="000000"/>
                </a:solidFill>
                <a:latin typeface="Dreaming Outloud Pro" panose="03050502040302030504" pitchFamily="66" charset="0"/>
              </a:rPr>
              <a:t>Good sleep habits</a:t>
            </a:r>
          </a:p>
        </p:txBody>
      </p:sp>
      <p:sp>
        <p:nvSpPr>
          <p:cNvPr id="62" name="TextBox 62"/>
          <p:cNvSpPr txBox="1"/>
          <p:nvPr/>
        </p:nvSpPr>
        <p:spPr>
          <a:xfrm>
            <a:off x="5959914" y="3822925"/>
            <a:ext cx="3806518" cy="1957490"/>
          </a:xfrm>
          <a:prstGeom prst="rect">
            <a:avLst/>
          </a:prstGeom>
        </p:spPr>
        <p:txBody>
          <a:bodyPr lIns="0" tIns="0" rIns="0" bIns="0" rtlCol="0" anchor="t">
            <a:spAutoFit/>
          </a:bodyPr>
          <a:lstStyle/>
          <a:p>
            <a:pPr algn="ctr">
              <a:lnSpc>
                <a:spcPts val="3931"/>
              </a:lnSpc>
              <a:spcBef>
                <a:spcPct val="0"/>
              </a:spcBef>
            </a:pPr>
            <a:r>
              <a:rPr lang="en-US" sz="2808">
                <a:solidFill>
                  <a:srgbClr val="000000"/>
                </a:solidFill>
                <a:latin typeface="Open Sans Light"/>
              </a:rPr>
              <a:t>Go to bed at the same time each night (unless more is needed before/after a period)</a:t>
            </a:r>
          </a:p>
        </p:txBody>
      </p:sp>
      <p:sp>
        <p:nvSpPr>
          <p:cNvPr id="63" name="TextBox 63"/>
          <p:cNvSpPr txBox="1"/>
          <p:nvPr/>
        </p:nvSpPr>
        <p:spPr>
          <a:xfrm>
            <a:off x="10081355" y="3822925"/>
            <a:ext cx="3561597" cy="966890"/>
          </a:xfrm>
          <a:prstGeom prst="rect">
            <a:avLst/>
          </a:prstGeom>
        </p:spPr>
        <p:txBody>
          <a:bodyPr lIns="0" tIns="0" rIns="0" bIns="0" rtlCol="0" anchor="t">
            <a:spAutoFit/>
          </a:bodyPr>
          <a:lstStyle/>
          <a:p>
            <a:pPr algn="ctr">
              <a:lnSpc>
                <a:spcPts val="3931"/>
              </a:lnSpc>
              <a:spcBef>
                <a:spcPct val="0"/>
              </a:spcBef>
            </a:pPr>
            <a:r>
              <a:rPr lang="en-US" sz="2808">
                <a:solidFill>
                  <a:srgbClr val="000000"/>
                </a:solidFill>
                <a:latin typeface="Open Sans Light"/>
              </a:rPr>
              <a:t>Start the day with sunlight</a:t>
            </a:r>
          </a:p>
        </p:txBody>
      </p:sp>
      <p:sp>
        <p:nvSpPr>
          <p:cNvPr id="64" name="TextBox 64"/>
          <p:cNvSpPr txBox="1"/>
          <p:nvPr/>
        </p:nvSpPr>
        <p:spPr>
          <a:xfrm>
            <a:off x="13921757" y="3858592"/>
            <a:ext cx="3916025" cy="966890"/>
          </a:xfrm>
          <a:prstGeom prst="rect">
            <a:avLst/>
          </a:prstGeom>
        </p:spPr>
        <p:txBody>
          <a:bodyPr lIns="0" tIns="0" rIns="0" bIns="0" rtlCol="0" anchor="t">
            <a:spAutoFit/>
          </a:bodyPr>
          <a:lstStyle/>
          <a:p>
            <a:pPr algn="ctr">
              <a:lnSpc>
                <a:spcPts val="3931"/>
              </a:lnSpc>
              <a:spcBef>
                <a:spcPct val="0"/>
              </a:spcBef>
            </a:pPr>
            <a:r>
              <a:rPr lang="en-US" sz="2808">
                <a:solidFill>
                  <a:srgbClr val="000000"/>
                </a:solidFill>
                <a:latin typeface="Open Sans Light"/>
              </a:rPr>
              <a:t>Exercising during the day or early evening</a:t>
            </a:r>
          </a:p>
        </p:txBody>
      </p:sp>
      <p:sp>
        <p:nvSpPr>
          <p:cNvPr id="65" name="TextBox 65"/>
          <p:cNvSpPr txBox="1"/>
          <p:nvPr/>
        </p:nvSpPr>
        <p:spPr>
          <a:xfrm>
            <a:off x="5959914" y="8005562"/>
            <a:ext cx="3806518" cy="1462190"/>
          </a:xfrm>
          <a:prstGeom prst="rect">
            <a:avLst/>
          </a:prstGeom>
        </p:spPr>
        <p:txBody>
          <a:bodyPr lIns="0" tIns="0" rIns="0" bIns="0" rtlCol="0" anchor="t">
            <a:spAutoFit/>
          </a:bodyPr>
          <a:lstStyle/>
          <a:p>
            <a:pPr algn="ctr">
              <a:lnSpc>
                <a:spcPts val="3931"/>
              </a:lnSpc>
              <a:spcBef>
                <a:spcPct val="0"/>
              </a:spcBef>
            </a:pPr>
            <a:r>
              <a:rPr lang="en-US" sz="2808">
                <a:solidFill>
                  <a:srgbClr val="000000"/>
                </a:solidFill>
                <a:latin typeface="Open Sans Light"/>
              </a:rPr>
              <a:t>Limit caffeine, especially in the afternoon and evening</a:t>
            </a:r>
          </a:p>
        </p:txBody>
      </p:sp>
      <p:sp>
        <p:nvSpPr>
          <p:cNvPr id="66" name="TextBox 66"/>
          <p:cNvSpPr txBox="1"/>
          <p:nvPr/>
        </p:nvSpPr>
        <p:spPr>
          <a:xfrm>
            <a:off x="9775957" y="8005562"/>
            <a:ext cx="4179946" cy="1462190"/>
          </a:xfrm>
          <a:prstGeom prst="rect">
            <a:avLst/>
          </a:prstGeom>
        </p:spPr>
        <p:txBody>
          <a:bodyPr lIns="0" tIns="0" rIns="0" bIns="0" rtlCol="0" anchor="t">
            <a:spAutoFit/>
          </a:bodyPr>
          <a:lstStyle/>
          <a:p>
            <a:pPr algn="ctr">
              <a:lnSpc>
                <a:spcPts val="3931"/>
              </a:lnSpc>
              <a:spcBef>
                <a:spcPct val="0"/>
              </a:spcBef>
            </a:pPr>
            <a:r>
              <a:rPr lang="en-US" sz="2808">
                <a:solidFill>
                  <a:srgbClr val="000000"/>
                </a:solidFill>
                <a:latin typeface="Open Sans Light"/>
              </a:rPr>
              <a:t>Limit screen time in the evening and especially one hour before bed</a:t>
            </a:r>
          </a:p>
        </p:txBody>
      </p:sp>
      <p:sp>
        <p:nvSpPr>
          <p:cNvPr id="67" name="TextBox 67"/>
          <p:cNvSpPr txBox="1"/>
          <p:nvPr/>
        </p:nvSpPr>
        <p:spPr>
          <a:xfrm>
            <a:off x="13915900" y="8015255"/>
            <a:ext cx="4372100" cy="966890"/>
          </a:xfrm>
          <a:prstGeom prst="rect">
            <a:avLst/>
          </a:prstGeom>
        </p:spPr>
        <p:txBody>
          <a:bodyPr lIns="0" tIns="0" rIns="0" bIns="0" rtlCol="0" anchor="t">
            <a:spAutoFit/>
          </a:bodyPr>
          <a:lstStyle/>
          <a:p>
            <a:pPr algn="ctr">
              <a:lnSpc>
                <a:spcPts val="3931"/>
              </a:lnSpc>
              <a:spcBef>
                <a:spcPct val="0"/>
              </a:spcBef>
            </a:pPr>
            <a:r>
              <a:rPr lang="en-US" sz="2808">
                <a:solidFill>
                  <a:srgbClr val="000000"/>
                </a:solidFill>
                <a:latin typeface="Open Sans Light"/>
              </a:rPr>
              <a:t>A cool, dark and quiet bedroom</a:t>
            </a:r>
          </a:p>
        </p:txBody>
      </p:sp>
      <p:pic>
        <p:nvPicPr>
          <p:cNvPr id="68" name="Picture 45">
            <a:extLst>
              <a:ext uri="{FF2B5EF4-FFF2-40B4-BE49-F238E27FC236}">
                <a16:creationId xmlns:a16="http://schemas.microsoft.com/office/drawing/2014/main" id="{311EB78F-D00A-4AF5-FD08-8F3FB7D9AD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887" t="36160" b="38205"/>
          <a:stretch>
            <a:fillRect/>
          </a:stretch>
        </p:blipFill>
        <p:spPr>
          <a:xfrm>
            <a:off x="1614633" y="7088158"/>
            <a:ext cx="2268005" cy="239404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7802" y="-111486"/>
            <a:ext cx="19171782" cy="10581297"/>
            <a:chOff x="0" y="0"/>
            <a:chExt cx="5049358" cy="2786844"/>
          </a:xfrm>
        </p:grpSpPr>
        <p:sp>
          <p:nvSpPr>
            <p:cNvPr id="3" name="Freeform 3"/>
            <p:cNvSpPr/>
            <p:nvPr/>
          </p:nvSpPr>
          <p:spPr>
            <a:xfrm>
              <a:off x="0" y="0"/>
              <a:ext cx="5049358" cy="2786844"/>
            </a:xfrm>
            <a:custGeom>
              <a:avLst/>
              <a:gdLst/>
              <a:ahLst/>
              <a:cxnLst/>
              <a:rect l="l" t="t" r="r" b="b"/>
              <a:pathLst>
                <a:path w="5049358" h="2786844">
                  <a:moveTo>
                    <a:pt x="0" y="0"/>
                  </a:moveTo>
                  <a:lnTo>
                    <a:pt x="5049358" y="0"/>
                  </a:lnTo>
                  <a:lnTo>
                    <a:pt x="5049358" y="2786844"/>
                  </a:lnTo>
                  <a:lnTo>
                    <a:pt x="0" y="2786844"/>
                  </a:lnTo>
                  <a:close/>
                </a:path>
              </a:pathLst>
            </a:custGeom>
            <a:solidFill>
              <a:srgbClr val="FFBAA4">
                <a:alpha val="53725"/>
              </a:srgbClr>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502309" y="1972310"/>
            <a:ext cx="13151559" cy="1346459"/>
          </a:xfrm>
          <a:prstGeom prst="rect">
            <a:avLst/>
          </a:prstGeom>
        </p:spPr>
        <p:txBody>
          <a:bodyPr lIns="0" tIns="0" rIns="0" bIns="0" rtlCol="0" anchor="t">
            <a:spAutoFit/>
          </a:bodyPr>
          <a:lstStyle/>
          <a:p>
            <a:pPr algn="ctr">
              <a:lnSpc>
                <a:spcPts val="9999"/>
              </a:lnSpc>
            </a:pPr>
            <a:r>
              <a:rPr lang="en-US" sz="9999" dirty="0">
                <a:solidFill>
                  <a:srgbClr val="000000"/>
                </a:solidFill>
                <a:latin typeface="Dreaming Outloud Pro" panose="03050502040302030504" pitchFamily="66" charset="0"/>
              </a:rPr>
              <a:t>SESSION AIMS</a:t>
            </a:r>
          </a:p>
        </p:txBody>
      </p:sp>
      <p:sp>
        <p:nvSpPr>
          <p:cNvPr id="7" name="AutoShape 7"/>
          <p:cNvSpPr/>
          <p:nvPr/>
        </p:nvSpPr>
        <p:spPr>
          <a:xfrm>
            <a:off x="1056107" y="3283577"/>
            <a:ext cx="16203193" cy="0"/>
          </a:xfrm>
          <a:prstGeom prst="line">
            <a:avLst/>
          </a:prstGeom>
          <a:ln w="38100" cap="rnd">
            <a:solidFill>
              <a:srgbClr val="87D0BF"/>
            </a:solidFill>
            <a:prstDash val="solid"/>
            <a:headEnd type="none" w="sm" len="sm"/>
            <a:tailEnd type="none" w="sm" len="sm"/>
          </a:ln>
        </p:spPr>
        <p:txBody>
          <a:bodyPr/>
          <a:lstStyle/>
          <a:p>
            <a:endParaRPr lang="en-US"/>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13882" flipH="1">
            <a:off x="3981775" y="2040459"/>
            <a:ext cx="1107257" cy="171335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9022" y="4190528"/>
            <a:ext cx="627061" cy="902837"/>
          </a:xfrm>
          <a:prstGeom prst="rect">
            <a:avLst/>
          </a:prstGeom>
        </p:spPr>
      </p:pic>
      <p:sp>
        <p:nvSpPr>
          <p:cNvPr id="9" name="TextBox 9"/>
          <p:cNvSpPr txBox="1"/>
          <p:nvPr/>
        </p:nvSpPr>
        <p:spPr>
          <a:xfrm>
            <a:off x="6659450" y="4142903"/>
            <a:ext cx="5677838" cy="1736725"/>
          </a:xfrm>
          <a:prstGeom prst="rect">
            <a:avLst/>
          </a:prstGeom>
        </p:spPr>
        <p:txBody>
          <a:bodyPr lIns="0" tIns="0" rIns="0" bIns="0" rtlCol="0" anchor="t">
            <a:spAutoFit/>
          </a:bodyPr>
          <a:lstStyle/>
          <a:p>
            <a:pPr>
              <a:lnSpc>
                <a:spcPts val="3499"/>
              </a:lnSpc>
            </a:pPr>
            <a:r>
              <a:rPr lang="en-US" sz="2499" spc="124">
                <a:solidFill>
                  <a:srgbClr val="000000"/>
                </a:solidFill>
                <a:latin typeface="Montserrat Classic"/>
              </a:rPr>
              <a:t>To increase knowledge of menstrual cycle symptoms</a:t>
            </a:r>
          </a:p>
          <a:p>
            <a:pPr>
              <a:lnSpc>
                <a:spcPts val="3499"/>
              </a:lnSpc>
            </a:pPr>
            <a:endParaRPr lang="en-US" sz="2499" spc="124">
              <a:solidFill>
                <a:srgbClr val="000000"/>
              </a:solidFill>
              <a:latin typeface="Montserrat Classic"/>
            </a:endParaRPr>
          </a:p>
          <a:p>
            <a:pPr>
              <a:lnSpc>
                <a:spcPts val="3499"/>
              </a:lnSpc>
            </a:pPr>
            <a:endParaRPr lang="en-US" sz="2499" spc="124">
              <a:solidFill>
                <a:srgbClr val="000000"/>
              </a:solidFill>
              <a:latin typeface="Montserrat Classic"/>
            </a:endParaRPr>
          </a:p>
        </p:txBody>
      </p:sp>
      <p:sp>
        <p:nvSpPr>
          <p:cNvPr id="10" name="TextBox 10"/>
          <p:cNvSpPr txBox="1"/>
          <p:nvPr/>
        </p:nvSpPr>
        <p:spPr>
          <a:xfrm>
            <a:off x="6659450" y="5737957"/>
            <a:ext cx="5677838" cy="1298575"/>
          </a:xfrm>
          <a:prstGeom prst="rect">
            <a:avLst/>
          </a:prstGeom>
        </p:spPr>
        <p:txBody>
          <a:bodyPr lIns="0" tIns="0" rIns="0" bIns="0" rtlCol="0" anchor="t">
            <a:spAutoFit/>
          </a:bodyPr>
          <a:lstStyle/>
          <a:p>
            <a:pPr>
              <a:lnSpc>
                <a:spcPts val="3499"/>
              </a:lnSpc>
            </a:pPr>
            <a:r>
              <a:rPr lang="en-US" sz="2499" spc="124">
                <a:solidFill>
                  <a:srgbClr val="000000"/>
                </a:solidFill>
                <a:latin typeface="Montserrat Classic"/>
              </a:rPr>
              <a:t>To identify strategies to manage menstrual cycle symptoms </a:t>
            </a:r>
          </a:p>
          <a:p>
            <a:pPr>
              <a:lnSpc>
                <a:spcPts val="3499"/>
              </a:lnSpc>
            </a:pPr>
            <a:endParaRPr lang="en-US" sz="2499" spc="124">
              <a:solidFill>
                <a:srgbClr val="000000"/>
              </a:solidFill>
              <a:latin typeface="Montserrat Classic"/>
            </a:endParaRPr>
          </a:p>
        </p:txBody>
      </p:sp>
      <p:grpSp>
        <p:nvGrpSpPr>
          <p:cNvPr id="11" name="Group 11"/>
          <p:cNvGrpSpPr/>
          <p:nvPr/>
        </p:nvGrpSpPr>
        <p:grpSpPr>
          <a:xfrm>
            <a:off x="1028700" y="664860"/>
            <a:ext cx="3701083" cy="727680"/>
            <a:chOff x="0" y="0"/>
            <a:chExt cx="4934778" cy="970239"/>
          </a:xfrm>
        </p:grpSpPr>
        <p:grpSp>
          <p:nvGrpSpPr>
            <p:cNvPr id="12" name="Group 12"/>
            <p:cNvGrpSpPr/>
            <p:nvPr/>
          </p:nvGrpSpPr>
          <p:grpSpPr>
            <a:xfrm>
              <a:off x="0" y="0"/>
              <a:ext cx="862312" cy="741049"/>
              <a:chOff x="0" y="0"/>
              <a:chExt cx="812800" cy="698500"/>
            </a:xfrm>
          </p:grpSpPr>
          <p:sp>
            <p:nvSpPr>
              <p:cNvPr id="13" name="Freeform 1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14" name="TextBox 1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18098" y="0"/>
              <a:ext cx="862312" cy="741049"/>
              <a:chOff x="0" y="0"/>
              <a:chExt cx="812800" cy="698500"/>
            </a:xfrm>
          </p:grpSpPr>
          <p:sp>
            <p:nvSpPr>
              <p:cNvPr id="16" name="Freeform 1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9" name="TextBox 19"/>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9022" y="5696748"/>
            <a:ext cx="627061" cy="90283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2789" y="664860"/>
            <a:ext cx="3701083" cy="727680"/>
            <a:chOff x="0" y="0"/>
            <a:chExt cx="4934778" cy="970239"/>
          </a:xfrm>
        </p:grpSpPr>
        <p:grpSp>
          <p:nvGrpSpPr>
            <p:cNvPr id="3" name="Group 3"/>
            <p:cNvGrpSpPr/>
            <p:nvPr/>
          </p:nvGrpSpPr>
          <p:grpSpPr>
            <a:xfrm>
              <a:off x="0" y="0"/>
              <a:ext cx="862312" cy="741049"/>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98"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0" name="TextBox 10"/>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1" name="TextBox 11"/>
          <p:cNvSpPr txBox="1"/>
          <p:nvPr/>
        </p:nvSpPr>
        <p:spPr>
          <a:xfrm>
            <a:off x="5670279" y="2852380"/>
            <a:ext cx="12207310" cy="3714213"/>
          </a:xfrm>
          <a:prstGeom prst="rect">
            <a:avLst/>
          </a:prstGeom>
        </p:spPr>
        <p:txBody>
          <a:bodyPr lIns="0" tIns="0" rIns="0" bIns="0" rtlCol="0" anchor="t">
            <a:spAutoFit/>
          </a:bodyPr>
          <a:lstStyle/>
          <a:p>
            <a:pPr>
              <a:lnSpc>
                <a:spcPts val="4229"/>
              </a:lnSpc>
            </a:pPr>
            <a:endParaRPr/>
          </a:p>
          <a:p>
            <a:pPr>
              <a:lnSpc>
                <a:spcPts val="4229"/>
              </a:lnSpc>
            </a:pPr>
            <a:endParaRPr/>
          </a:p>
          <a:p>
            <a:pPr>
              <a:lnSpc>
                <a:spcPts val="4229"/>
              </a:lnSpc>
            </a:pPr>
            <a:r>
              <a:rPr lang="en-US" sz="3021">
                <a:solidFill>
                  <a:srgbClr val="000000"/>
                </a:solidFill>
                <a:latin typeface="Montserrat"/>
              </a:rPr>
              <a:t>The menstrual cycle can become longer or shorter, periods may stop altogether, or symptoms can be worse if your body is under physical or emotional stress. </a:t>
            </a:r>
          </a:p>
          <a:p>
            <a:pPr>
              <a:lnSpc>
                <a:spcPts val="4229"/>
              </a:lnSpc>
            </a:pPr>
            <a:endParaRPr lang="en-US" sz="3021">
              <a:solidFill>
                <a:srgbClr val="000000"/>
              </a:solidFill>
              <a:latin typeface="Montserrat"/>
            </a:endParaRPr>
          </a:p>
          <a:p>
            <a:pPr>
              <a:lnSpc>
                <a:spcPts val="4229"/>
              </a:lnSpc>
              <a:spcBef>
                <a:spcPct val="0"/>
              </a:spcBef>
            </a:pPr>
            <a:r>
              <a:rPr lang="en-US" sz="3021">
                <a:solidFill>
                  <a:srgbClr val="000000"/>
                </a:solidFill>
                <a:latin typeface="Montserrat Bold"/>
              </a:rPr>
              <a:t>What things help with reducing stress?</a:t>
            </a: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95496" flipV="1">
            <a:off x="451969" y="4059366"/>
            <a:ext cx="853630" cy="1320898"/>
          </a:xfrm>
          <a:prstGeom prst="rect">
            <a:avLst/>
          </a:prstGeom>
        </p:spPr>
      </p:pic>
      <p:grpSp>
        <p:nvGrpSpPr>
          <p:cNvPr id="13" name="Group 13"/>
          <p:cNvGrpSpPr/>
          <p:nvPr/>
        </p:nvGrpSpPr>
        <p:grpSpPr>
          <a:xfrm>
            <a:off x="1439299" y="6938020"/>
            <a:ext cx="2673685" cy="2673685"/>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15" name="TextBox 15"/>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sp>
        <p:nvSpPr>
          <p:cNvPr id="16" name="TextBox 16"/>
          <p:cNvSpPr txBox="1"/>
          <p:nvPr/>
        </p:nvSpPr>
        <p:spPr>
          <a:xfrm>
            <a:off x="1325476" y="5316732"/>
            <a:ext cx="3330758" cy="654025"/>
          </a:xfrm>
          <a:prstGeom prst="rect">
            <a:avLst/>
          </a:prstGeom>
        </p:spPr>
        <p:txBody>
          <a:bodyPr lIns="0" tIns="0" rIns="0" bIns="0" rtlCol="0" anchor="t">
            <a:spAutoFit/>
          </a:bodyPr>
          <a:lstStyle/>
          <a:p>
            <a:pPr algn="ctr">
              <a:lnSpc>
                <a:spcPts val="5085"/>
              </a:lnSpc>
              <a:spcBef>
                <a:spcPct val="0"/>
              </a:spcBef>
            </a:pPr>
            <a:r>
              <a:rPr lang="en-US" sz="3632" dirty="0">
                <a:solidFill>
                  <a:srgbClr val="000000"/>
                </a:solidFill>
                <a:latin typeface="Dreaming Outloud Pro" panose="03050502040302030504" pitchFamily="66" charset="0"/>
              </a:rPr>
              <a:t>Manage stress</a:t>
            </a:r>
          </a:p>
        </p:txBody>
      </p:sp>
      <p:grpSp>
        <p:nvGrpSpPr>
          <p:cNvPr id="17" name="Group 17"/>
          <p:cNvGrpSpPr/>
          <p:nvPr/>
        </p:nvGrpSpPr>
        <p:grpSpPr>
          <a:xfrm>
            <a:off x="229674" y="1168403"/>
            <a:ext cx="5158752" cy="3243929"/>
            <a:chOff x="0" y="0"/>
            <a:chExt cx="6878336" cy="4325238"/>
          </a:xfrm>
        </p:grpSpPr>
        <p:pic>
          <p:nvPicPr>
            <p:cNvPr id="18" name="Picture 18"/>
            <p:cNvPicPr>
              <a:picLocks noChangeAspect="1"/>
            </p:cNvPicPr>
            <p:nvPr/>
          </p:nvPicPr>
          <p:blipFill>
            <a:blip r:embed="rId4">
              <a:alphaModFix amt="459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377013" y="0"/>
              <a:ext cx="5958072" cy="2532180"/>
            </a:xfrm>
            <a:prstGeom prst="rect">
              <a:avLst/>
            </a:prstGeom>
          </p:spPr>
        </p:pic>
        <p:pic>
          <p:nvPicPr>
            <p:cNvPr id="19" name="Picture 19"/>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6919" y="499153"/>
              <a:ext cx="3558259" cy="3826085"/>
            </a:xfrm>
            <a:prstGeom prst="rect">
              <a:avLst/>
            </a:prstGeom>
          </p:spPr>
        </p:pic>
        <p:grpSp>
          <p:nvGrpSpPr>
            <p:cNvPr id="20" name="Group 20"/>
            <p:cNvGrpSpPr/>
            <p:nvPr/>
          </p:nvGrpSpPr>
          <p:grpSpPr>
            <a:xfrm>
              <a:off x="1576919" y="1926058"/>
              <a:ext cx="864575" cy="864575"/>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2" name="TextBox 22"/>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3" name="Group 23"/>
            <p:cNvGrpSpPr/>
            <p:nvPr/>
          </p:nvGrpSpPr>
          <p:grpSpPr>
            <a:xfrm>
              <a:off x="2923761" y="538700"/>
              <a:ext cx="864575" cy="864575"/>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5" name="TextBox 25"/>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6" name="Group 26"/>
            <p:cNvGrpSpPr/>
            <p:nvPr/>
          </p:nvGrpSpPr>
          <p:grpSpPr>
            <a:xfrm>
              <a:off x="3850953" y="994857"/>
              <a:ext cx="864575" cy="864575"/>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8" name="TextBox 28"/>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29" name="Picture 29"/>
            <p:cNvPicPr>
              <a:picLocks noChangeAspect="1"/>
            </p:cNvPicPr>
            <p:nvPr/>
          </p:nvPicPr>
          <p:blipFill>
            <a:blip r:embed="rId8"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96982" y="1130271"/>
              <a:ext cx="678824" cy="631923"/>
            </a:xfrm>
            <a:prstGeom prst="rect">
              <a:avLst/>
            </a:prstGeom>
          </p:spPr>
        </p:pic>
        <p:grpSp>
          <p:nvGrpSpPr>
            <p:cNvPr id="30" name="Group 30"/>
            <p:cNvGrpSpPr/>
            <p:nvPr/>
          </p:nvGrpSpPr>
          <p:grpSpPr>
            <a:xfrm>
              <a:off x="1281983" y="2967680"/>
              <a:ext cx="864575" cy="864575"/>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2" name="TextBox 32"/>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3" name="Picture 33"/>
            <p:cNvPicPr>
              <a:picLocks noChangeAspect="1"/>
            </p:cNvPicPr>
            <p:nvPr/>
          </p:nvPicPr>
          <p:blipFill>
            <a:blip r:embed="rId10"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02331" y="3084152"/>
              <a:ext cx="589871" cy="613288"/>
            </a:xfrm>
            <a:prstGeom prst="rect">
              <a:avLst/>
            </a:prstGeom>
          </p:spPr>
        </p:pic>
        <p:pic>
          <p:nvPicPr>
            <p:cNvPr id="34" name="Picture 34"/>
            <p:cNvPicPr>
              <a:picLocks noChangeAspect="1"/>
            </p:cNvPicPr>
            <p:nvPr/>
          </p:nvPicPr>
          <p:blipFill>
            <a:blip r:embed="rId12"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51435" y="605359"/>
              <a:ext cx="583846" cy="660731"/>
            </a:xfrm>
            <a:prstGeom prst="rect">
              <a:avLst/>
            </a:prstGeom>
          </p:spPr>
        </p:pic>
        <p:grpSp>
          <p:nvGrpSpPr>
            <p:cNvPr id="35" name="Group 35"/>
            <p:cNvGrpSpPr/>
            <p:nvPr/>
          </p:nvGrpSpPr>
          <p:grpSpPr>
            <a:xfrm>
              <a:off x="4472212" y="2958509"/>
              <a:ext cx="864575" cy="864575"/>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7" name="TextBox 37"/>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8" name="Picture 38"/>
            <p:cNvPicPr>
              <a:picLocks noChangeAspect="1"/>
            </p:cNvPicPr>
            <p:nvPr/>
          </p:nvPicPr>
          <p:blipFill>
            <a:blip r:embed="rId14"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44672" y="3060431"/>
              <a:ext cx="497256" cy="669705"/>
            </a:xfrm>
            <a:prstGeom prst="rect">
              <a:avLst/>
            </a:prstGeom>
          </p:spPr>
        </p:pic>
        <p:sp>
          <p:nvSpPr>
            <p:cNvPr id="39" name="TextBox 39"/>
            <p:cNvSpPr txBox="1"/>
            <p:nvPr/>
          </p:nvSpPr>
          <p:spPr>
            <a:xfrm>
              <a:off x="0" y="3065102"/>
              <a:ext cx="1281983" cy="769441"/>
            </a:xfrm>
            <a:prstGeom prst="rect">
              <a:avLst/>
            </a:prstGeom>
          </p:spPr>
          <p:txBody>
            <a:bodyPr lIns="0" tIns="0" rIns="0" bIns="0" rtlCol="0" anchor="t">
              <a:spAutoFit/>
            </a:bodyPr>
            <a:lstStyle/>
            <a:p>
              <a:pPr algn="ctr">
                <a:lnSpc>
                  <a:spcPts val="1468"/>
                </a:lnSpc>
                <a:spcBef>
                  <a:spcPct val="0"/>
                </a:spcBef>
              </a:pPr>
              <a:r>
                <a:rPr lang="en-US" sz="1048" dirty="0">
                  <a:solidFill>
                    <a:srgbClr val="000000">
                      <a:alpha val="26667"/>
                    </a:srgbClr>
                  </a:solidFill>
                  <a:latin typeface="Dreaming Outloud Pro" panose="03050502040302030504" pitchFamily="66" charset="0"/>
                </a:rPr>
                <a:t>Exercise, physical activity and stretching</a:t>
              </a:r>
            </a:p>
          </p:txBody>
        </p:sp>
        <p:sp>
          <p:nvSpPr>
            <p:cNvPr id="40" name="TextBox 40"/>
            <p:cNvSpPr txBox="1"/>
            <p:nvPr/>
          </p:nvSpPr>
          <p:spPr>
            <a:xfrm>
              <a:off x="244075" y="2111189"/>
              <a:ext cx="1332845"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Eat a well-balanced diet</a:t>
              </a:r>
            </a:p>
          </p:txBody>
        </p:sp>
        <p:sp>
          <p:nvSpPr>
            <p:cNvPr id="41" name="TextBox 41"/>
            <p:cNvSpPr txBox="1"/>
            <p:nvPr/>
          </p:nvSpPr>
          <p:spPr>
            <a:xfrm>
              <a:off x="607105" y="1302920"/>
              <a:ext cx="1305896"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Good sleep habits</a:t>
              </a:r>
            </a:p>
          </p:txBody>
        </p:sp>
        <p:sp>
          <p:nvSpPr>
            <p:cNvPr id="42" name="TextBox 42"/>
            <p:cNvSpPr txBox="1"/>
            <p:nvPr/>
          </p:nvSpPr>
          <p:spPr>
            <a:xfrm>
              <a:off x="5217579" y="2193158"/>
              <a:ext cx="1477028"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Be kind to yourself!</a:t>
              </a:r>
            </a:p>
            <a:p>
              <a:pPr marL="0" lvl="0" indent="0" algn="ctr">
                <a:lnSpc>
                  <a:spcPts val="1468"/>
                </a:lnSpc>
                <a:spcBef>
                  <a:spcPct val="0"/>
                </a:spcBef>
              </a:pPr>
              <a:endParaRPr lang="en-US" sz="1048" u="none" dirty="0">
                <a:solidFill>
                  <a:srgbClr val="000000">
                    <a:alpha val="26667"/>
                  </a:srgbClr>
                </a:solidFill>
                <a:latin typeface="Dreaming Outloud Pro" panose="03050502040302030504" pitchFamily="66" charset="0"/>
              </a:endParaRPr>
            </a:p>
          </p:txBody>
        </p:sp>
        <p:sp>
          <p:nvSpPr>
            <p:cNvPr id="43" name="TextBox 43"/>
            <p:cNvSpPr txBox="1"/>
            <p:nvPr/>
          </p:nvSpPr>
          <p:spPr>
            <a:xfrm>
              <a:off x="4823707" y="1111221"/>
              <a:ext cx="1619557"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Heat for abdominal/back pain</a:t>
              </a:r>
            </a:p>
          </p:txBody>
        </p:sp>
        <p:sp>
          <p:nvSpPr>
            <p:cNvPr id="44" name="TextBox 44"/>
            <p:cNvSpPr txBox="1"/>
            <p:nvPr/>
          </p:nvSpPr>
          <p:spPr>
            <a:xfrm>
              <a:off x="5476912" y="3275095"/>
              <a:ext cx="1401424"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Some medications*</a:t>
              </a:r>
            </a:p>
          </p:txBody>
        </p:sp>
        <p:sp>
          <p:nvSpPr>
            <p:cNvPr id="45" name="TextBox 45"/>
            <p:cNvSpPr txBox="1"/>
            <p:nvPr/>
          </p:nvSpPr>
          <p:spPr>
            <a:xfrm>
              <a:off x="2694405" y="187275"/>
              <a:ext cx="1297907"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Manage stress</a:t>
              </a:r>
            </a:p>
          </p:txBody>
        </p:sp>
        <p:pic>
          <p:nvPicPr>
            <p:cNvPr id="46" name="Picture 46"/>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77" t="12442" r="61990" b="63326"/>
            <a:stretch>
              <a:fillRect/>
            </a:stretch>
          </p:blipFill>
          <p:spPr>
            <a:xfrm>
              <a:off x="1530059" y="1926058"/>
              <a:ext cx="958293" cy="927088"/>
            </a:xfrm>
            <a:prstGeom prst="rect">
              <a:avLst/>
            </a:prstGeom>
          </p:spPr>
        </p:pic>
        <p:grpSp>
          <p:nvGrpSpPr>
            <p:cNvPr id="47" name="Group 47"/>
            <p:cNvGrpSpPr/>
            <p:nvPr/>
          </p:nvGrpSpPr>
          <p:grpSpPr>
            <a:xfrm>
              <a:off x="2056066" y="1013945"/>
              <a:ext cx="864575" cy="864575"/>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49" name="TextBox 49"/>
              <p:cNvSpPr txBox="1"/>
              <p:nvPr/>
            </p:nvSpPr>
            <p:spPr>
              <a:xfrm>
                <a:off x="76200" y="-47625"/>
                <a:ext cx="660400" cy="784225"/>
              </a:xfrm>
              <a:prstGeom prst="rect">
                <a:avLst/>
              </a:prstGeom>
            </p:spPr>
            <p:txBody>
              <a:bodyPr lIns="50800" tIns="50800" rIns="50800" bIns="50800" rtlCol="0" anchor="ctr"/>
              <a:lstStyle/>
              <a:p>
                <a:pPr algn="ctr">
                  <a:lnSpc>
                    <a:spcPts val="3716"/>
                  </a:lnSpc>
                </a:pPr>
                <a:endParaRPr/>
              </a:p>
            </p:txBody>
          </p:sp>
        </p:grpSp>
        <p:pic>
          <p:nvPicPr>
            <p:cNvPr id="50" name="Picture 50"/>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887" t="36160" b="38205"/>
            <a:stretch>
              <a:fillRect/>
            </a:stretch>
          </p:blipFill>
          <p:spPr>
            <a:xfrm>
              <a:off x="1976926" y="955847"/>
              <a:ext cx="929136" cy="980770"/>
            </a:xfrm>
            <a:prstGeom prst="rect">
              <a:avLst/>
            </a:prstGeom>
          </p:spPr>
        </p:pic>
        <p:grpSp>
          <p:nvGrpSpPr>
            <p:cNvPr id="51" name="Group 51"/>
            <p:cNvGrpSpPr/>
            <p:nvPr/>
          </p:nvGrpSpPr>
          <p:grpSpPr>
            <a:xfrm>
              <a:off x="4270603" y="1926058"/>
              <a:ext cx="864575" cy="864575"/>
              <a:chOff x="0" y="0"/>
              <a:chExt cx="812800" cy="812800"/>
            </a:xfrm>
          </p:grpSpPr>
          <p:sp>
            <p:nvSpPr>
              <p:cNvPr id="52" name="Freeform 5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53" name="TextBox 53"/>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54" name="Picture 54"/>
            <p:cNvPicPr>
              <a:picLocks noChangeAspect="1"/>
            </p:cNvPicPr>
            <p:nvPr/>
          </p:nvPicPr>
          <p:blipFill>
            <a:blip r:embed="rId16">
              <a:alphaModFix amt="27000"/>
            </a:blip>
            <a:srcRect/>
            <a:stretch>
              <a:fillRect/>
            </a:stretch>
          </p:blipFill>
          <p:spPr>
            <a:xfrm>
              <a:off x="4472212" y="1981228"/>
              <a:ext cx="464796" cy="754234"/>
            </a:xfrm>
            <a:prstGeom prst="rect">
              <a:avLst/>
            </a:prstGeom>
          </p:spPr>
        </p:pic>
      </p:grpSp>
      <p:pic>
        <p:nvPicPr>
          <p:cNvPr id="55" name="Picture 5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78203" y="7225928"/>
            <a:ext cx="1795877" cy="203237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2789" y="664860"/>
            <a:ext cx="3701083" cy="727680"/>
            <a:chOff x="0" y="0"/>
            <a:chExt cx="4934778" cy="970239"/>
          </a:xfrm>
        </p:grpSpPr>
        <p:grpSp>
          <p:nvGrpSpPr>
            <p:cNvPr id="3" name="Group 3"/>
            <p:cNvGrpSpPr/>
            <p:nvPr/>
          </p:nvGrpSpPr>
          <p:grpSpPr>
            <a:xfrm>
              <a:off x="0" y="0"/>
              <a:ext cx="862312" cy="741049"/>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98"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0" name="TextBox 10"/>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1" name="TextBox 11"/>
          <p:cNvSpPr txBox="1"/>
          <p:nvPr/>
        </p:nvSpPr>
        <p:spPr>
          <a:xfrm>
            <a:off x="5808361" y="-22381"/>
            <a:ext cx="12207310" cy="1564973"/>
          </a:xfrm>
          <a:prstGeom prst="rect">
            <a:avLst/>
          </a:prstGeom>
        </p:spPr>
        <p:txBody>
          <a:bodyPr lIns="0" tIns="0" rIns="0" bIns="0" rtlCol="0" anchor="t">
            <a:spAutoFit/>
          </a:bodyPr>
          <a:lstStyle/>
          <a:p>
            <a:pPr>
              <a:lnSpc>
                <a:spcPts val="4229"/>
              </a:lnSpc>
            </a:pPr>
            <a:endParaRPr/>
          </a:p>
          <a:p>
            <a:pPr>
              <a:lnSpc>
                <a:spcPts val="4229"/>
              </a:lnSpc>
            </a:pPr>
            <a:endParaRPr/>
          </a:p>
          <a:p>
            <a:pPr>
              <a:lnSpc>
                <a:spcPts val="4229"/>
              </a:lnSpc>
              <a:spcBef>
                <a:spcPct val="0"/>
              </a:spcBef>
            </a:pPr>
            <a:r>
              <a:rPr lang="en-US" sz="3021">
                <a:solidFill>
                  <a:srgbClr val="000000"/>
                </a:solidFill>
                <a:latin typeface="Montserrat Bold"/>
              </a:rPr>
              <a:t>What things help with reducing stress?</a:t>
            </a: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95496" flipV="1">
            <a:off x="451969" y="4059366"/>
            <a:ext cx="853630" cy="1320898"/>
          </a:xfrm>
          <a:prstGeom prst="rect">
            <a:avLst/>
          </a:prstGeom>
        </p:spPr>
      </p:pic>
      <p:grpSp>
        <p:nvGrpSpPr>
          <p:cNvPr id="13" name="Group 13"/>
          <p:cNvGrpSpPr/>
          <p:nvPr/>
        </p:nvGrpSpPr>
        <p:grpSpPr>
          <a:xfrm>
            <a:off x="1439299" y="6938020"/>
            <a:ext cx="2673685" cy="2673685"/>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15" name="TextBox 15"/>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sp>
        <p:nvSpPr>
          <p:cNvPr id="16" name="TextBox 16"/>
          <p:cNvSpPr txBox="1"/>
          <p:nvPr/>
        </p:nvSpPr>
        <p:spPr>
          <a:xfrm>
            <a:off x="1325476" y="5316732"/>
            <a:ext cx="3330758" cy="654025"/>
          </a:xfrm>
          <a:prstGeom prst="rect">
            <a:avLst/>
          </a:prstGeom>
        </p:spPr>
        <p:txBody>
          <a:bodyPr lIns="0" tIns="0" rIns="0" bIns="0" rtlCol="0" anchor="t">
            <a:spAutoFit/>
          </a:bodyPr>
          <a:lstStyle/>
          <a:p>
            <a:pPr algn="ctr">
              <a:lnSpc>
                <a:spcPts val="5085"/>
              </a:lnSpc>
              <a:spcBef>
                <a:spcPct val="0"/>
              </a:spcBef>
            </a:pPr>
            <a:r>
              <a:rPr lang="en-US" sz="3632" dirty="0">
                <a:solidFill>
                  <a:srgbClr val="000000"/>
                </a:solidFill>
                <a:latin typeface="Dreaming Outloud Pro" panose="03050502040302030504" pitchFamily="66" charset="0"/>
              </a:rPr>
              <a:t>Manage stress</a:t>
            </a:r>
          </a:p>
        </p:txBody>
      </p:sp>
      <p:grpSp>
        <p:nvGrpSpPr>
          <p:cNvPr id="17" name="Group 17"/>
          <p:cNvGrpSpPr/>
          <p:nvPr/>
        </p:nvGrpSpPr>
        <p:grpSpPr>
          <a:xfrm>
            <a:off x="229674" y="1168403"/>
            <a:ext cx="5158752" cy="3243929"/>
            <a:chOff x="0" y="0"/>
            <a:chExt cx="6878336" cy="4325238"/>
          </a:xfrm>
        </p:grpSpPr>
        <p:pic>
          <p:nvPicPr>
            <p:cNvPr id="18" name="Picture 18"/>
            <p:cNvPicPr>
              <a:picLocks noChangeAspect="1"/>
            </p:cNvPicPr>
            <p:nvPr/>
          </p:nvPicPr>
          <p:blipFill>
            <a:blip r:embed="rId4">
              <a:alphaModFix amt="459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377013" y="0"/>
              <a:ext cx="5958072" cy="2532180"/>
            </a:xfrm>
            <a:prstGeom prst="rect">
              <a:avLst/>
            </a:prstGeom>
          </p:spPr>
        </p:pic>
        <p:pic>
          <p:nvPicPr>
            <p:cNvPr id="19" name="Picture 19"/>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6919" y="499153"/>
              <a:ext cx="3558259" cy="3826085"/>
            </a:xfrm>
            <a:prstGeom prst="rect">
              <a:avLst/>
            </a:prstGeom>
          </p:spPr>
        </p:pic>
        <p:grpSp>
          <p:nvGrpSpPr>
            <p:cNvPr id="20" name="Group 20"/>
            <p:cNvGrpSpPr/>
            <p:nvPr/>
          </p:nvGrpSpPr>
          <p:grpSpPr>
            <a:xfrm>
              <a:off x="1576919" y="1926058"/>
              <a:ext cx="864575" cy="864575"/>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2" name="TextBox 22"/>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3" name="Group 23"/>
            <p:cNvGrpSpPr/>
            <p:nvPr/>
          </p:nvGrpSpPr>
          <p:grpSpPr>
            <a:xfrm>
              <a:off x="2923761" y="538700"/>
              <a:ext cx="864575" cy="864575"/>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5" name="TextBox 25"/>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6" name="Group 26"/>
            <p:cNvGrpSpPr/>
            <p:nvPr/>
          </p:nvGrpSpPr>
          <p:grpSpPr>
            <a:xfrm>
              <a:off x="3850953" y="994857"/>
              <a:ext cx="864575" cy="864575"/>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8" name="TextBox 28"/>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29" name="Picture 29"/>
            <p:cNvPicPr>
              <a:picLocks noChangeAspect="1"/>
            </p:cNvPicPr>
            <p:nvPr/>
          </p:nvPicPr>
          <p:blipFill>
            <a:blip r:embed="rId8"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96982" y="1130271"/>
              <a:ext cx="678824" cy="631923"/>
            </a:xfrm>
            <a:prstGeom prst="rect">
              <a:avLst/>
            </a:prstGeom>
          </p:spPr>
        </p:pic>
        <p:grpSp>
          <p:nvGrpSpPr>
            <p:cNvPr id="30" name="Group 30"/>
            <p:cNvGrpSpPr/>
            <p:nvPr/>
          </p:nvGrpSpPr>
          <p:grpSpPr>
            <a:xfrm>
              <a:off x="1281983" y="2967680"/>
              <a:ext cx="864575" cy="864575"/>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2" name="TextBox 32"/>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3" name="Picture 33"/>
            <p:cNvPicPr>
              <a:picLocks noChangeAspect="1"/>
            </p:cNvPicPr>
            <p:nvPr/>
          </p:nvPicPr>
          <p:blipFill>
            <a:blip r:embed="rId10"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02331" y="3084152"/>
              <a:ext cx="589871" cy="613288"/>
            </a:xfrm>
            <a:prstGeom prst="rect">
              <a:avLst/>
            </a:prstGeom>
          </p:spPr>
        </p:pic>
        <p:pic>
          <p:nvPicPr>
            <p:cNvPr id="34" name="Picture 34"/>
            <p:cNvPicPr>
              <a:picLocks noChangeAspect="1"/>
            </p:cNvPicPr>
            <p:nvPr/>
          </p:nvPicPr>
          <p:blipFill>
            <a:blip r:embed="rId12"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51435" y="605359"/>
              <a:ext cx="583846" cy="660731"/>
            </a:xfrm>
            <a:prstGeom prst="rect">
              <a:avLst/>
            </a:prstGeom>
          </p:spPr>
        </p:pic>
        <p:grpSp>
          <p:nvGrpSpPr>
            <p:cNvPr id="35" name="Group 35"/>
            <p:cNvGrpSpPr/>
            <p:nvPr/>
          </p:nvGrpSpPr>
          <p:grpSpPr>
            <a:xfrm>
              <a:off x="4472212" y="2958509"/>
              <a:ext cx="864575" cy="864575"/>
              <a:chOff x="0" y="0"/>
              <a:chExt cx="812800" cy="812800"/>
            </a:xfrm>
          </p:grpSpPr>
          <p:sp>
            <p:nvSpPr>
              <p:cNvPr id="36" name="Freeform 3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7" name="TextBox 37"/>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8" name="Picture 38"/>
            <p:cNvPicPr>
              <a:picLocks noChangeAspect="1"/>
            </p:cNvPicPr>
            <p:nvPr/>
          </p:nvPicPr>
          <p:blipFill>
            <a:blip r:embed="rId14"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44672" y="3060431"/>
              <a:ext cx="497256" cy="669705"/>
            </a:xfrm>
            <a:prstGeom prst="rect">
              <a:avLst/>
            </a:prstGeom>
          </p:spPr>
        </p:pic>
        <p:sp>
          <p:nvSpPr>
            <p:cNvPr id="39" name="TextBox 39"/>
            <p:cNvSpPr txBox="1"/>
            <p:nvPr/>
          </p:nvSpPr>
          <p:spPr>
            <a:xfrm>
              <a:off x="0" y="3065102"/>
              <a:ext cx="1281983" cy="769441"/>
            </a:xfrm>
            <a:prstGeom prst="rect">
              <a:avLst/>
            </a:prstGeom>
          </p:spPr>
          <p:txBody>
            <a:bodyPr lIns="0" tIns="0" rIns="0" bIns="0" rtlCol="0" anchor="t">
              <a:spAutoFit/>
            </a:bodyPr>
            <a:lstStyle/>
            <a:p>
              <a:pPr algn="ctr">
                <a:lnSpc>
                  <a:spcPts val="1468"/>
                </a:lnSpc>
                <a:spcBef>
                  <a:spcPct val="0"/>
                </a:spcBef>
              </a:pPr>
              <a:r>
                <a:rPr lang="en-US" sz="1048" dirty="0">
                  <a:solidFill>
                    <a:srgbClr val="000000">
                      <a:alpha val="26667"/>
                    </a:srgbClr>
                  </a:solidFill>
                  <a:latin typeface="Dreaming Outloud Pro" panose="03050502040302030504" pitchFamily="66" charset="0"/>
                </a:rPr>
                <a:t>Exercise, physical activity and stretching</a:t>
              </a:r>
            </a:p>
          </p:txBody>
        </p:sp>
        <p:sp>
          <p:nvSpPr>
            <p:cNvPr id="40" name="TextBox 40"/>
            <p:cNvSpPr txBox="1"/>
            <p:nvPr/>
          </p:nvSpPr>
          <p:spPr>
            <a:xfrm>
              <a:off x="244075" y="2111189"/>
              <a:ext cx="1332845"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Eat a well-balanced diet</a:t>
              </a:r>
            </a:p>
          </p:txBody>
        </p:sp>
        <p:sp>
          <p:nvSpPr>
            <p:cNvPr id="41" name="TextBox 41"/>
            <p:cNvSpPr txBox="1"/>
            <p:nvPr/>
          </p:nvSpPr>
          <p:spPr>
            <a:xfrm>
              <a:off x="607105" y="1302920"/>
              <a:ext cx="1305896"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Good sleep habits</a:t>
              </a:r>
            </a:p>
          </p:txBody>
        </p:sp>
        <p:sp>
          <p:nvSpPr>
            <p:cNvPr id="42" name="TextBox 42"/>
            <p:cNvSpPr txBox="1"/>
            <p:nvPr/>
          </p:nvSpPr>
          <p:spPr>
            <a:xfrm>
              <a:off x="5217579" y="2193158"/>
              <a:ext cx="1477028"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Be kind to yourself!</a:t>
              </a:r>
            </a:p>
            <a:p>
              <a:pPr marL="0" lvl="0" indent="0" algn="ctr">
                <a:lnSpc>
                  <a:spcPts val="1468"/>
                </a:lnSpc>
                <a:spcBef>
                  <a:spcPct val="0"/>
                </a:spcBef>
              </a:pPr>
              <a:endParaRPr lang="en-US" sz="1048" u="none" dirty="0">
                <a:solidFill>
                  <a:srgbClr val="000000">
                    <a:alpha val="26667"/>
                  </a:srgbClr>
                </a:solidFill>
                <a:latin typeface="Dreaming Outloud Pro" panose="03050502040302030504" pitchFamily="66" charset="0"/>
              </a:endParaRPr>
            </a:p>
          </p:txBody>
        </p:sp>
        <p:sp>
          <p:nvSpPr>
            <p:cNvPr id="43" name="TextBox 43"/>
            <p:cNvSpPr txBox="1"/>
            <p:nvPr/>
          </p:nvSpPr>
          <p:spPr>
            <a:xfrm>
              <a:off x="4823707" y="1111221"/>
              <a:ext cx="1619557"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Heat for abdominal/back pain</a:t>
              </a:r>
            </a:p>
          </p:txBody>
        </p:sp>
        <p:sp>
          <p:nvSpPr>
            <p:cNvPr id="44" name="TextBox 44"/>
            <p:cNvSpPr txBox="1"/>
            <p:nvPr/>
          </p:nvSpPr>
          <p:spPr>
            <a:xfrm>
              <a:off x="5476912" y="3275095"/>
              <a:ext cx="1401424"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Some medications*</a:t>
              </a:r>
            </a:p>
          </p:txBody>
        </p:sp>
        <p:sp>
          <p:nvSpPr>
            <p:cNvPr id="45" name="TextBox 45"/>
            <p:cNvSpPr txBox="1"/>
            <p:nvPr/>
          </p:nvSpPr>
          <p:spPr>
            <a:xfrm>
              <a:off x="2694405" y="187275"/>
              <a:ext cx="1297907"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Manage stress</a:t>
              </a:r>
            </a:p>
          </p:txBody>
        </p:sp>
        <p:pic>
          <p:nvPicPr>
            <p:cNvPr id="46" name="Picture 46"/>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77" t="12442" r="61990" b="63326"/>
            <a:stretch>
              <a:fillRect/>
            </a:stretch>
          </p:blipFill>
          <p:spPr>
            <a:xfrm>
              <a:off x="1530059" y="1926058"/>
              <a:ext cx="958293" cy="927088"/>
            </a:xfrm>
            <a:prstGeom prst="rect">
              <a:avLst/>
            </a:prstGeom>
          </p:spPr>
        </p:pic>
        <p:grpSp>
          <p:nvGrpSpPr>
            <p:cNvPr id="47" name="Group 47"/>
            <p:cNvGrpSpPr/>
            <p:nvPr/>
          </p:nvGrpSpPr>
          <p:grpSpPr>
            <a:xfrm>
              <a:off x="2056066" y="1013945"/>
              <a:ext cx="864575" cy="864575"/>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49" name="TextBox 49"/>
              <p:cNvSpPr txBox="1"/>
              <p:nvPr/>
            </p:nvSpPr>
            <p:spPr>
              <a:xfrm>
                <a:off x="76200" y="-47625"/>
                <a:ext cx="660400" cy="784225"/>
              </a:xfrm>
              <a:prstGeom prst="rect">
                <a:avLst/>
              </a:prstGeom>
            </p:spPr>
            <p:txBody>
              <a:bodyPr lIns="50800" tIns="50800" rIns="50800" bIns="50800" rtlCol="0" anchor="ctr"/>
              <a:lstStyle/>
              <a:p>
                <a:pPr algn="ctr">
                  <a:lnSpc>
                    <a:spcPts val="3716"/>
                  </a:lnSpc>
                </a:pPr>
                <a:endParaRPr/>
              </a:p>
            </p:txBody>
          </p:sp>
        </p:grpSp>
        <p:pic>
          <p:nvPicPr>
            <p:cNvPr id="50" name="Picture 50"/>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887" t="36160" b="38205"/>
            <a:stretch>
              <a:fillRect/>
            </a:stretch>
          </p:blipFill>
          <p:spPr>
            <a:xfrm>
              <a:off x="1976926" y="955847"/>
              <a:ext cx="929136" cy="980770"/>
            </a:xfrm>
            <a:prstGeom prst="rect">
              <a:avLst/>
            </a:prstGeom>
          </p:spPr>
        </p:pic>
        <p:grpSp>
          <p:nvGrpSpPr>
            <p:cNvPr id="51" name="Group 51"/>
            <p:cNvGrpSpPr/>
            <p:nvPr/>
          </p:nvGrpSpPr>
          <p:grpSpPr>
            <a:xfrm>
              <a:off x="4270603" y="1926058"/>
              <a:ext cx="864575" cy="864575"/>
              <a:chOff x="0" y="0"/>
              <a:chExt cx="812800" cy="812800"/>
            </a:xfrm>
          </p:grpSpPr>
          <p:sp>
            <p:nvSpPr>
              <p:cNvPr id="52" name="Freeform 5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53" name="TextBox 53"/>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54" name="Picture 54"/>
            <p:cNvPicPr>
              <a:picLocks noChangeAspect="1"/>
            </p:cNvPicPr>
            <p:nvPr/>
          </p:nvPicPr>
          <p:blipFill>
            <a:blip r:embed="rId16">
              <a:alphaModFix amt="27000"/>
            </a:blip>
            <a:srcRect/>
            <a:stretch>
              <a:fillRect/>
            </a:stretch>
          </p:blipFill>
          <p:spPr>
            <a:xfrm>
              <a:off x="4472212" y="1981228"/>
              <a:ext cx="464796" cy="754234"/>
            </a:xfrm>
            <a:prstGeom prst="rect">
              <a:avLst/>
            </a:prstGeom>
          </p:spPr>
        </p:pic>
      </p:grpSp>
      <p:pic>
        <p:nvPicPr>
          <p:cNvPr id="55" name="Picture 5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78203" y="7225928"/>
            <a:ext cx="1795877" cy="2032372"/>
          </a:xfrm>
          <a:prstGeom prst="rect">
            <a:avLst/>
          </a:prstGeom>
        </p:spPr>
      </p:pic>
      <p:sp>
        <p:nvSpPr>
          <p:cNvPr id="56" name="TextBox 56"/>
          <p:cNvSpPr txBox="1"/>
          <p:nvPr/>
        </p:nvSpPr>
        <p:spPr>
          <a:xfrm>
            <a:off x="13615071" y="5086350"/>
            <a:ext cx="2337118" cy="499047"/>
          </a:xfrm>
          <a:prstGeom prst="rect">
            <a:avLst/>
          </a:prstGeom>
        </p:spPr>
        <p:txBody>
          <a:bodyPr wrap="square" lIns="0" tIns="0" rIns="0" bIns="0" rtlCol="0" anchor="t">
            <a:spAutoFit/>
          </a:bodyPr>
          <a:lstStyle/>
          <a:p>
            <a:pPr marL="0" lvl="0" indent="0" algn="ctr">
              <a:lnSpc>
                <a:spcPts val="4200"/>
              </a:lnSpc>
              <a:spcBef>
                <a:spcPct val="0"/>
              </a:spcBef>
            </a:pPr>
            <a:r>
              <a:rPr lang="en-US" sz="3000" u="none">
                <a:solidFill>
                  <a:srgbClr val="000000"/>
                </a:solidFill>
                <a:latin typeface="Montserrat"/>
              </a:rPr>
              <a:t>Exercising</a:t>
            </a:r>
          </a:p>
        </p:txBody>
      </p:sp>
      <p:sp>
        <p:nvSpPr>
          <p:cNvPr id="57" name="TextBox 57"/>
          <p:cNvSpPr txBox="1"/>
          <p:nvPr/>
        </p:nvSpPr>
        <p:spPr>
          <a:xfrm>
            <a:off x="5545121" y="2733217"/>
            <a:ext cx="5212854" cy="514350"/>
          </a:xfrm>
          <a:prstGeom prst="rect">
            <a:avLst/>
          </a:prstGeom>
        </p:spPr>
        <p:txBody>
          <a:bodyPr lIns="0" tIns="0" rIns="0" bIns="0" rtlCol="0" anchor="t">
            <a:spAutoFit/>
          </a:bodyPr>
          <a:lstStyle/>
          <a:p>
            <a:pPr marL="0" lvl="0" indent="0" algn="ctr">
              <a:lnSpc>
                <a:spcPts val="4200"/>
              </a:lnSpc>
              <a:spcBef>
                <a:spcPct val="0"/>
              </a:spcBef>
            </a:pPr>
            <a:r>
              <a:rPr lang="en-US" sz="3000" u="none">
                <a:solidFill>
                  <a:srgbClr val="000000"/>
                </a:solidFill>
                <a:latin typeface="Montserrat"/>
              </a:rPr>
              <a:t>Eating a well-balanced diet</a:t>
            </a:r>
          </a:p>
        </p:txBody>
      </p:sp>
      <p:sp>
        <p:nvSpPr>
          <p:cNvPr id="58" name="TextBox 58"/>
          <p:cNvSpPr txBox="1"/>
          <p:nvPr/>
        </p:nvSpPr>
        <p:spPr>
          <a:xfrm>
            <a:off x="12599518" y="2276017"/>
            <a:ext cx="3997523" cy="514350"/>
          </a:xfrm>
          <a:prstGeom prst="rect">
            <a:avLst/>
          </a:prstGeom>
        </p:spPr>
        <p:txBody>
          <a:bodyPr lIns="0" tIns="0" rIns="0" bIns="0" rtlCol="0" anchor="t">
            <a:spAutoFit/>
          </a:bodyPr>
          <a:lstStyle/>
          <a:p>
            <a:pPr marL="0" lvl="0" indent="0" algn="ctr">
              <a:lnSpc>
                <a:spcPts val="4200"/>
              </a:lnSpc>
              <a:spcBef>
                <a:spcPct val="0"/>
              </a:spcBef>
            </a:pPr>
            <a:r>
              <a:rPr lang="en-US" sz="3000" u="none">
                <a:solidFill>
                  <a:srgbClr val="000000"/>
                </a:solidFill>
                <a:latin typeface="Montserrat"/>
              </a:rPr>
              <a:t>Improve sleep habits</a:t>
            </a:r>
          </a:p>
        </p:txBody>
      </p:sp>
      <p:sp>
        <p:nvSpPr>
          <p:cNvPr id="59" name="TextBox 59"/>
          <p:cNvSpPr txBox="1"/>
          <p:nvPr/>
        </p:nvSpPr>
        <p:spPr>
          <a:xfrm>
            <a:off x="10866251" y="3897981"/>
            <a:ext cx="6834783" cy="514350"/>
          </a:xfrm>
          <a:prstGeom prst="rect">
            <a:avLst/>
          </a:prstGeom>
        </p:spPr>
        <p:txBody>
          <a:bodyPr lIns="0" tIns="0" rIns="0" bIns="0" rtlCol="0" anchor="t">
            <a:spAutoFit/>
          </a:bodyPr>
          <a:lstStyle/>
          <a:p>
            <a:pPr marL="0" lvl="0" indent="0" algn="ctr">
              <a:lnSpc>
                <a:spcPts val="4200"/>
              </a:lnSpc>
              <a:spcBef>
                <a:spcPct val="0"/>
              </a:spcBef>
            </a:pPr>
            <a:r>
              <a:rPr lang="en-US" sz="3000" u="none">
                <a:solidFill>
                  <a:srgbClr val="000000"/>
                </a:solidFill>
                <a:latin typeface="Montserrat"/>
              </a:rPr>
              <a:t>Breathing exercises and meditation</a:t>
            </a:r>
          </a:p>
        </p:txBody>
      </p:sp>
      <p:sp>
        <p:nvSpPr>
          <p:cNvPr id="60" name="TextBox 60"/>
          <p:cNvSpPr txBox="1"/>
          <p:nvPr/>
        </p:nvSpPr>
        <p:spPr>
          <a:xfrm>
            <a:off x="5393625" y="4051006"/>
            <a:ext cx="2635671" cy="499047"/>
          </a:xfrm>
          <a:prstGeom prst="rect">
            <a:avLst/>
          </a:prstGeom>
        </p:spPr>
        <p:txBody>
          <a:bodyPr wrap="square" lIns="0" tIns="0" rIns="0" bIns="0" rtlCol="0" anchor="t">
            <a:spAutoFit/>
          </a:bodyPr>
          <a:lstStyle/>
          <a:p>
            <a:pPr marL="0" lvl="0" indent="0" algn="ctr">
              <a:lnSpc>
                <a:spcPts val="4200"/>
              </a:lnSpc>
              <a:spcBef>
                <a:spcPct val="0"/>
              </a:spcBef>
            </a:pPr>
            <a:r>
              <a:rPr lang="en-US" sz="3000" u="none">
                <a:solidFill>
                  <a:srgbClr val="000000"/>
                </a:solidFill>
                <a:latin typeface="Montserrat"/>
              </a:rPr>
              <a:t>Socialising</a:t>
            </a:r>
          </a:p>
        </p:txBody>
      </p:sp>
      <p:sp>
        <p:nvSpPr>
          <p:cNvPr id="61" name="TextBox 61"/>
          <p:cNvSpPr txBox="1"/>
          <p:nvPr/>
        </p:nvSpPr>
        <p:spPr>
          <a:xfrm>
            <a:off x="5709043" y="7727764"/>
            <a:ext cx="5870079" cy="514350"/>
          </a:xfrm>
          <a:prstGeom prst="rect">
            <a:avLst/>
          </a:prstGeom>
        </p:spPr>
        <p:txBody>
          <a:bodyPr lIns="0" tIns="0" rIns="0" bIns="0" rtlCol="0" anchor="t">
            <a:spAutoFit/>
          </a:bodyPr>
          <a:lstStyle/>
          <a:p>
            <a:pPr marL="0" lvl="0" indent="0" algn="ctr">
              <a:lnSpc>
                <a:spcPts val="4200"/>
              </a:lnSpc>
              <a:spcBef>
                <a:spcPct val="0"/>
              </a:spcBef>
            </a:pPr>
            <a:r>
              <a:rPr lang="en-US" sz="3000" u="none">
                <a:solidFill>
                  <a:srgbClr val="000000"/>
                </a:solidFill>
                <a:latin typeface="Montserrat"/>
              </a:rPr>
              <a:t>Confiding in friends and family</a:t>
            </a:r>
          </a:p>
        </p:txBody>
      </p:sp>
      <p:sp>
        <p:nvSpPr>
          <p:cNvPr id="62" name="TextBox 62"/>
          <p:cNvSpPr txBox="1"/>
          <p:nvPr/>
        </p:nvSpPr>
        <p:spPr>
          <a:xfrm>
            <a:off x="7735987" y="9179738"/>
            <a:ext cx="7092057" cy="514350"/>
          </a:xfrm>
          <a:prstGeom prst="rect">
            <a:avLst/>
          </a:prstGeom>
        </p:spPr>
        <p:txBody>
          <a:bodyPr lIns="0" tIns="0" rIns="0" bIns="0" rtlCol="0" anchor="t">
            <a:spAutoFit/>
          </a:bodyPr>
          <a:lstStyle/>
          <a:p>
            <a:pPr marL="0" lvl="0" indent="0" algn="ctr">
              <a:lnSpc>
                <a:spcPts val="4200"/>
              </a:lnSpc>
              <a:spcBef>
                <a:spcPct val="0"/>
              </a:spcBef>
            </a:pPr>
            <a:r>
              <a:rPr lang="en-US" sz="3000" u="none">
                <a:solidFill>
                  <a:srgbClr val="000000"/>
                </a:solidFill>
                <a:latin typeface="Montserrat"/>
              </a:rPr>
              <a:t>Avoiding social media if you need to! </a:t>
            </a:r>
          </a:p>
        </p:txBody>
      </p:sp>
      <p:sp>
        <p:nvSpPr>
          <p:cNvPr id="63" name="TextBox 63"/>
          <p:cNvSpPr txBox="1"/>
          <p:nvPr/>
        </p:nvSpPr>
        <p:spPr>
          <a:xfrm>
            <a:off x="6501629" y="4805958"/>
            <a:ext cx="6097889" cy="2114550"/>
          </a:xfrm>
          <a:prstGeom prst="rect">
            <a:avLst/>
          </a:prstGeom>
        </p:spPr>
        <p:txBody>
          <a:bodyPr lIns="0" tIns="0" rIns="0" bIns="0" rtlCol="0" anchor="t">
            <a:spAutoFit/>
          </a:bodyPr>
          <a:lstStyle/>
          <a:p>
            <a:pPr marL="0" lvl="0" indent="0" algn="ctr">
              <a:lnSpc>
                <a:spcPts val="4200"/>
              </a:lnSpc>
              <a:spcBef>
                <a:spcPct val="0"/>
              </a:spcBef>
            </a:pPr>
            <a:r>
              <a:rPr lang="en-US" sz="3000" u="none">
                <a:solidFill>
                  <a:srgbClr val="000000"/>
                </a:solidFill>
                <a:latin typeface="Montserrat"/>
              </a:rPr>
              <a:t>Planning for times you might not be as productive can also help (e.g. studying more in certain times of the month). </a:t>
            </a:r>
          </a:p>
        </p:txBody>
      </p:sp>
      <p:sp>
        <p:nvSpPr>
          <p:cNvPr id="64" name="TextBox 64"/>
          <p:cNvSpPr txBox="1"/>
          <p:nvPr/>
        </p:nvSpPr>
        <p:spPr>
          <a:xfrm>
            <a:off x="14828044" y="6276975"/>
            <a:ext cx="2431256" cy="514350"/>
          </a:xfrm>
          <a:prstGeom prst="rect">
            <a:avLst/>
          </a:prstGeom>
        </p:spPr>
        <p:txBody>
          <a:bodyPr lIns="0" tIns="0" rIns="0" bIns="0" rtlCol="0" anchor="t">
            <a:spAutoFit/>
          </a:bodyPr>
          <a:lstStyle/>
          <a:p>
            <a:pPr marL="0" lvl="0" indent="0" algn="ctr">
              <a:lnSpc>
                <a:spcPts val="4200"/>
              </a:lnSpc>
              <a:spcBef>
                <a:spcPct val="0"/>
              </a:spcBef>
            </a:pPr>
            <a:r>
              <a:rPr lang="en-US" sz="3000" u="none">
                <a:solidFill>
                  <a:srgbClr val="000000"/>
                </a:solidFill>
                <a:latin typeface="Montserrat"/>
              </a:rPr>
              <a:t>Mindfulness </a:t>
            </a:r>
          </a:p>
        </p:txBody>
      </p:sp>
      <p:sp>
        <p:nvSpPr>
          <p:cNvPr id="65" name="TextBox 65"/>
          <p:cNvSpPr txBox="1"/>
          <p:nvPr/>
        </p:nvSpPr>
        <p:spPr>
          <a:xfrm>
            <a:off x="13209862" y="7989113"/>
            <a:ext cx="4743252" cy="514350"/>
          </a:xfrm>
          <a:prstGeom prst="rect">
            <a:avLst/>
          </a:prstGeom>
        </p:spPr>
        <p:txBody>
          <a:bodyPr lIns="0" tIns="0" rIns="0" bIns="0" rtlCol="0" anchor="t">
            <a:spAutoFit/>
          </a:bodyPr>
          <a:lstStyle/>
          <a:p>
            <a:pPr marL="0" lvl="0" indent="0" algn="ctr">
              <a:lnSpc>
                <a:spcPts val="4200"/>
              </a:lnSpc>
              <a:spcBef>
                <a:spcPct val="0"/>
              </a:spcBef>
            </a:pPr>
            <a:r>
              <a:rPr lang="en-US" sz="3000" u="none">
                <a:solidFill>
                  <a:srgbClr val="000000"/>
                </a:solidFill>
                <a:latin typeface="Montserrat"/>
              </a:rPr>
              <a:t>Whatever works for you!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2789" y="664860"/>
            <a:ext cx="3701083" cy="727680"/>
            <a:chOff x="0" y="0"/>
            <a:chExt cx="4934778" cy="970239"/>
          </a:xfrm>
        </p:grpSpPr>
        <p:grpSp>
          <p:nvGrpSpPr>
            <p:cNvPr id="3" name="Group 3"/>
            <p:cNvGrpSpPr/>
            <p:nvPr/>
          </p:nvGrpSpPr>
          <p:grpSpPr>
            <a:xfrm>
              <a:off x="0" y="0"/>
              <a:ext cx="862312" cy="741049"/>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98"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0" name="TextBox 10"/>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1" name="TextBox 11"/>
          <p:cNvSpPr txBox="1"/>
          <p:nvPr/>
        </p:nvSpPr>
        <p:spPr>
          <a:xfrm>
            <a:off x="5630070" y="3788487"/>
            <a:ext cx="12207310" cy="3149533"/>
          </a:xfrm>
          <a:prstGeom prst="rect">
            <a:avLst/>
          </a:prstGeom>
        </p:spPr>
        <p:txBody>
          <a:bodyPr lIns="0" tIns="0" rIns="0" bIns="0" rtlCol="0" anchor="t">
            <a:spAutoFit/>
          </a:bodyPr>
          <a:lstStyle/>
          <a:p>
            <a:pPr>
              <a:lnSpc>
                <a:spcPts val="4229"/>
              </a:lnSpc>
            </a:pPr>
            <a:r>
              <a:rPr lang="en-US" sz="3021">
                <a:solidFill>
                  <a:srgbClr val="000000"/>
                </a:solidFill>
                <a:latin typeface="Montserrat"/>
              </a:rPr>
              <a:t>Heat is thought to help relax the muscles which are helping to contract the uterus so that it can shed its lining. It can help period pain and cramping symptoms. </a:t>
            </a:r>
          </a:p>
          <a:p>
            <a:pPr>
              <a:lnSpc>
                <a:spcPts val="4229"/>
              </a:lnSpc>
            </a:pPr>
            <a:endParaRPr lang="en-US" sz="3021">
              <a:solidFill>
                <a:srgbClr val="000000"/>
              </a:solidFill>
              <a:latin typeface="Montserrat"/>
            </a:endParaRPr>
          </a:p>
          <a:p>
            <a:pPr>
              <a:lnSpc>
                <a:spcPts val="4229"/>
              </a:lnSpc>
              <a:spcBef>
                <a:spcPct val="0"/>
              </a:spcBef>
            </a:pPr>
            <a:r>
              <a:rPr lang="en-US" sz="3021">
                <a:solidFill>
                  <a:srgbClr val="000000"/>
                </a:solidFill>
                <a:latin typeface="Montserrat"/>
              </a:rPr>
              <a:t>Apply heat (but not too hot!) to the abdomen or back as soon as symptoms begin.</a:t>
            </a: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95496" flipH="1" flipV="1">
            <a:off x="3686169" y="4059366"/>
            <a:ext cx="853630" cy="1320898"/>
          </a:xfrm>
          <a:prstGeom prst="rect">
            <a:avLst/>
          </a:prstGeom>
        </p:spPr>
      </p:pic>
      <p:grpSp>
        <p:nvGrpSpPr>
          <p:cNvPr id="13" name="Group 13"/>
          <p:cNvGrpSpPr/>
          <p:nvPr/>
        </p:nvGrpSpPr>
        <p:grpSpPr>
          <a:xfrm>
            <a:off x="1439299" y="6938020"/>
            <a:ext cx="2673685" cy="2673685"/>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15" name="TextBox 15"/>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16" name="Group 16"/>
          <p:cNvGrpSpPr/>
          <p:nvPr/>
        </p:nvGrpSpPr>
        <p:grpSpPr>
          <a:xfrm>
            <a:off x="229674" y="1168403"/>
            <a:ext cx="5158752" cy="3243929"/>
            <a:chOff x="0" y="0"/>
            <a:chExt cx="6878336" cy="4325238"/>
          </a:xfrm>
        </p:grpSpPr>
        <p:pic>
          <p:nvPicPr>
            <p:cNvPr id="17" name="Picture 17"/>
            <p:cNvPicPr>
              <a:picLocks noChangeAspect="1"/>
            </p:cNvPicPr>
            <p:nvPr/>
          </p:nvPicPr>
          <p:blipFill>
            <a:blip r:embed="rId4">
              <a:alphaModFix amt="459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377013" y="0"/>
              <a:ext cx="5958072" cy="2532180"/>
            </a:xfrm>
            <a:prstGeom prst="rect">
              <a:avLst/>
            </a:prstGeom>
          </p:spPr>
        </p:pic>
        <p:pic>
          <p:nvPicPr>
            <p:cNvPr id="18" name="Picture 18"/>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6919" y="499153"/>
              <a:ext cx="3558259" cy="3826085"/>
            </a:xfrm>
            <a:prstGeom prst="rect">
              <a:avLst/>
            </a:prstGeom>
          </p:spPr>
        </p:pic>
        <p:grpSp>
          <p:nvGrpSpPr>
            <p:cNvPr id="19" name="Group 19"/>
            <p:cNvGrpSpPr/>
            <p:nvPr/>
          </p:nvGrpSpPr>
          <p:grpSpPr>
            <a:xfrm>
              <a:off x="1576919" y="1926058"/>
              <a:ext cx="864575" cy="86457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1" name="TextBox 21"/>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2" name="Group 22"/>
            <p:cNvGrpSpPr/>
            <p:nvPr/>
          </p:nvGrpSpPr>
          <p:grpSpPr>
            <a:xfrm>
              <a:off x="2923761" y="538700"/>
              <a:ext cx="864575" cy="864575"/>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4" name="TextBox 24"/>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5" name="Group 25"/>
            <p:cNvGrpSpPr/>
            <p:nvPr/>
          </p:nvGrpSpPr>
          <p:grpSpPr>
            <a:xfrm>
              <a:off x="3850953" y="994857"/>
              <a:ext cx="864575" cy="864575"/>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7" name="TextBox 27"/>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28" name="Picture 28"/>
            <p:cNvPicPr>
              <a:picLocks noChangeAspect="1"/>
            </p:cNvPicPr>
            <p:nvPr/>
          </p:nvPicPr>
          <p:blipFill>
            <a:blip r:embed="rId8"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96982" y="1130271"/>
              <a:ext cx="678824" cy="631923"/>
            </a:xfrm>
            <a:prstGeom prst="rect">
              <a:avLst/>
            </a:prstGeom>
          </p:spPr>
        </p:pic>
        <p:grpSp>
          <p:nvGrpSpPr>
            <p:cNvPr id="29" name="Group 29"/>
            <p:cNvGrpSpPr/>
            <p:nvPr/>
          </p:nvGrpSpPr>
          <p:grpSpPr>
            <a:xfrm>
              <a:off x="1281983" y="2967680"/>
              <a:ext cx="864575" cy="864575"/>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1" name="TextBox 31"/>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2" name="Picture 32"/>
            <p:cNvPicPr>
              <a:picLocks noChangeAspect="1"/>
            </p:cNvPicPr>
            <p:nvPr/>
          </p:nvPicPr>
          <p:blipFill>
            <a:blip r:embed="rId10"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02331" y="3084152"/>
              <a:ext cx="589871" cy="613288"/>
            </a:xfrm>
            <a:prstGeom prst="rect">
              <a:avLst/>
            </a:prstGeom>
          </p:spPr>
        </p:pic>
        <p:pic>
          <p:nvPicPr>
            <p:cNvPr id="33" name="Picture 33"/>
            <p:cNvPicPr>
              <a:picLocks noChangeAspect="1"/>
            </p:cNvPicPr>
            <p:nvPr/>
          </p:nvPicPr>
          <p:blipFill>
            <a:blip r:embed="rId12"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51435" y="605359"/>
              <a:ext cx="583846" cy="660731"/>
            </a:xfrm>
            <a:prstGeom prst="rect">
              <a:avLst/>
            </a:prstGeom>
          </p:spPr>
        </p:pic>
        <p:grpSp>
          <p:nvGrpSpPr>
            <p:cNvPr id="34" name="Group 34"/>
            <p:cNvGrpSpPr/>
            <p:nvPr/>
          </p:nvGrpSpPr>
          <p:grpSpPr>
            <a:xfrm>
              <a:off x="4472212" y="2958509"/>
              <a:ext cx="864575" cy="864575"/>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6" name="TextBox 36"/>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7" name="Picture 37"/>
            <p:cNvPicPr>
              <a:picLocks noChangeAspect="1"/>
            </p:cNvPicPr>
            <p:nvPr/>
          </p:nvPicPr>
          <p:blipFill>
            <a:blip r:embed="rId14"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44672" y="3060431"/>
              <a:ext cx="497256" cy="669705"/>
            </a:xfrm>
            <a:prstGeom prst="rect">
              <a:avLst/>
            </a:prstGeom>
          </p:spPr>
        </p:pic>
        <p:sp>
          <p:nvSpPr>
            <p:cNvPr id="38" name="TextBox 38"/>
            <p:cNvSpPr txBox="1"/>
            <p:nvPr/>
          </p:nvSpPr>
          <p:spPr>
            <a:xfrm>
              <a:off x="0" y="3065102"/>
              <a:ext cx="1281983" cy="769441"/>
            </a:xfrm>
            <a:prstGeom prst="rect">
              <a:avLst/>
            </a:prstGeom>
          </p:spPr>
          <p:txBody>
            <a:bodyPr lIns="0" tIns="0" rIns="0" bIns="0" rtlCol="0" anchor="t">
              <a:spAutoFit/>
            </a:bodyPr>
            <a:lstStyle/>
            <a:p>
              <a:pPr algn="ctr">
                <a:lnSpc>
                  <a:spcPts val="1468"/>
                </a:lnSpc>
                <a:spcBef>
                  <a:spcPct val="0"/>
                </a:spcBef>
              </a:pPr>
              <a:r>
                <a:rPr lang="en-US" sz="1048" dirty="0">
                  <a:solidFill>
                    <a:srgbClr val="000000">
                      <a:alpha val="26667"/>
                    </a:srgbClr>
                  </a:solidFill>
                  <a:latin typeface="Dreaming Outloud Pro" panose="03050502040302030504" pitchFamily="66" charset="0"/>
                </a:rPr>
                <a:t>Exercise, physical activity and stretching</a:t>
              </a:r>
            </a:p>
          </p:txBody>
        </p:sp>
        <p:sp>
          <p:nvSpPr>
            <p:cNvPr id="39" name="TextBox 39"/>
            <p:cNvSpPr txBox="1"/>
            <p:nvPr/>
          </p:nvSpPr>
          <p:spPr>
            <a:xfrm>
              <a:off x="244075" y="2111189"/>
              <a:ext cx="1332845"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Eat a well-balanced diet</a:t>
              </a:r>
            </a:p>
          </p:txBody>
        </p:sp>
        <p:sp>
          <p:nvSpPr>
            <p:cNvPr id="40" name="TextBox 40"/>
            <p:cNvSpPr txBox="1"/>
            <p:nvPr/>
          </p:nvSpPr>
          <p:spPr>
            <a:xfrm>
              <a:off x="607105" y="1302920"/>
              <a:ext cx="1305896"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Good sleep habits</a:t>
              </a:r>
            </a:p>
          </p:txBody>
        </p:sp>
        <p:sp>
          <p:nvSpPr>
            <p:cNvPr id="41" name="TextBox 41"/>
            <p:cNvSpPr txBox="1"/>
            <p:nvPr/>
          </p:nvSpPr>
          <p:spPr>
            <a:xfrm>
              <a:off x="5217579" y="2193158"/>
              <a:ext cx="1477028"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Be kind to yourself!</a:t>
              </a:r>
            </a:p>
            <a:p>
              <a:pPr marL="0" lvl="0" indent="0" algn="ctr">
                <a:lnSpc>
                  <a:spcPts val="1468"/>
                </a:lnSpc>
                <a:spcBef>
                  <a:spcPct val="0"/>
                </a:spcBef>
              </a:pPr>
              <a:endParaRPr lang="en-US" sz="1048" u="none" dirty="0">
                <a:solidFill>
                  <a:srgbClr val="000000">
                    <a:alpha val="26667"/>
                  </a:srgbClr>
                </a:solidFill>
                <a:latin typeface="Dreaming Outloud Pro" panose="03050502040302030504" pitchFamily="66" charset="0"/>
              </a:endParaRPr>
            </a:p>
          </p:txBody>
        </p:sp>
        <p:sp>
          <p:nvSpPr>
            <p:cNvPr id="42" name="TextBox 42"/>
            <p:cNvSpPr txBox="1"/>
            <p:nvPr/>
          </p:nvSpPr>
          <p:spPr>
            <a:xfrm>
              <a:off x="4823707" y="1111221"/>
              <a:ext cx="1619557"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Heat for abdominal/back pain</a:t>
              </a:r>
            </a:p>
          </p:txBody>
        </p:sp>
        <p:sp>
          <p:nvSpPr>
            <p:cNvPr id="43" name="TextBox 43"/>
            <p:cNvSpPr txBox="1"/>
            <p:nvPr/>
          </p:nvSpPr>
          <p:spPr>
            <a:xfrm>
              <a:off x="5476912" y="3275095"/>
              <a:ext cx="1401424"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Some medications*</a:t>
              </a:r>
            </a:p>
          </p:txBody>
        </p:sp>
        <p:sp>
          <p:nvSpPr>
            <p:cNvPr id="44" name="TextBox 44"/>
            <p:cNvSpPr txBox="1"/>
            <p:nvPr/>
          </p:nvSpPr>
          <p:spPr>
            <a:xfrm>
              <a:off x="2694405" y="187275"/>
              <a:ext cx="1297907"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Manage stress</a:t>
              </a:r>
            </a:p>
          </p:txBody>
        </p:sp>
        <p:pic>
          <p:nvPicPr>
            <p:cNvPr id="45" name="Picture 45"/>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77" t="12442" r="61990" b="63326"/>
            <a:stretch>
              <a:fillRect/>
            </a:stretch>
          </p:blipFill>
          <p:spPr>
            <a:xfrm>
              <a:off x="1530059" y="1926058"/>
              <a:ext cx="958293" cy="927088"/>
            </a:xfrm>
            <a:prstGeom prst="rect">
              <a:avLst/>
            </a:prstGeom>
          </p:spPr>
        </p:pic>
        <p:grpSp>
          <p:nvGrpSpPr>
            <p:cNvPr id="46" name="Group 46"/>
            <p:cNvGrpSpPr/>
            <p:nvPr/>
          </p:nvGrpSpPr>
          <p:grpSpPr>
            <a:xfrm>
              <a:off x="2056066" y="1013945"/>
              <a:ext cx="864575" cy="864575"/>
              <a:chOff x="0" y="0"/>
              <a:chExt cx="812800" cy="812800"/>
            </a:xfrm>
          </p:grpSpPr>
          <p:sp>
            <p:nvSpPr>
              <p:cNvPr id="47" name="Freeform 4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48" name="TextBox 48"/>
              <p:cNvSpPr txBox="1"/>
              <p:nvPr/>
            </p:nvSpPr>
            <p:spPr>
              <a:xfrm>
                <a:off x="76200" y="-47625"/>
                <a:ext cx="660400" cy="784225"/>
              </a:xfrm>
              <a:prstGeom prst="rect">
                <a:avLst/>
              </a:prstGeom>
            </p:spPr>
            <p:txBody>
              <a:bodyPr lIns="50800" tIns="50800" rIns="50800" bIns="50800" rtlCol="0" anchor="ctr"/>
              <a:lstStyle/>
              <a:p>
                <a:pPr algn="ctr">
                  <a:lnSpc>
                    <a:spcPts val="3716"/>
                  </a:lnSpc>
                </a:pPr>
                <a:endParaRPr/>
              </a:p>
            </p:txBody>
          </p:sp>
        </p:grpSp>
        <p:pic>
          <p:nvPicPr>
            <p:cNvPr id="49" name="Picture 49"/>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887" t="36160" b="38205"/>
            <a:stretch>
              <a:fillRect/>
            </a:stretch>
          </p:blipFill>
          <p:spPr>
            <a:xfrm>
              <a:off x="1976926" y="955847"/>
              <a:ext cx="929136" cy="980770"/>
            </a:xfrm>
            <a:prstGeom prst="rect">
              <a:avLst/>
            </a:prstGeom>
          </p:spPr>
        </p:pic>
        <p:grpSp>
          <p:nvGrpSpPr>
            <p:cNvPr id="50" name="Group 50"/>
            <p:cNvGrpSpPr/>
            <p:nvPr/>
          </p:nvGrpSpPr>
          <p:grpSpPr>
            <a:xfrm>
              <a:off x="4270603" y="1926058"/>
              <a:ext cx="864575" cy="864575"/>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52" name="TextBox 52"/>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53" name="Picture 53"/>
            <p:cNvPicPr>
              <a:picLocks noChangeAspect="1"/>
            </p:cNvPicPr>
            <p:nvPr/>
          </p:nvPicPr>
          <p:blipFill>
            <a:blip r:embed="rId16">
              <a:alphaModFix amt="27000"/>
            </a:blip>
            <a:srcRect/>
            <a:stretch>
              <a:fillRect/>
            </a:stretch>
          </p:blipFill>
          <p:spPr>
            <a:xfrm>
              <a:off x="4472212" y="1981228"/>
              <a:ext cx="464796" cy="754234"/>
            </a:xfrm>
            <a:prstGeom prst="rect">
              <a:avLst/>
            </a:prstGeom>
          </p:spPr>
        </p:pic>
      </p:grpSp>
      <p:sp>
        <p:nvSpPr>
          <p:cNvPr id="54" name="TextBox 54"/>
          <p:cNvSpPr txBox="1"/>
          <p:nvPr/>
        </p:nvSpPr>
        <p:spPr>
          <a:xfrm>
            <a:off x="1345605" y="4936386"/>
            <a:ext cx="2861072" cy="2115964"/>
          </a:xfrm>
          <a:prstGeom prst="rect">
            <a:avLst/>
          </a:prstGeom>
        </p:spPr>
        <p:txBody>
          <a:bodyPr lIns="0" tIns="0" rIns="0" bIns="0" rtlCol="0" anchor="t">
            <a:spAutoFit/>
          </a:bodyPr>
          <a:lstStyle/>
          <a:p>
            <a:pPr marL="0" lvl="0" indent="0" algn="ctr">
              <a:lnSpc>
                <a:spcPts val="5471"/>
              </a:lnSpc>
              <a:spcBef>
                <a:spcPct val="0"/>
              </a:spcBef>
            </a:pPr>
            <a:r>
              <a:rPr lang="en-US" sz="3908" dirty="0">
                <a:solidFill>
                  <a:srgbClr val="000000"/>
                </a:solidFill>
                <a:latin typeface="Dreaming Outloud Pro" panose="03050502040302030504" pitchFamily="66" charset="0"/>
              </a:rPr>
              <a:t>Heat for abdominal/ back pain</a:t>
            </a:r>
          </a:p>
        </p:txBody>
      </p:sp>
      <p:pic>
        <p:nvPicPr>
          <p:cNvPr id="55" name="Picture 5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3534" y="7431106"/>
            <a:ext cx="1812758" cy="168751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2789" y="664860"/>
            <a:ext cx="3701083" cy="727680"/>
            <a:chOff x="0" y="0"/>
            <a:chExt cx="4934778" cy="970239"/>
          </a:xfrm>
        </p:grpSpPr>
        <p:grpSp>
          <p:nvGrpSpPr>
            <p:cNvPr id="3" name="Group 3"/>
            <p:cNvGrpSpPr/>
            <p:nvPr/>
          </p:nvGrpSpPr>
          <p:grpSpPr>
            <a:xfrm>
              <a:off x="0" y="0"/>
              <a:ext cx="862312" cy="741049"/>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98"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0" name="TextBox 10"/>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1" name="TextBox 11"/>
          <p:cNvSpPr txBox="1"/>
          <p:nvPr/>
        </p:nvSpPr>
        <p:spPr>
          <a:xfrm>
            <a:off x="5388426" y="3261403"/>
            <a:ext cx="12207310" cy="4205906"/>
          </a:xfrm>
          <a:prstGeom prst="rect">
            <a:avLst/>
          </a:prstGeom>
        </p:spPr>
        <p:txBody>
          <a:bodyPr lIns="0" tIns="0" rIns="0" bIns="0" rtlCol="0" anchor="t">
            <a:spAutoFit/>
          </a:bodyPr>
          <a:lstStyle/>
          <a:p>
            <a:pPr>
              <a:lnSpc>
                <a:spcPts val="4229"/>
              </a:lnSpc>
            </a:pPr>
            <a:r>
              <a:rPr lang="en-US" sz="3021">
                <a:solidFill>
                  <a:srgbClr val="000000"/>
                </a:solidFill>
                <a:latin typeface="Montserrat"/>
              </a:rPr>
              <a:t>Knowing about the menstrual cycle, periods, the different symptoms experienced and tracking the cycle can help people understand why they may not feel as productive at certain times of their cycle. </a:t>
            </a:r>
          </a:p>
          <a:p>
            <a:pPr>
              <a:lnSpc>
                <a:spcPts val="4229"/>
              </a:lnSpc>
            </a:pPr>
            <a:endParaRPr lang="en-US" sz="3021">
              <a:solidFill>
                <a:srgbClr val="000000"/>
              </a:solidFill>
              <a:latin typeface="Montserrat"/>
            </a:endParaRPr>
          </a:p>
          <a:p>
            <a:pPr>
              <a:lnSpc>
                <a:spcPts val="4229"/>
              </a:lnSpc>
            </a:pPr>
            <a:endParaRPr lang="en-US" sz="3021">
              <a:solidFill>
                <a:srgbClr val="000000"/>
              </a:solidFill>
              <a:latin typeface="Montserrat"/>
            </a:endParaRPr>
          </a:p>
          <a:p>
            <a:pPr>
              <a:lnSpc>
                <a:spcPts val="4229"/>
              </a:lnSpc>
              <a:spcBef>
                <a:spcPct val="0"/>
              </a:spcBef>
            </a:pPr>
            <a:r>
              <a:rPr lang="en-US" sz="3021">
                <a:solidFill>
                  <a:srgbClr val="000000"/>
                </a:solidFill>
                <a:latin typeface="Montserrat Bold"/>
              </a:rPr>
              <a:t>Understanding that the feelings will pass is sometimes enough! </a:t>
            </a: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95496" flipH="1" flipV="1">
            <a:off x="3686169" y="4059366"/>
            <a:ext cx="853630" cy="1320898"/>
          </a:xfrm>
          <a:prstGeom prst="rect">
            <a:avLst/>
          </a:prstGeom>
        </p:spPr>
      </p:pic>
      <p:grpSp>
        <p:nvGrpSpPr>
          <p:cNvPr id="13" name="Group 13"/>
          <p:cNvGrpSpPr/>
          <p:nvPr/>
        </p:nvGrpSpPr>
        <p:grpSpPr>
          <a:xfrm>
            <a:off x="1439299" y="6938020"/>
            <a:ext cx="2673685" cy="2673685"/>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15" name="TextBox 15"/>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16" name="Group 16"/>
          <p:cNvGrpSpPr/>
          <p:nvPr/>
        </p:nvGrpSpPr>
        <p:grpSpPr>
          <a:xfrm>
            <a:off x="229674" y="1168403"/>
            <a:ext cx="5158752" cy="3243929"/>
            <a:chOff x="0" y="0"/>
            <a:chExt cx="6878336" cy="4325238"/>
          </a:xfrm>
        </p:grpSpPr>
        <p:pic>
          <p:nvPicPr>
            <p:cNvPr id="17" name="Picture 17"/>
            <p:cNvPicPr>
              <a:picLocks noChangeAspect="1"/>
            </p:cNvPicPr>
            <p:nvPr/>
          </p:nvPicPr>
          <p:blipFill>
            <a:blip r:embed="rId4">
              <a:alphaModFix amt="459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377013" y="0"/>
              <a:ext cx="5958072" cy="2532180"/>
            </a:xfrm>
            <a:prstGeom prst="rect">
              <a:avLst/>
            </a:prstGeom>
          </p:spPr>
        </p:pic>
        <p:pic>
          <p:nvPicPr>
            <p:cNvPr id="18" name="Picture 18"/>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6919" y="499153"/>
              <a:ext cx="3558259" cy="3826085"/>
            </a:xfrm>
            <a:prstGeom prst="rect">
              <a:avLst/>
            </a:prstGeom>
          </p:spPr>
        </p:pic>
        <p:grpSp>
          <p:nvGrpSpPr>
            <p:cNvPr id="19" name="Group 19"/>
            <p:cNvGrpSpPr/>
            <p:nvPr/>
          </p:nvGrpSpPr>
          <p:grpSpPr>
            <a:xfrm>
              <a:off x="1576919" y="1926058"/>
              <a:ext cx="864575" cy="86457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1" name="TextBox 21"/>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2" name="Group 22"/>
            <p:cNvGrpSpPr/>
            <p:nvPr/>
          </p:nvGrpSpPr>
          <p:grpSpPr>
            <a:xfrm>
              <a:off x="2923761" y="538700"/>
              <a:ext cx="864575" cy="864575"/>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4" name="TextBox 24"/>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5" name="Group 25"/>
            <p:cNvGrpSpPr/>
            <p:nvPr/>
          </p:nvGrpSpPr>
          <p:grpSpPr>
            <a:xfrm>
              <a:off x="3850953" y="994857"/>
              <a:ext cx="864575" cy="864575"/>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7" name="TextBox 27"/>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28" name="Picture 28"/>
            <p:cNvPicPr>
              <a:picLocks noChangeAspect="1"/>
            </p:cNvPicPr>
            <p:nvPr/>
          </p:nvPicPr>
          <p:blipFill>
            <a:blip r:embed="rId8"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96982" y="1130271"/>
              <a:ext cx="678824" cy="631923"/>
            </a:xfrm>
            <a:prstGeom prst="rect">
              <a:avLst/>
            </a:prstGeom>
          </p:spPr>
        </p:pic>
        <p:grpSp>
          <p:nvGrpSpPr>
            <p:cNvPr id="29" name="Group 29"/>
            <p:cNvGrpSpPr/>
            <p:nvPr/>
          </p:nvGrpSpPr>
          <p:grpSpPr>
            <a:xfrm>
              <a:off x="1281983" y="2967680"/>
              <a:ext cx="864575" cy="864575"/>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1" name="TextBox 31"/>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2" name="Picture 32"/>
            <p:cNvPicPr>
              <a:picLocks noChangeAspect="1"/>
            </p:cNvPicPr>
            <p:nvPr/>
          </p:nvPicPr>
          <p:blipFill>
            <a:blip r:embed="rId10"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02331" y="3084152"/>
              <a:ext cx="589871" cy="613288"/>
            </a:xfrm>
            <a:prstGeom prst="rect">
              <a:avLst/>
            </a:prstGeom>
          </p:spPr>
        </p:pic>
        <p:pic>
          <p:nvPicPr>
            <p:cNvPr id="33" name="Picture 33"/>
            <p:cNvPicPr>
              <a:picLocks noChangeAspect="1"/>
            </p:cNvPicPr>
            <p:nvPr/>
          </p:nvPicPr>
          <p:blipFill>
            <a:blip r:embed="rId12"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51435" y="605359"/>
              <a:ext cx="583846" cy="660731"/>
            </a:xfrm>
            <a:prstGeom prst="rect">
              <a:avLst/>
            </a:prstGeom>
          </p:spPr>
        </p:pic>
        <p:grpSp>
          <p:nvGrpSpPr>
            <p:cNvPr id="34" name="Group 34"/>
            <p:cNvGrpSpPr/>
            <p:nvPr/>
          </p:nvGrpSpPr>
          <p:grpSpPr>
            <a:xfrm>
              <a:off x="4472212" y="2958509"/>
              <a:ext cx="864575" cy="864575"/>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6" name="TextBox 36"/>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7" name="Picture 37"/>
            <p:cNvPicPr>
              <a:picLocks noChangeAspect="1"/>
            </p:cNvPicPr>
            <p:nvPr/>
          </p:nvPicPr>
          <p:blipFill>
            <a:blip r:embed="rId14"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44672" y="3060431"/>
              <a:ext cx="497256" cy="669705"/>
            </a:xfrm>
            <a:prstGeom prst="rect">
              <a:avLst/>
            </a:prstGeom>
          </p:spPr>
        </p:pic>
        <p:sp>
          <p:nvSpPr>
            <p:cNvPr id="38" name="TextBox 38"/>
            <p:cNvSpPr txBox="1"/>
            <p:nvPr/>
          </p:nvSpPr>
          <p:spPr>
            <a:xfrm>
              <a:off x="0" y="3065102"/>
              <a:ext cx="1281983" cy="769441"/>
            </a:xfrm>
            <a:prstGeom prst="rect">
              <a:avLst/>
            </a:prstGeom>
          </p:spPr>
          <p:txBody>
            <a:bodyPr lIns="0" tIns="0" rIns="0" bIns="0" rtlCol="0" anchor="t">
              <a:spAutoFit/>
            </a:bodyPr>
            <a:lstStyle/>
            <a:p>
              <a:pPr algn="ctr">
                <a:lnSpc>
                  <a:spcPts val="1468"/>
                </a:lnSpc>
                <a:spcBef>
                  <a:spcPct val="0"/>
                </a:spcBef>
              </a:pPr>
              <a:r>
                <a:rPr lang="en-US" sz="1048" dirty="0">
                  <a:solidFill>
                    <a:srgbClr val="000000">
                      <a:alpha val="26667"/>
                    </a:srgbClr>
                  </a:solidFill>
                  <a:latin typeface="Dreaming Outloud Pro" panose="03050502040302030504" pitchFamily="66" charset="0"/>
                </a:rPr>
                <a:t>Exercise, physical activity and stretching</a:t>
              </a:r>
            </a:p>
          </p:txBody>
        </p:sp>
        <p:sp>
          <p:nvSpPr>
            <p:cNvPr id="39" name="TextBox 39"/>
            <p:cNvSpPr txBox="1"/>
            <p:nvPr/>
          </p:nvSpPr>
          <p:spPr>
            <a:xfrm>
              <a:off x="244075" y="2111189"/>
              <a:ext cx="1332845"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Eat a well-balanced diet</a:t>
              </a:r>
            </a:p>
          </p:txBody>
        </p:sp>
        <p:sp>
          <p:nvSpPr>
            <p:cNvPr id="40" name="TextBox 40"/>
            <p:cNvSpPr txBox="1"/>
            <p:nvPr/>
          </p:nvSpPr>
          <p:spPr>
            <a:xfrm>
              <a:off x="607105" y="1302920"/>
              <a:ext cx="1305896"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Good sleep habits</a:t>
              </a:r>
            </a:p>
          </p:txBody>
        </p:sp>
        <p:sp>
          <p:nvSpPr>
            <p:cNvPr id="41" name="TextBox 41"/>
            <p:cNvSpPr txBox="1"/>
            <p:nvPr/>
          </p:nvSpPr>
          <p:spPr>
            <a:xfrm>
              <a:off x="5217579" y="2193158"/>
              <a:ext cx="1477028"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Be kind to yourself!</a:t>
              </a:r>
            </a:p>
            <a:p>
              <a:pPr marL="0" lvl="0" indent="0" algn="ctr">
                <a:lnSpc>
                  <a:spcPts val="1468"/>
                </a:lnSpc>
                <a:spcBef>
                  <a:spcPct val="0"/>
                </a:spcBef>
              </a:pPr>
              <a:endParaRPr lang="en-US" sz="1048" u="none" dirty="0">
                <a:solidFill>
                  <a:srgbClr val="000000">
                    <a:alpha val="26667"/>
                  </a:srgbClr>
                </a:solidFill>
                <a:latin typeface="Dreaming Outloud Pro" panose="03050502040302030504" pitchFamily="66" charset="0"/>
              </a:endParaRPr>
            </a:p>
          </p:txBody>
        </p:sp>
        <p:sp>
          <p:nvSpPr>
            <p:cNvPr id="42" name="TextBox 42"/>
            <p:cNvSpPr txBox="1"/>
            <p:nvPr/>
          </p:nvSpPr>
          <p:spPr>
            <a:xfrm>
              <a:off x="4823707" y="1111221"/>
              <a:ext cx="1619557"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Heat for abdominal/back pain</a:t>
              </a:r>
            </a:p>
          </p:txBody>
        </p:sp>
        <p:sp>
          <p:nvSpPr>
            <p:cNvPr id="43" name="TextBox 43"/>
            <p:cNvSpPr txBox="1"/>
            <p:nvPr/>
          </p:nvSpPr>
          <p:spPr>
            <a:xfrm>
              <a:off x="5476912" y="3275095"/>
              <a:ext cx="1401424"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Some medications*</a:t>
              </a:r>
            </a:p>
          </p:txBody>
        </p:sp>
        <p:sp>
          <p:nvSpPr>
            <p:cNvPr id="44" name="TextBox 44"/>
            <p:cNvSpPr txBox="1"/>
            <p:nvPr/>
          </p:nvSpPr>
          <p:spPr>
            <a:xfrm>
              <a:off x="2694405" y="187275"/>
              <a:ext cx="1297907"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Manage stress</a:t>
              </a:r>
            </a:p>
          </p:txBody>
        </p:sp>
        <p:pic>
          <p:nvPicPr>
            <p:cNvPr id="45" name="Picture 45"/>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77" t="12442" r="61990" b="63326"/>
            <a:stretch>
              <a:fillRect/>
            </a:stretch>
          </p:blipFill>
          <p:spPr>
            <a:xfrm>
              <a:off x="1530059" y="1926058"/>
              <a:ext cx="958293" cy="927088"/>
            </a:xfrm>
            <a:prstGeom prst="rect">
              <a:avLst/>
            </a:prstGeom>
          </p:spPr>
        </p:pic>
        <p:grpSp>
          <p:nvGrpSpPr>
            <p:cNvPr id="46" name="Group 46"/>
            <p:cNvGrpSpPr/>
            <p:nvPr/>
          </p:nvGrpSpPr>
          <p:grpSpPr>
            <a:xfrm>
              <a:off x="2056066" y="1013945"/>
              <a:ext cx="864575" cy="864575"/>
              <a:chOff x="0" y="0"/>
              <a:chExt cx="812800" cy="812800"/>
            </a:xfrm>
          </p:grpSpPr>
          <p:sp>
            <p:nvSpPr>
              <p:cNvPr id="47" name="Freeform 4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48" name="TextBox 48"/>
              <p:cNvSpPr txBox="1"/>
              <p:nvPr/>
            </p:nvSpPr>
            <p:spPr>
              <a:xfrm>
                <a:off x="76200" y="-47625"/>
                <a:ext cx="660400" cy="784225"/>
              </a:xfrm>
              <a:prstGeom prst="rect">
                <a:avLst/>
              </a:prstGeom>
            </p:spPr>
            <p:txBody>
              <a:bodyPr lIns="50800" tIns="50800" rIns="50800" bIns="50800" rtlCol="0" anchor="ctr"/>
              <a:lstStyle/>
              <a:p>
                <a:pPr algn="ctr">
                  <a:lnSpc>
                    <a:spcPts val="3716"/>
                  </a:lnSpc>
                </a:pPr>
                <a:endParaRPr/>
              </a:p>
            </p:txBody>
          </p:sp>
        </p:grpSp>
        <p:pic>
          <p:nvPicPr>
            <p:cNvPr id="49" name="Picture 49"/>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887" t="36160" b="38205"/>
            <a:stretch>
              <a:fillRect/>
            </a:stretch>
          </p:blipFill>
          <p:spPr>
            <a:xfrm>
              <a:off x="1976926" y="955847"/>
              <a:ext cx="929136" cy="980770"/>
            </a:xfrm>
            <a:prstGeom prst="rect">
              <a:avLst/>
            </a:prstGeom>
          </p:spPr>
        </p:pic>
        <p:grpSp>
          <p:nvGrpSpPr>
            <p:cNvPr id="50" name="Group 50"/>
            <p:cNvGrpSpPr/>
            <p:nvPr/>
          </p:nvGrpSpPr>
          <p:grpSpPr>
            <a:xfrm>
              <a:off x="4270603" y="1926058"/>
              <a:ext cx="864575" cy="864575"/>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52" name="TextBox 52"/>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53" name="Picture 53"/>
            <p:cNvPicPr>
              <a:picLocks noChangeAspect="1"/>
            </p:cNvPicPr>
            <p:nvPr/>
          </p:nvPicPr>
          <p:blipFill>
            <a:blip r:embed="rId16">
              <a:alphaModFix amt="27000"/>
            </a:blip>
            <a:srcRect/>
            <a:stretch>
              <a:fillRect/>
            </a:stretch>
          </p:blipFill>
          <p:spPr>
            <a:xfrm>
              <a:off x="4472212" y="1981228"/>
              <a:ext cx="464796" cy="754234"/>
            </a:xfrm>
            <a:prstGeom prst="rect">
              <a:avLst/>
            </a:prstGeom>
          </p:spPr>
        </p:pic>
      </p:grpSp>
      <p:sp>
        <p:nvSpPr>
          <p:cNvPr id="54" name="TextBox 54"/>
          <p:cNvSpPr txBox="1"/>
          <p:nvPr/>
        </p:nvSpPr>
        <p:spPr>
          <a:xfrm>
            <a:off x="1439299" y="5316732"/>
            <a:ext cx="2861072" cy="2115964"/>
          </a:xfrm>
          <a:prstGeom prst="rect">
            <a:avLst/>
          </a:prstGeom>
        </p:spPr>
        <p:txBody>
          <a:bodyPr lIns="0" tIns="0" rIns="0" bIns="0" rtlCol="0" anchor="t">
            <a:spAutoFit/>
          </a:bodyPr>
          <a:lstStyle/>
          <a:p>
            <a:pPr marL="0" lvl="0" indent="0" algn="ctr">
              <a:lnSpc>
                <a:spcPts val="5471"/>
              </a:lnSpc>
              <a:spcBef>
                <a:spcPct val="0"/>
              </a:spcBef>
            </a:pPr>
            <a:r>
              <a:rPr lang="en-US" sz="3908" u="none" dirty="0">
                <a:solidFill>
                  <a:srgbClr val="000000"/>
                </a:solidFill>
                <a:latin typeface="Dreaming Outloud Pro" panose="03050502040302030504" pitchFamily="66" charset="0"/>
              </a:rPr>
              <a:t>Be kind to yourself!</a:t>
            </a:r>
          </a:p>
          <a:p>
            <a:pPr marL="0" lvl="0" indent="0" algn="ctr">
              <a:lnSpc>
                <a:spcPts val="5471"/>
              </a:lnSpc>
              <a:spcBef>
                <a:spcPct val="0"/>
              </a:spcBef>
            </a:pPr>
            <a:endParaRPr lang="en-US" sz="3908" u="none" dirty="0">
              <a:solidFill>
                <a:srgbClr val="000000"/>
              </a:solidFill>
              <a:latin typeface="Dreaming Outloud Pro" panose="03050502040302030504" pitchFamily="66" charset="0"/>
            </a:endParaRPr>
          </a:p>
        </p:txBody>
      </p:sp>
      <p:pic>
        <p:nvPicPr>
          <p:cNvPr id="55" name="Picture 55"/>
          <p:cNvPicPr>
            <a:picLocks noChangeAspect="1"/>
          </p:cNvPicPr>
          <p:nvPr/>
        </p:nvPicPr>
        <p:blipFill>
          <a:blip r:embed="rId16"/>
          <a:srcRect/>
          <a:stretch>
            <a:fillRect/>
          </a:stretch>
        </p:blipFill>
        <p:spPr>
          <a:xfrm>
            <a:off x="2122969" y="7161547"/>
            <a:ext cx="1372161" cy="222663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2789" y="664860"/>
            <a:ext cx="3701083" cy="727680"/>
            <a:chOff x="0" y="0"/>
            <a:chExt cx="4934778" cy="970239"/>
          </a:xfrm>
        </p:grpSpPr>
        <p:grpSp>
          <p:nvGrpSpPr>
            <p:cNvPr id="3" name="Group 3"/>
            <p:cNvGrpSpPr/>
            <p:nvPr/>
          </p:nvGrpSpPr>
          <p:grpSpPr>
            <a:xfrm>
              <a:off x="0" y="0"/>
              <a:ext cx="862312" cy="741049"/>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98"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0" name="TextBox 10"/>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1" name="TextBox 11"/>
          <p:cNvSpPr txBox="1"/>
          <p:nvPr/>
        </p:nvSpPr>
        <p:spPr>
          <a:xfrm>
            <a:off x="5661071" y="3276065"/>
            <a:ext cx="12207310" cy="3714213"/>
          </a:xfrm>
          <a:prstGeom prst="rect">
            <a:avLst/>
          </a:prstGeom>
        </p:spPr>
        <p:txBody>
          <a:bodyPr lIns="0" tIns="0" rIns="0" bIns="0" rtlCol="0" anchor="t">
            <a:spAutoFit/>
          </a:bodyPr>
          <a:lstStyle/>
          <a:p>
            <a:pPr>
              <a:lnSpc>
                <a:spcPts val="4229"/>
              </a:lnSpc>
            </a:pPr>
            <a:r>
              <a:rPr lang="en-US" sz="3021">
                <a:solidFill>
                  <a:srgbClr val="000000"/>
                </a:solidFill>
                <a:latin typeface="Montserrat"/>
              </a:rPr>
              <a:t>Some people choose to use medications to help with period pain. </a:t>
            </a:r>
          </a:p>
          <a:p>
            <a:pPr>
              <a:lnSpc>
                <a:spcPts val="4229"/>
              </a:lnSpc>
            </a:pPr>
            <a:endParaRPr lang="en-US" sz="3021">
              <a:solidFill>
                <a:srgbClr val="000000"/>
              </a:solidFill>
              <a:latin typeface="Montserrat"/>
            </a:endParaRPr>
          </a:p>
          <a:p>
            <a:pPr>
              <a:lnSpc>
                <a:spcPts val="4229"/>
              </a:lnSpc>
              <a:spcBef>
                <a:spcPct val="0"/>
              </a:spcBef>
            </a:pPr>
            <a:r>
              <a:rPr lang="en-US" sz="3021">
                <a:solidFill>
                  <a:srgbClr val="000000"/>
                </a:solidFill>
                <a:latin typeface="Montserrat Bold"/>
              </a:rPr>
              <a:t>Never take over-the-counter medications without discussing with a medical professional </a:t>
            </a:r>
            <a:r>
              <a:rPr lang="en-US" sz="3021">
                <a:solidFill>
                  <a:srgbClr val="000000"/>
                </a:solidFill>
                <a:latin typeface="Montserrat"/>
              </a:rPr>
              <a:t>(e.g. pharmacist or doctor).</a:t>
            </a:r>
            <a:r>
              <a:rPr lang="en-US" sz="3021">
                <a:solidFill>
                  <a:srgbClr val="000000"/>
                </a:solidFill>
                <a:latin typeface="Montserrat Bold"/>
              </a:rPr>
              <a:t> Always follow the instructions as medications can cause harmful symptoms if not used properly. </a:t>
            </a: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95496" flipH="1" flipV="1">
            <a:off x="3686169" y="4059366"/>
            <a:ext cx="853630" cy="1320898"/>
          </a:xfrm>
          <a:prstGeom prst="rect">
            <a:avLst/>
          </a:prstGeom>
        </p:spPr>
      </p:pic>
      <p:grpSp>
        <p:nvGrpSpPr>
          <p:cNvPr id="13" name="Group 13"/>
          <p:cNvGrpSpPr/>
          <p:nvPr/>
        </p:nvGrpSpPr>
        <p:grpSpPr>
          <a:xfrm>
            <a:off x="1439299" y="6938020"/>
            <a:ext cx="2673685" cy="2673685"/>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solidFill>
          </p:spPr>
          <p:txBody>
            <a:bodyPr/>
            <a:lstStyle/>
            <a:p>
              <a:endParaRPr lang="en-US"/>
            </a:p>
          </p:txBody>
        </p:sp>
        <p:sp>
          <p:nvSpPr>
            <p:cNvPr id="15" name="TextBox 15"/>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16" name="Group 16"/>
          <p:cNvGrpSpPr/>
          <p:nvPr/>
        </p:nvGrpSpPr>
        <p:grpSpPr>
          <a:xfrm>
            <a:off x="229674" y="1168403"/>
            <a:ext cx="5158752" cy="3243929"/>
            <a:chOff x="0" y="0"/>
            <a:chExt cx="6878336" cy="4325238"/>
          </a:xfrm>
        </p:grpSpPr>
        <p:pic>
          <p:nvPicPr>
            <p:cNvPr id="17" name="Picture 17"/>
            <p:cNvPicPr>
              <a:picLocks noChangeAspect="1"/>
            </p:cNvPicPr>
            <p:nvPr/>
          </p:nvPicPr>
          <p:blipFill>
            <a:blip r:embed="rId4">
              <a:alphaModFix amt="459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377013" y="0"/>
              <a:ext cx="5958072" cy="2532180"/>
            </a:xfrm>
            <a:prstGeom prst="rect">
              <a:avLst/>
            </a:prstGeom>
          </p:spPr>
        </p:pic>
        <p:pic>
          <p:nvPicPr>
            <p:cNvPr id="18" name="Picture 18"/>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6919" y="499153"/>
              <a:ext cx="3558259" cy="3826085"/>
            </a:xfrm>
            <a:prstGeom prst="rect">
              <a:avLst/>
            </a:prstGeom>
          </p:spPr>
        </p:pic>
        <p:grpSp>
          <p:nvGrpSpPr>
            <p:cNvPr id="19" name="Group 19"/>
            <p:cNvGrpSpPr/>
            <p:nvPr/>
          </p:nvGrpSpPr>
          <p:grpSpPr>
            <a:xfrm>
              <a:off x="1576919" y="1926058"/>
              <a:ext cx="864575" cy="86457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1" name="TextBox 21"/>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2" name="Group 22"/>
            <p:cNvGrpSpPr/>
            <p:nvPr/>
          </p:nvGrpSpPr>
          <p:grpSpPr>
            <a:xfrm>
              <a:off x="2923761" y="538700"/>
              <a:ext cx="864575" cy="864575"/>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4" name="TextBox 24"/>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grpSp>
          <p:nvGrpSpPr>
            <p:cNvPr id="25" name="Group 25"/>
            <p:cNvGrpSpPr/>
            <p:nvPr/>
          </p:nvGrpSpPr>
          <p:grpSpPr>
            <a:xfrm>
              <a:off x="3850953" y="994857"/>
              <a:ext cx="864575" cy="864575"/>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27" name="TextBox 27"/>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28" name="Picture 28"/>
            <p:cNvPicPr>
              <a:picLocks noChangeAspect="1"/>
            </p:cNvPicPr>
            <p:nvPr/>
          </p:nvPicPr>
          <p:blipFill>
            <a:blip r:embed="rId8"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96982" y="1130271"/>
              <a:ext cx="678824" cy="631923"/>
            </a:xfrm>
            <a:prstGeom prst="rect">
              <a:avLst/>
            </a:prstGeom>
          </p:spPr>
        </p:pic>
        <p:grpSp>
          <p:nvGrpSpPr>
            <p:cNvPr id="29" name="Group 29"/>
            <p:cNvGrpSpPr/>
            <p:nvPr/>
          </p:nvGrpSpPr>
          <p:grpSpPr>
            <a:xfrm>
              <a:off x="1281983" y="2967680"/>
              <a:ext cx="864575" cy="864575"/>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1" name="TextBox 31"/>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2" name="Picture 32"/>
            <p:cNvPicPr>
              <a:picLocks noChangeAspect="1"/>
            </p:cNvPicPr>
            <p:nvPr/>
          </p:nvPicPr>
          <p:blipFill>
            <a:blip r:embed="rId10"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02331" y="3084152"/>
              <a:ext cx="589871" cy="613288"/>
            </a:xfrm>
            <a:prstGeom prst="rect">
              <a:avLst/>
            </a:prstGeom>
          </p:spPr>
        </p:pic>
        <p:pic>
          <p:nvPicPr>
            <p:cNvPr id="33" name="Picture 33"/>
            <p:cNvPicPr>
              <a:picLocks noChangeAspect="1"/>
            </p:cNvPicPr>
            <p:nvPr/>
          </p:nvPicPr>
          <p:blipFill>
            <a:blip r:embed="rId12"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51435" y="605359"/>
              <a:ext cx="583846" cy="660731"/>
            </a:xfrm>
            <a:prstGeom prst="rect">
              <a:avLst/>
            </a:prstGeom>
          </p:spPr>
        </p:pic>
        <p:grpSp>
          <p:nvGrpSpPr>
            <p:cNvPr id="34" name="Group 34"/>
            <p:cNvGrpSpPr/>
            <p:nvPr/>
          </p:nvGrpSpPr>
          <p:grpSpPr>
            <a:xfrm>
              <a:off x="4472212" y="2958509"/>
              <a:ext cx="864575" cy="864575"/>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36" name="TextBox 36"/>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37" name="Picture 37"/>
            <p:cNvPicPr>
              <a:picLocks noChangeAspect="1"/>
            </p:cNvPicPr>
            <p:nvPr/>
          </p:nvPicPr>
          <p:blipFill>
            <a:blip r:embed="rId14" cstate="print">
              <a:alphaModFix amt="27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44672" y="3060431"/>
              <a:ext cx="497256" cy="669705"/>
            </a:xfrm>
            <a:prstGeom prst="rect">
              <a:avLst/>
            </a:prstGeom>
          </p:spPr>
        </p:pic>
        <p:sp>
          <p:nvSpPr>
            <p:cNvPr id="38" name="TextBox 38"/>
            <p:cNvSpPr txBox="1"/>
            <p:nvPr/>
          </p:nvSpPr>
          <p:spPr>
            <a:xfrm>
              <a:off x="0" y="3065102"/>
              <a:ext cx="1281983" cy="769441"/>
            </a:xfrm>
            <a:prstGeom prst="rect">
              <a:avLst/>
            </a:prstGeom>
          </p:spPr>
          <p:txBody>
            <a:bodyPr lIns="0" tIns="0" rIns="0" bIns="0" rtlCol="0" anchor="t">
              <a:spAutoFit/>
            </a:bodyPr>
            <a:lstStyle/>
            <a:p>
              <a:pPr algn="ctr">
                <a:lnSpc>
                  <a:spcPts val="1468"/>
                </a:lnSpc>
                <a:spcBef>
                  <a:spcPct val="0"/>
                </a:spcBef>
              </a:pPr>
              <a:r>
                <a:rPr lang="en-US" sz="1048" dirty="0">
                  <a:solidFill>
                    <a:srgbClr val="000000">
                      <a:alpha val="26667"/>
                    </a:srgbClr>
                  </a:solidFill>
                  <a:latin typeface="Dreaming Outloud Pro" panose="03050502040302030504" pitchFamily="66" charset="0"/>
                </a:rPr>
                <a:t>Exercise, physical activity and stretching</a:t>
              </a:r>
            </a:p>
          </p:txBody>
        </p:sp>
        <p:sp>
          <p:nvSpPr>
            <p:cNvPr id="39" name="TextBox 39"/>
            <p:cNvSpPr txBox="1"/>
            <p:nvPr/>
          </p:nvSpPr>
          <p:spPr>
            <a:xfrm>
              <a:off x="244075" y="2111189"/>
              <a:ext cx="1332845"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Eat a well-balanced diet</a:t>
              </a:r>
            </a:p>
          </p:txBody>
        </p:sp>
        <p:sp>
          <p:nvSpPr>
            <p:cNvPr id="40" name="TextBox 40"/>
            <p:cNvSpPr txBox="1"/>
            <p:nvPr/>
          </p:nvSpPr>
          <p:spPr>
            <a:xfrm>
              <a:off x="607105" y="1302920"/>
              <a:ext cx="1305896"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Good sleep habits</a:t>
              </a:r>
            </a:p>
          </p:txBody>
        </p:sp>
        <p:sp>
          <p:nvSpPr>
            <p:cNvPr id="41" name="TextBox 41"/>
            <p:cNvSpPr txBox="1"/>
            <p:nvPr/>
          </p:nvSpPr>
          <p:spPr>
            <a:xfrm>
              <a:off x="5217579" y="2193158"/>
              <a:ext cx="1477028"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Be kind to yourself!</a:t>
              </a:r>
            </a:p>
            <a:p>
              <a:pPr marL="0" lvl="0" indent="0" algn="ctr">
                <a:lnSpc>
                  <a:spcPts val="1468"/>
                </a:lnSpc>
                <a:spcBef>
                  <a:spcPct val="0"/>
                </a:spcBef>
              </a:pPr>
              <a:endParaRPr lang="en-US" sz="1048" u="none" dirty="0">
                <a:solidFill>
                  <a:srgbClr val="000000">
                    <a:alpha val="26667"/>
                  </a:srgbClr>
                </a:solidFill>
                <a:latin typeface="Dreaming Outloud Pro" panose="03050502040302030504" pitchFamily="66" charset="0"/>
              </a:endParaRPr>
            </a:p>
          </p:txBody>
        </p:sp>
        <p:sp>
          <p:nvSpPr>
            <p:cNvPr id="42" name="TextBox 42"/>
            <p:cNvSpPr txBox="1"/>
            <p:nvPr/>
          </p:nvSpPr>
          <p:spPr>
            <a:xfrm>
              <a:off x="4823707" y="1111221"/>
              <a:ext cx="1619557" cy="512961"/>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Heat for abdominal/back pain</a:t>
              </a:r>
            </a:p>
          </p:txBody>
        </p:sp>
        <p:sp>
          <p:nvSpPr>
            <p:cNvPr id="43" name="TextBox 43"/>
            <p:cNvSpPr txBox="1"/>
            <p:nvPr/>
          </p:nvSpPr>
          <p:spPr>
            <a:xfrm>
              <a:off x="5476912" y="3275095"/>
              <a:ext cx="1401424"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Some medications*</a:t>
              </a:r>
            </a:p>
          </p:txBody>
        </p:sp>
        <p:sp>
          <p:nvSpPr>
            <p:cNvPr id="44" name="TextBox 44"/>
            <p:cNvSpPr txBox="1"/>
            <p:nvPr/>
          </p:nvSpPr>
          <p:spPr>
            <a:xfrm>
              <a:off x="2694405" y="187275"/>
              <a:ext cx="1297907" cy="256480"/>
            </a:xfrm>
            <a:prstGeom prst="rect">
              <a:avLst/>
            </a:prstGeom>
          </p:spPr>
          <p:txBody>
            <a:bodyPr lIns="0" tIns="0" rIns="0" bIns="0" rtlCol="0" anchor="t">
              <a:spAutoFit/>
            </a:bodyPr>
            <a:lstStyle/>
            <a:p>
              <a:pPr marL="0" lvl="0" indent="0" algn="ctr">
                <a:lnSpc>
                  <a:spcPts val="1468"/>
                </a:lnSpc>
                <a:spcBef>
                  <a:spcPct val="0"/>
                </a:spcBef>
              </a:pPr>
              <a:r>
                <a:rPr lang="en-US" sz="1048" u="none" dirty="0">
                  <a:solidFill>
                    <a:srgbClr val="000000">
                      <a:alpha val="26667"/>
                    </a:srgbClr>
                  </a:solidFill>
                  <a:latin typeface="Dreaming Outloud Pro" panose="03050502040302030504" pitchFamily="66" charset="0"/>
                </a:rPr>
                <a:t>Manage stress</a:t>
              </a:r>
            </a:p>
          </p:txBody>
        </p:sp>
        <p:pic>
          <p:nvPicPr>
            <p:cNvPr id="45" name="Picture 45"/>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077" t="12442" r="61990" b="63326"/>
            <a:stretch>
              <a:fillRect/>
            </a:stretch>
          </p:blipFill>
          <p:spPr>
            <a:xfrm>
              <a:off x="1530059" y="1926058"/>
              <a:ext cx="958293" cy="927088"/>
            </a:xfrm>
            <a:prstGeom prst="rect">
              <a:avLst/>
            </a:prstGeom>
          </p:spPr>
        </p:pic>
        <p:grpSp>
          <p:nvGrpSpPr>
            <p:cNvPr id="46" name="Group 46"/>
            <p:cNvGrpSpPr/>
            <p:nvPr/>
          </p:nvGrpSpPr>
          <p:grpSpPr>
            <a:xfrm>
              <a:off x="2056066" y="1013945"/>
              <a:ext cx="864575" cy="864575"/>
              <a:chOff x="0" y="0"/>
              <a:chExt cx="812800" cy="812800"/>
            </a:xfrm>
          </p:grpSpPr>
          <p:sp>
            <p:nvSpPr>
              <p:cNvPr id="47" name="Freeform 4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48" name="TextBox 48"/>
              <p:cNvSpPr txBox="1"/>
              <p:nvPr/>
            </p:nvSpPr>
            <p:spPr>
              <a:xfrm>
                <a:off x="76200" y="-47625"/>
                <a:ext cx="660400" cy="784225"/>
              </a:xfrm>
              <a:prstGeom prst="rect">
                <a:avLst/>
              </a:prstGeom>
            </p:spPr>
            <p:txBody>
              <a:bodyPr lIns="50800" tIns="50800" rIns="50800" bIns="50800" rtlCol="0" anchor="ctr"/>
              <a:lstStyle/>
              <a:p>
                <a:pPr algn="ctr">
                  <a:lnSpc>
                    <a:spcPts val="3716"/>
                  </a:lnSpc>
                </a:pPr>
                <a:endParaRPr/>
              </a:p>
            </p:txBody>
          </p:sp>
        </p:grpSp>
        <p:pic>
          <p:nvPicPr>
            <p:cNvPr id="49" name="Picture 49"/>
            <p:cNvPicPr>
              <a:picLocks noChangeAspect="1"/>
            </p:cNvPicPr>
            <p:nvPr/>
          </p:nvPicPr>
          <p:blipFill>
            <a:blip r:embed="rId6">
              <a:alphaModFix amt="2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l="73887" t="36160" b="38205"/>
            <a:stretch>
              <a:fillRect/>
            </a:stretch>
          </p:blipFill>
          <p:spPr>
            <a:xfrm>
              <a:off x="1976926" y="955847"/>
              <a:ext cx="929136" cy="980770"/>
            </a:xfrm>
            <a:prstGeom prst="rect">
              <a:avLst/>
            </a:prstGeom>
          </p:spPr>
        </p:pic>
        <p:grpSp>
          <p:nvGrpSpPr>
            <p:cNvPr id="50" name="Group 50"/>
            <p:cNvGrpSpPr/>
            <p:nvPr/>
          </p:nvGrpSpPr>
          <p:grpSpPr>
            <a:xfrm>
              <a:off x="4270603" y="1926058"/>
              <a:ext cx="864575" cy="864575"/>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E9E4">
                  <a:alpha val="26667"/>
                </a:srgbClr>
              </a:solidFill>
            </p:spPr>
            <p:txBody>
              <a:bodyPr/>
              <a:lstStyle/>
              <a:p>
                <a:endParaRPr lang="en-US"/>
              </a:p>
            </p:txBody>
          </p:sp>
          <p:sp>
            <p:nvSpPr>
              <p:cNvPr id="52" name="TextBox 52"/>
              <p:cNvSpPr txBox="1"/>
              <p:nvPr/>
            </p:nvSpPr>
            <p:spPr>
              <a:xfrm>
                <a:off x="76200" y="-47625"/>
                <a:ext cx="660400" cy="784225"/>
              </a:xfrm>
              <a:prstGeom prst="rect">
                <a:avLst/>
              </a:prstGeom>
            </p:spPr>
            <p:txBody>
              <a:bodyPr lIns="50800" tIns="50800" rIns="50800" bIns="50800" rtlCol="0" anchor="ctr"/>
              <a:lstStyle/>
              <a:p>
                <a:pPr algn="ctr">
                  <a:lnSpc>
                    <a:spcPts val="3896"/>
                  </a:lnSpc>
                </a:pPr>
                <a:endParaRPr/>
              </a:p>
            </p:txBody>
          </p:sp>
        </p:grpSp>
        <p:pic>
          <p:nvPicPr>
            <p:cNvPr id="53" name="Picture 53"/>
            <p:cNvPicPr>
              <a:picLocks noChangeAspect="1"/>
            </p:cNvPicPr>
            <p:nvPr/>
          </p:nvPicPr>
          <p:blipFill>
            <a:blip r:embed="rId16">
              <a:alphaModFix amt="27000"/>
            </a:blip>
            <a:srcRect/>
            <a:stretch>
              <a:fillRect/>
            </a:stretch>
          </p:blipFill>
          <p:spPr>
            <a:xfrm>
              <a:off x="4472212" y="1981228"/>
              <a:ext cx="464796" cy="754234"/>
            </a:xfrm>
            <a:prstGeom prst="rect">
              <a:avLst/>
            </a:prstGeom>
          </p:spPr>
        </p:pic>
      </p:grpSp>
      <p:sp>
        <p:nvSpPr>
          <p:cNvPr id="54" name="TextBox 54"/>
          <p:cNvSpPr txBox="1"/>
          <p:nvPr/>
        </p:nvSpPr>
        <p:spPr>
          <a:xfrm>
            <a:off x="1345605" y="4936386"/>
            <a:ext cx="2861072" cy="1410643"/>
          </a:xfrm>
          <a:prstGeom prst="rect">
            <a:avLst/>
          </a:prstGeom>
        </p:spPr>
        <p:txBody>
          <a:bodyPr lIns="0" tIns="0" rIns="0" bIns="0" rtlCol="0" anchor="t">
            <a:spAutoFit/>
          </a:bodyPr>
          <a:lstStyle/>
          <a:p>
            <a:pPr marL="0" lvl="0" indent="0" algn="ctr">
              <a:lnSpc>
                <a:spcPts val="5471"/>
              </a:lnSpc>
              <a:spcBef>
                <a:spcPct val="0"/>
              </a:spcBef>
            </a:pPr>
            <a:r>
              <a:rPr lang="en-US" sz="3908" dirty="0">
                <a:solidFill>
                  <a:srgbClr val="000000"/>
                </a:solidFill>
                <a:latin typeface="Dreaming Outloud Pro" panose="03050502040302030504" pitchFamily="66" charset="0"/>
              </a:rPr>
              <a:t>Some medications</a:t>
            </a:r>
          </a:p>
        </p:txBody>
      </p:sp>
      <p:pic>
        <p:nvPicPr>
          <p:cNvPr id="55" name="Picture 5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921727" y="7230720"/>
            <a:ext cx="1505478" cy="202758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BAA4"/>
        </a:solidFill>
        <a:effectLst/>
      </p:bgPr>
    </p:bg>
    <p:spTree>
      <p:nvGrpSpPr>
        <p:cNvPr id="1" name=""/>
        <p:cNvGrpSpPr/>
        <p:nvPr/>
      </p:nvGrpSpPr>
      <p:grpSpPr>
        <a:xfrm>
          <a:off x="0" y="0"/>
          <a:ext cx="0" cy="0"/>
          <a:chOff x="0" y="0"/>
          <a:chExt cx="0" cy="0"/>
        </a:xfrm>
      </p:grpSpPr>
      <p:grpSp>
        <p:nvGrpSpPr>
          <p:cNvPr id="2" name="Group 2"/>
          <p:cNvGrpSpPr/>
          <p:nvPr/>
        </p:nvGrpSpPr>
        <p:grpSpPr>
          <a:xfrm>
            <a:off x="-193641" y="-253034"/>
            <a:ext cx="6964063" cy="10776947"/>
            <a:chOff x="0" y="0"/>
            <a:chExt cx="3661308" cy="5665906"/>
          </a:xfrm>
        </p:grpSpPr>
        <p:sp>
          <p:nvSpPr>
            <p:cNvPr id="3" name="Freeform 3"/>
            <p:cNvSpPr/>
            <p:nvPr/>
          </p:nvSpPr>
          <p:spPr>
            <a:xfrm>
              <a:off x="0" y="0"/>
              <a:ext cx="3661308" cy="5665906"/>
            </a:xfrm>
            <a:custGeom>
              <a:avLst/>
              <a:gdLst/>
              <a:ahLst/>
              <a:cxnLst/>
              <a:rect l="l" t="t" r="r" b="b"/>
              <a:pathLst>
                <a:path w="3661308" h="5665906">
                  <a:moveTo>
                    <a:pt x="0" y="0"/>
                  </a:moveTo>
                  <a:lnTo>
                    <a:pt x="3661308" y="0"/>
                  </a:lnTo>
                  <a:lnTo>
                    <a:pt x="3661308" y="5665906"/>
                  </a:lnTo>
                  <a:lnTo>
                    <a:pt x="0" y="5665906"/>
                  </a:lnTo>
                  <a:close/>
                </a:path>
              </a:pathLst>
            </a:custGeom>
            <a:solidFill>
              <a:srgbClr val="FFFFFF">
                <a:alpha val="75686"/>
              </a:srgbClr>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56891" y="5641814"/>
            <a:ext cx="627061" cy="902837"/>
          </a:xfrm>
          <a:prstGeom prst="rect">
            <a:avLst/>
          </a:prstGeom>
        </p:spPr>
      </p:pic>
      <p:grpSp>
        <p:nvGrpSpPr>
          <p:cNvPr id="5" name="Group 5"/>
          <p:cNvGrpSpPr/>
          <p:nvPr/>
        </p:nvGrpSpPr>
        <p:grpSpPr>
          <a:xfrm>
            <a:off x="552789" y="664860"/>
            <a:ext cx="3701083" cy="727680"/>
            <a:chOff x="0" y="0"/>
            <a:chExt cx="4934778" cy="970239"/>
          </a:xfrm>
        </p:grpSpPr>
        <p:grpSp>
          <p:nvGrpSpPr>
            <p:cNvPr id="6" name="Group 6"/>
            <p:cNvGrpSpPr/>
            <p:nvPr/>
          </p:nvGrpSpPr>
          <p:grpSpPr>
            <a:xfrm>
              <a:off x="0"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18098" y="0"/>
              <a:ext cx="862312" cy="741049"/>
              <a:chOff x="0" y="0"/>
              <a:chExt cx="812800" cy="698500"/>
            </a:xfrm>
          </p:grpSpPr>
          <p:sp>
            <p:nvSpPr>
              <p:cNvPr id="10" name="Freeform 1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3" name="TextBox 13"/>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flipH="1">
            <a:off x="6193010" y="5788411"/>
            <a:ext cx="1154824" cy="1786961"/>
          </a:xfrm>
          <a:prstGeom prst="rect">
            <a:avLst/>
          </a:prstGeom>
        </p:spPr>
      </p:pic>
      <p:sp>
        <p:nvSpPr>
          <p:cNvPr id="15" name="TextBox 15"/>
          <p:cNvSpPr txBox="1"/>
          <p:nvPr/>
        </p:nvSpPr>
        <p:spPr>
          <a:xfrm>
            <a:off x="846212" y="2406176"/>
            <a:ext cx="4884356" cy="4210383"/>
          </a:xfrm>
          <a:prstGeom prst="rect">
            <a:avLst/>
          </a:prstGeom>
        </p:spPr>
        <p:txBody>
          <a:bodyPr lIns="0" tIns="0" rIns="0" bIns="0" rtlCol="0" anchor="t">
            <a:spAutoFit/>
          </a:bodyPr>
          <a:lstStyle/>
          <a:p>
            <a:pPr>
              <a:lnSpc>
                <a:spcPts val="6524"/>
              </a:lnSpc>
            </a:pPr>
            <a:r>
              <a:rPr lang="en-US" sz="6500">
                <a:solidFill>
                  <a:srgbClr val="FF7165"/>
                </a:solidFill>
                <a:latin typeface="Dreaming Outloud Pro"/>
                <a:cs typeface="Dreaming Outloud Pro"/>
              </a:rPr>
              <a:t>Identify and plan things to help manage symptoms</a:t>
            </a:r>
          </a:p>
        </p:txBody>
      </p:sp>
      <p:sp>
        <p:nvSpPr>
          <p:cNvPr id="16" name="TextBox 16"/>
          <p:cNvSpPr txBox="1"/>
          <p:nvPr/>
        </p:nvSpPr>
        <p:spPr>
          <a:xfrm>
            <a:off x="10024061" y="795338"/>
            <a:ext cx="4502602" cy="740524"/>
          </a:xfrm>
          <a:prstGeom prst="rect">
            <a:avLst/>
          </a:prstGeom>
        </p:spPr>
        <p:txBody>
          <a:bodyPr lIns="0" tIns="0" rIns="0" bIns="0" rtlCol="0" anchor="t">
            <a:spAutoFit/>
          </a:bodyPr>
          <a:lstStyle/>
          <a:p>
            <a:pPr>
              <a:lnSpc>
                <a:spcPts val="5499"/>
              </a:lnSpc>
            </a:pPr>
            <a:r>
              <a:rPr lang="en-US" sz="5450">
                <a:solidFill>
                  <a:srgbClr val="000000"/>
                </a:solidFill>
                <a:latin typeface="Dreaming Outloud Pro"/>
                <a:cs typeface="Dreaming Outloud Pro"/>
              </a:rPr>
              <a:t>CASE STUDY</a:t>
            </a:r>
            <a:endParaRPr lang="en-US" sz="5499" err="1">
              <a:solidFill>
                <a:srgbClr val="000000"/>
              </a:solidFill>
              <a:latin typeface="Dreaming Outloud Pro" panose="03050502040302030504" pitchFamily="66" charset="0"/>
            </a:endParaRPr>
          </a:p>
        </p:txBody>
      </p:sp>
      <p:sp>
        <p:nvSpPr>
          <p:cNvPr id="17" name="TextBox 17"/>
          <p:cNvSpPr txBox="1"/>
          <p:nvPr/>
        </p:nvSpPr>
        <p:spPr>
          <a:xfrm>
            <a:off x="8001000" y="2857500"/>
            <a:ext cx="9848635" cy="6971204"/>
          </a:xfrm>
          <a:prstGeom prst="rect">
            <a:avLst/>
          </a:prstGeom>
        </p:spPr>
        <p:txBody>
          <a:bodyPr wrap="square" lIns="0" tIns="0" rIns="0" bIns="0" rtlCol="0" anchor="t">
            <a:spAutoFit/>
          </a:bodyPr>
          <a:lstStyle/>
          <a:p>
            <a:pPr>
              <a:lnSpc>
                <a:spcPts val="3931"/>
              </a:lnSpc>
              <a:spcBef>
                <a:spcPct val="0"/>
              </a:spcBef>
            </a:pPr>
            <a:r>
              <a:rPr lang="en-US" sz="2800" dirty="0">
                <a:solidFill>
                  <a:srgbClr val="000000"/>
                </a:solidFill>
                <a:latin typeface="Open Sans Light"/>
              </a:rPr>
              <a:t>Danielle wakes up and it is day 1 of her period. She is bleeding and experiencing stomach cramps and is feeling very tired, with a low mood. </a:t>
            </a:r>
          </a:p>
          <a:p>
            <a:pPr>
              <a:lnSpc>
                <a:spcPts val="3931"/>
              </a:lnSpc>
              <a:spcBef>
                <a:spcPct val="0"/>
              </a:spcBef>
            </a:pPr>
            <a:endParaRPr lang="en-US" sz="2800" dirty="0">
              <a:solidFill>
                <a:srgbClr val="000000"/>
              </a:solidFill>
              <a:latin typeface="Open Sans Light"/>
            </a:endParaRPr>
          </a:p>
          <a:p>
            <a:pPr>
              <a:lnSpc>
                <a:spcPts val="3931"/>
              </a:lnSpc>
              <a:spcBef>
                <a:spcPct val="0"/>
              </a:spcBef>
            </a:pPr>
            <a:r>
              <a:rPr lang="en-US" sz="2800" dirty="0">
                <a:solidFill>
                  <a:srgbClr val="000000"/>
                </a:solidFill>
                <a:latin typeface="Open Sans Light"/>
              </a:rPr>
              <a:t>What could she do to make herself feel better:</a:t>
            </a:r>
            <a:endParaRPr lang="en-US" dirty="0">
              <a:solidFill>
                <a:srgbClr val="000000"/>
              </a:solidFill>
              <a:latin typeface="Calibri"/>
              <a:cs typeface="Calibri"/>
            </a:endParaRPr>
          </a:p>
          <a:p>
            <a:pPr marL="457200" indent="-457200">
              <a:lnSpc>
                <a:spcPts val="3931"/>
              </a:lnSpc>
              <a:spcBef>
                <a:spcPct val="0"/>
              </a:spcBef>
              <a:buFont typeface="Arial"/>
              <a:buChar char="•"/>
            </a:pPr>
            <a:r>
              <a:rPr lang="en-US" sz="2800" dirty="0">
                <a:latin typeface="Open Sans Light"/>
                <a:ea typeface="Open Sans Light"/>
                <a:cs typeface="Open Sans Light"/>
              </a:rPr>
              <a:t>Before school</a:t>
            </a:r>
          </a:p>
          <a:p>
            <a:pPr marL="457200" indent="-457200">
              <a:lnSpc>
                <a:spcPts val="3931"/>
              </a:lnSpc>
              <a:spcBef>
                <a:spcPct val="0"/>
              </a:spcBef>
              <a:buFont typeface="Arial"/>
              <a:buChar char="•"/>
            </a:pPr>
            <a:r>
              <a:rPr lang="en-US" sz="2800" dirty="0">
                <a:latin typeface="Open Sans Light"/>
                <a:ea typeface="Open Sans Light"/>
                <a:cs typeface="Open Sans Light"/>
              </a:rPr>
              <a:t>When she gets to school</a:t>
            </a:r>
          </a:p>
          <a:p>
            <a:pPr marL="457200" indent="-457200">
              <a:lnSpc>
                <a:spcPts val="3931"/>
              </a:lnSpc>
              <a:spcBef>
                <a:spcPct val="0"/>
              </a:spcBef>
              <a:buFont typeface="Arial"/>
              <a:buChar char="•"/>
            </a:pPr>
            <a:r>
              <a:rPr lang="en-US" sz="2800" dirty="0">
                <a:latin typeface="Open Sans Light"/>
                <a:ea typeface="Open Sans Light"/>
                <a:cs typeface="Open Sans Light"/>
              </a:rPr>
              <a:t>During school</a:t>
            </a:r>
          </a:p>
          <a:p>
            <a:pPr marL="457200" indent="-457200">
              <a:lnSpc>
                <a:spcPts val="3931"/>
              </a:lnSpc>
              <a:spcBef>
                <a:spcPct val="0"/>
              </a:spcBef>
              <a:buFont typeface="Arial"/>
              <a:buChar char="•"/>
            </a:pPr>
            <a:r>
              <a:rPr lang="en-US" sz="2800" dirty="0">
                <a:latin typeface="Open Sans Light"/>
                <a:ea typeface="Open Sans Light"/>
                <a:cs typeface="Open Sans Light"/>
              </a:rPr>
              <a:t>At her extra-curricular activity</a:t>
            </a:r>
          </a:p>
          <a:p>
            <a:pPr marL="457200" indent="-457200">
              <a:lnSpc>
                <a:spcPts val="3931"/>
              </a:lnSpc>
              <a:spcBef>
                <a:spcPct val="0"/>
              </a:spcBef>
              <a:buFont typeface="Arial"/>
              <a:buChar char="•"/>
            </a:pPr>
            <a:r>
              <a:rPr lang="en-US" sz="2800" dirty="0">
                <a:latin typeface="Open Sans Light"/>
                <a:ea typeface="Open Sans Light"/>
                <a:cs typeface="Open Sans Light"/>
              </a:rPr>
              <a:t>Once she gets home</a:t>
            </a:r>
          </a:p>
          <a:p>
            <a:pPr marL="457200" indent="-457200">
              <a:lnSpc>
                <a:spcPts val="3931"/>
              </a:lnSpc>
              <a:spcBef>
                <a:spcPct val="0"/>
              </a:spcBef>
              <a:buFont typeface="Arial"/>
              <a:buChar char="•"/>
            </a:pPr>
            <a:r>
              <a:rPr lang="en-US" sz="2800" dirty="0">
                <a:latin typeface="Open Sans Light"/>
                <a:ea typeface="Open Sans Light"/>
                <a:cs typeface="Open Sans Light"/>
              </a:rPr>
              <a:t>Before she goes to bed</a:t>
            </a:r>
          </a:p>
          <a:p>
            <a:pPr>
              <a:lnSpc>
                <a:spcPts val="3931"/>
              </a:lnSpc>
              <a:spcBef>
                <a:spcPct val="0"/>
              </a:spcBef>
            </a:pPr>
            <a:endParaRPr lang="en-US" sz="2800" dirty="0">
              <a:latin typeface="Open Sans Light"/>
              <a:ea typeface="Open Sans Light"/>
              <a:cs typeface="Open Sans Light"/>
            </a:endParaRPr>
          </a:p>
          <a:p>
            <a:pPr>
              <a:lnSpc>
                <a:spcPts val="3931"/>
              </a:lnSpc>
              <a:spcBef>
                <a:spcPct val="0"/>
              </a:spcBef>
            </a:pPr>
            <a:r>
              <a:rPr lang="en-US" sz="2800" dirty="0">
                <a:latin typeface="Open Sans Light"/>
                <a:ea typeface="Open Sans Light"/>
                <a:cs typeface="Open Sans Light"/>
              </a:rPr>
              <a:t>What might Danielle be mindful of/ bring with her/ look out for?</a:t>
            </a:r>
            <a:endParaRPr lang="en-US" dirty="0"/>
          </a:p>
        </p:txBody>
      </p:sp>
      <p:sp>
        <p:nvSpPr>
          <p:cNvPr id="18" name="TextBox 18"/>
          <p:cNvSpPr txBox="1"/>
          <p:nvPr/>
        </p:nvSpPr>
        <p:spPr>
          <a:xfrm>
            <a:off x="8585184" y="1662133"/>
            <a:ext cx="7380357" cy="614464"/>
          </a:xfrm>
          <a:prstGeom prst="rect">
            <a:avLst/>
          </a:prstGeom>
        </p:spPr>
        <p:txBody>
          <a:bodyPr lIns="0" tIns="0" rIns="0" bIns="0" rtlCol="0" anchor="t">
            <a:spAutoFit/>
          </a:bodyPr>
          <a:lstStyle/>
          <a:p>
            <a:pPr algn="ctr">
              <a:lnSpc>
                <a:spcPts val="5400"/>
              </a:lnSpc>
              <a:spcBef>
                <a:spcPct val="0"/>
              </a:spcBef>
            </a:pPr>
            <a:r>
              <a:rPr lang="en-US" sz="3000" spc="120">
                <a:solidFill>
                  <a:srgbClr val="000000"/>
                </a:solidFill>
                <a:latin typeface="Montserrat Semi-Bold"/>
              </a:rPr>
              <a:t>A day in the life of Danielle...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7802" y="-111486"/>
            <a:ext cx="19171782" cy="10581297"/>
            <a:chOff x="0" y="0"/>
            <a:chExt cx="5049358" cy="2786844"/>
          </a:xfrm>
        </p:grpSpPr>
        <p:sp>
          <p:nvSpPr>
            <p:cNvPr id="3" name="Freeform 3"/>
            <p:cNvSpPr/>
            <p:nvPr/>
          </p:nvSpPr>
          <p:spPr>
            <a:xfrm>
              <a:off x="0" y="0"/>
              <a:ext cx="5049358" cy="2786844"/>
            </a:xfrm>
            <a:custGeom>
              <a:avLst/>
              <a:gdLst/>
              <a:ahLst/>
              <a:cxnLst/>
              <a:rect l="l" t="t" r="r" b="b"/>
              <a:pathLst>
                <a:path w="5049358" h="2786844">
                  <a:moveTo>
                    <a:pt x="0" y="0"/>
                  </a:moveTo>
                  <a:lnTo>
                    <a:pt x="5049358" y="0"/>
                  </a:lnTo>
                  <a:lnTo>
                    <a:pt x="5049358" y="2786844"/>
                  </a:lnTo>
                  <a:lnTo>
                    <a:pt x="0" y="2786844"/>
                  </a:lnTo>
                  <a:close/>
                </a:path>
              </a:pathLst>
            </a:custGeom>
            <a:solidFill>
              <a:srgbClr val="FFBAA4">
                <a:alpha val="53725"/>
              </a:srgbClr>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5527222" y="1728914"/>
            <a:ext cx="6944935" cy="1346459"/>
          </a:xfrm>
          <a:prstGeom prst="rect">
            <a:avLst/>
          </a:prstGeom>
        </p:spPr>
        <p:txBody>
          <a:bodyPr lIns="0" tIns="0" rIns="0" bIns="0" rtlCol="0" anchor="t">
            <a:spAutoFit/>
          </a:bodyPr>
          <a:lstStyle/>
          <a:p>
            <a:pPr algn="ctr">
              <a:lnSpc>
                <a:spcPts val="9999"/>
              </a:lnSpc>
            </a:pPr>
            <a:r>
              <a:rPr lang="en-US" sz="9999" dirty="0">
                <a:solidFill>
                  <a:srgbClr val="000000"/>
                </a:solidFill>
                <a:latin typeface="Dreaming Outloud Pro" panose="03050502040302030504" pitchFamily="66" charset="0"/>
              </a:rPr>
              <a:t>SUMMARY</a:t>
            </a:r>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13882" flipH="1">
            <a:off x="5488827" y="1193285"/>
            <a:ext cx="1107257" cy="171335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58626" y="1847403"/>
            <a:ext cx="627061" cy="902837"/>
          </a:xfrm>
          <a:prstGeom prst="rect">
            <a:avLst/>
          </a:prstGeom>
        </p:spPr>
      </p:pic>
      <p:grpSp>
        <p:nvGrpSpPr>
          <p:cNvPr id="8" name="Group 8"/>
          <p:cNvGrpSpPr/>
          <p:nvPr/>
        </p:nvGrpSpPr>
        <p:grpSpPr>
          <a:xfrm>
            <a:off x="1028700" y="664860"/>
            <a:ext cx="3701083" cy="727680"/>
            <a:chOff x="0" y="0"/>
            <a:chExt cx="4934778" cy="970239"/>
          </a:xfrm>
        </p:grpSpPr>
        <p:grpSp>
          <p:nvGrpSpPr>
            <p:cNvPr id="9" name="Group 9"/>
            <p:cNvGrpSpPr/>
            <p:nvPr/>
          </p:nvGrpSpPr>
          <p:grpSpPr>
            <a:xfrm>
              <a:off x="0" y="0"/>
              <a:ext cx="862312" cy="741049"/>
              <a:chOff x="0" y="0"/>
              <a:chExt cx="812800" cy="698500"/>
            </a:xfrm>
          </p:grpSpPr>
          <p:sp>
            <p:nvSpPr>
              <p:cNvPr id="10" name="Freeform 1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18098" y="0"/>
              <a:ext cx="862312" cy="741049"/>
              <a:chOff x="0" y="0"/>
              <a:chExt cx="812800" cy="698500"/>
            </a:xfrm>
          </p:grpSpPr>
          <p:sp>
            <p:nvSpPr>
              <p:cNvPr id="13" name="Freeform 1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14" name="TextBox 1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6" name="TextBox 16"/>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7" name="TextBox 17"/>
          <p:cNvSpPr txBox="1"/>
          <p:nvPr/>
        </p:nvSpPr>
        <p:spPr>
          <a:xfrm>
            <a:off x="1157557" y="3153205"/>
            <a:ext cx="15671070" cy="6861175"/>
          </a:xfrm>
          <a:prstGeom prst="rect">
            <a:avLst/>
          </a:prstGeom>
        </p:spPr>
        <p:txBody>
          <a:bodyPr lIns="0" tIns="0" rIns="0" bIns="0" rtlCol="0" anchor="t">
            <a:spAutoFit/>
          </a:bodyPr>
          <a:lstStyle/>
          <a:p>
            <a:pPr marL="604519" lvl="1" indent="-302260">
              <a:lnSpc>
                <a:spcPts val="5599"/>
              </a:lnSpc>
              <a:buFont typeface="Arial"/>
              <a:buChar char="•"/>
            </a:pPr>
            <a:r>
              <a:rPr lang="en-US" sz="2799" dirty="0">
                <a:solidFill>
                  <a:srgbClr val="000000"/>
                </a:solidFill>
                <a:latin typeface="Montserrat"/>
              </a:rPr>
              <a:t>People have different menstrual cycle experiences with different symptoms </a:t>
            </a:r>
          </a:p>
          <a:p>
            <a:pPr marL="604519" lvl="1" indent="-302260">
              <a:lnSpc>
                <a:spcPts val="5599"/>
              </a:lnSpc>
              <a:buFont typeface="Arial"/>
              <a:buChar char="•"/>
            </a:pPr>
            <a:r>
              <a:rPr lang="en-US" sz="2799" dirty="0">
                <a:solidFill>
                  <a:srgbClr val="000000"/>
                </a:solidFill>
                <a:latin typeface="Montserrat"/>
              </a:rPr>
              <a:t>There are many lifestyle strategies that can be used to try and reduce any unwanted menstrual cycle symptoms. These include:</a:t>
            </a:r>
          </a:p>
          <a:p>
            <a:pPr marL="1061719" lvl="2" indent="-302260">
              <a:lnSpc>
                <a:spcPts val="5599"/>
              </a:lnSpc>
              <a:buFont typeface="Arial"/>
              <a:buChar char="•"/>
            </a:pPr>
            <a:r>
              <a:rPr lang="en-US" sz="2799" dirty="0">
                <a:solidFill>
                  <a:srgbClr val="000000"/>
                </a:solidFill>
                <a:latin typeface="Montserrat"/>
              </a:rPr>
              <a:t> Exercising, doing physical activity and stretching</a:t>
            </a:r>
          </a:p>
          <a:p>
            <a:pPr marL="1061719" lvl="2" indent="-302260">
              <a:lnSpc>
                <a:spcPts val="5599"/>
              </a:lnSpc>
              <a:buFont typeface="Arial"/>
              <a:buChar char="•"/>
            </a:pPr>
            <a:r>
              <a:rPr lang="en-US" sz="2799" dirty="0">
                <a:solidFill>
                  <a:srgbClr val="000000"/>
                </a:solidFill>
                <a:latin typeface="Montserrat"/>
              </a:rPr>
              <a:t> Eating a well-balanced diet</a:t>
            </a:r>
          </a:p>
          <a:p>
            <a:pPr marL="1061719" lvl="2" indent="-302260">
              <a:lnSpc>
                <a:spcPts val="5599"/>
              </a:lnSpc>
              <a:buFont typeface="Arial"/>
              <a:buChar char="•"/>
            </a:pPr>
            <a:r>
              <a:rPr lang="en-US" sz="2799" dirty="0">
                <a:solidFill>
                  <a:srgbClr val="000000"/>
                </a:solidFill>
                <a:latin typeface="Montserrat"/>
              </a:rPr>
              <a:t> Having good sleep habits</a:t>
            </a:r>
          </a:p>
          <a:p>
            <a:pPr marL="1061719" lvl="2" indent="-302260">
              <a:lnSpc>
                <a:spcPts val="5599"/>
              </a:lnSpc>
              <a:buFont typeface="Arial"/>
              <a:buChar char="•"/>
            </a:pPr>
            <a:r>
              <a:rPr lang="en-US" sz="2799" dirty="0">
                <a:solidFill>
                  <a:srgbClr val="000000"/>
                </a:solidFill>
                <a:latin typeface="Montserrat"/>
              </a:rPr>
              <a:t>Managing stress</a:t>
            </a:r>
          </a:p>
          <a:p>
            <a:pPr marL="1061719" lvl="2" indent="-302260">
              <a:lnSpc>
                <a:spcPts val="5599"/>
              </a:lnSpc>
              <a:buFont typeface="Arial"/>
              <a:buChar char="•"/>
            </a:pPr>
            <a:r>
              <a:rPr lang="en-US" sz="2799" dirty="0">
                <a:solidFill>
                  <a:srgbClr val="000000"/>
                </a:solidFill>
                <a:latin typeface="Montserrat"/>
              </a:rPr>
              <a:t> Heat for abdominal and back pain </a:t>
            </a:r>
          </a:p>
          <a:p>
            <a:pPr marL="1061719" lvl="2" indent="-302260">
              <a:lnSpc>
                <a:spcPts val="5599"/>
              </a:lnSpc>
              <a:buFont typeface="Arial"/>
              <a:buChar char="•"/>
            </a:pPr>
            <a:r>
              <a:rPr lang="en-US" sz="2799" dirty="0">
                <a:solidFill>
                  <a:srgbClr val="000000"/>
                </a:solidFill>
                <a:latin typeface="Montserrat"/>
              </a:rPr>
              <a:t> *Some over-the-counter medications</a:t>
            </a:r>
          </a:p>
          <a:p>
            <a:pPr>
              <a:lnSpc>
                <a:spcPts val="3919"/>
              </a:lnSpc>
            </a:pPr>
            <a:endParaRPr lang="en-US" sz="2799" dirty="0">
              <a:solidFill>
                <a:srgbClr val="000000"/>
              </a:solidFill>
              <a:latin typeface="Montserrat"/>
            </a:endParaRPr>
          </a:p>
        </p:txBody>
      </p:sp>
      <p:sp>
        <p:nvSpPr>
          <p:cNvPr id="18" name="TextBox 18"/>
          <p:cNvSpPr txBox="1"/>
          <p:nvPr/>
        </p:nvSpPr>
        <p:spPr>
          <a:xfrm>
            <a:off x="9144000" y="8470060"/>
            <a:ext cx="8570968" cy="1153795"/>
          </a:xfrm>
          <a:prstGeom prst="rect">
            <a:avLst/>
          </a:prstGeom>
        </p:spPr>
        <p:txBody>
          <a:bodyPr lIns="0" tIns="0" rIns="0" bIns="0" rtlCol="0" anchor="t">
            <a:spAutoFit/>
          </a:bodyPr>
          <a:lstStyle/>
          <a:p>
            <a:pPr algn="l">
              <a:lnSpc>
                <a:spcPts val="3080"/>
              </a:lnSpc>
            </a:pPr>
            <a:r>
              <a:rPr lang="en-US" sz="2200" u="none">
                <a:solidFill>
                  <a:srgbClr val="000000"/>
                </a:solidFill>
                <a:latin typeface="Montserrat Bold"/>
              </a:rPr>
              <a:t>*Never take over-the counter  medications without discussing with a medical professional and parent/guardian. Always follow the instructions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1770514">
            <a:off x="14357131" y="-1296380"/>
            <a:ext cx="5804337" cy="5026294"/>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87D0BF"/>
            </a:solidFill>
            <a:ln w="12700">
              <a:noFill/>
            </a:ln>
          </p:spPr>
          <p:txBody>
            <a:bodyPr/>
            <a:lstStyle/>
            <a:p>
              <a:endParaRPr lang="en-US"/>
            </a:p>
          </p:txBody>
        </p:sp>
      </p:grpSp>
      <p:grpSp>
        <p:nvGrpSpPr>
          <p:cNvPr id="4" name="Group 4"/>
          <p:cNvGrpSpPr>
            <a:grpSpLocks noChangeAspect="1"/>
          </p:cNvGrpSpPr>
          <p:nvPr/>
        </p:nvGrpSpPr>
        <p:grpSpPr>
          <a:xfrm rot="4592018">
            <a:off x="12687981" y="614378"/>
            <a:ext cx="3986742" cy="3452339"/>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solidFill>
              <a:srgbClr val="FF7165">
                <a:alpha val="57647"/>
              </a:srgbClr>
            </a:solidFill>
            <a:ln w="12700">
              <a:noFill/>
            </a:ln>
          </p:spPr>
          <p:txBody>
            <a:bodyPr/>
            <a:lstStyle/>
            <a:p>
              <a:endParaRPr lang="en-US"/>
            </a:p>
          </p:txBody>
        </p:sp>
      </p:grpSp>
      <p:sp>
        <p:nvSpPr>
          <p:cNvPr id="6" name="TextBox 6"/>
          <p:cNvSpPr txBox="1"/>
          <p:nvPr/>
        </p:nvSpPr>
        <p:spPr>
          <a:xfrm>
            <a:off x="1028700" y="4944235"/>
            <a:ext cx="16555048" cy="1323339"/>
          </a:xfrm>
          <a:prstGeom prst="rect">
            <a:avLst/>
          </a:prstGeom>
        </p:spPr>
        <p:txBody>
          <a:bodyPr lIns="0" tIns="0" rIns="0" bIns="0" rtlCol="0" anchor="t">
            <a:spAutoFit/>
          </a:bodyPr>
          <a:lstStyle/>
          <a:p>
            <a:pPr>
              <a:lnSpc>
                <a:spcPts val="2660"/>
              </a:lnSpc>
              <a:spcBef>
                <a:spcPct val="0"/>
              </a:spcBef>
            </a:pPr>
            <a:r>
              <a:rPr lang="en-US" sz="1900" dirty="0">
                <a:solidFill>
                  <a:srgbClr val="000000"/>
                </a:solidFill>
                <a:latin typeface="Montserrat"/>
              </a:rPr>
              <a:t>Period Education ©2023  (</a:t>
            </a:r>
            <a:r>
              <a:rPr lang="en-US" sz="1900" dirty="0" err="1">
                <a:solidFill>
                  <a:srgbClr val="000000"/>
                </a:solidFill>
                <a:latin typeface="Montserrat"/>
              </a:rPr>
              <a:t>www.periodeducation.org</a:t>
            </a:r>
            <a:r>
              <a:rPr lang="en-US" sz="1900" dirty="0">
                <a:solidFill>
                  <a:srgbClr val="000000"/>
                </a:solidFill>
                <a:latin typeface="Montserrat"/>
              </a:rPr>
              <a:t>)​</a:t>
            </a:r>
          </a:p>
          <a:p>
            <a:pPr>
              <a:lnSpc>
                <a:spcPts val="2660"/>
              </a:lnSpc>
              <a:spcBef>
                <a:spcPct val="0"/>
              </a:spcBef>
            </a:pPr>
            <a:r>
              <a:rPr lang="en-US" sz="1900" dirty="0">
                <a:solidFill>
                  <a:srgbClr val="000000"/>
                </a:solidFill>
                <a:latin typeface="Montserrat"/>
              </a:rPr>
              <a:t>All rights reserved. These resources may be reproduced by anyone working to promote the menstrual health of women and girls as long as it is clearly referenced. It may not be used for commercial purposes unless written permission has been obtained from Period Education. ​</a:t>
            </a:r>
          </a:p>
        </p:txBody>
      </p:sp>
      <p:pic>
        <p:nvPicPr>
          <p:cNvPr id="15" name="Picture 15"/>
          <p:cNvPicPr>
            <a:picLocks noChangeAspect="1"/>
          </p:cNvPicPr>
          <p:nvPr/>
        </p:nvPicPr>
        <p:blipFill>
          <a:blip r:embed="rId2">
            <a:alphaModFix amt="57000"/>
          </a:blip>
          <a:srcRect/>
          <a:stretch>
            <a:fillRect/>
          </a:stretch>
        </p:blipFill>
        <p:spPr>
          <a:xfrm>
            <a:off x="11969634" y="3489215"/>
            <a:ext cx="1344173" cy="1344173"/>
          </a:xfrm>
          <a:prstGeom prst="rect">
            <a:avLst/>
          </a:prstGeom>
        </p:spPr>
      </p:pic>
      <p:sp>
        <p:nvSpPr>
          <p:cNvPr id="16" name="TextBox 16"/>
          <p:cNvSpPr txBox="1"/>
          <p:nvPr/>
        </p:nvSpPr>
        <p:spPr>
          <a:xfrm>
            <a:off x="1028700" y="423590"/>
            <a:ext cx="11794039" cy="4284443"/>
          </a:xfrm>
          <a:prstGeom prst="rect">
            <a:avLst/>
          </a:prstGeom>
        </p:spPr>
        <p:txBody>
          <a:bodyPr lIns="0" tIns="0" rIns="0" bIns="0" rtlCol="0" anchor="t">
            <a:spAutoFit/>
          </a:bodyPr>
          <a:lstStyle/>
          <a:p>
            <a:r>
              <a:rPr lang="en-GB" sz="2400" b="0" i="0" dirty="0">
                <a:effectLst/>
                <a:latin typeface="Open Sans" panose="020B0606030504020204" pitchFamily="34" charset="0"/>
                <a:ea typeface="Open Sans" panose="020B0606030504020204" pitchFamily="34" charset="0"/>
                <a:cs typeface="Open Sans" panose="020B0606030504020204" pitchFamily="34" charset="0"/>
              </a:rPr>
              <a:t>Authors ​and contributions:</a:t>
            </a:r>
            <a:endParaRPr lang="en-GB" sz="2400" dirty="0">
              <a:effectLst/>
              <a:latin typeface="Open Sans" panose="020B0606030504020204" pitchFamily="34" charset="0"/>
              <a:ea typeface="Open Sans" panose="020B0606030504020204" pitchFamily="34" charset="0"/>
              <a:cs typeface="Open Sans" panose="020B0606030504020204" pitchFamily="34" charset="0"/>
            </a:endParaRPr>
          </a:p>
          <a:p>
            <a:r>
              <a:rPr lang="en-GB" sz="2400" b="0" i="0" dirty="0">
                <a:effectLst/>
                <a:latin typeface="Open Sans" panose="020B0606030504020204" pitchFamily="34" charset="0"/>
                <a:ea typeface="Open Sans" panose="020B0606030504020204" pitchFamily="34" charset="0"/>
                <a:cs typeface="Open Sans" panose="020B0606030504020204" pitchFamily="34" charset="0"/>
              </a:rPr>
              <a:t>Content developed by Dr Laura Forrest*, Dr Natalie Brown and </a:t>
            </a:r>
            <a:r>
              <a:rPr lang="en-GB" sz="2400" b="0" i="0" dirty="0" err="1">
                <a:effectLst/>
                <a:latin typeface="Open Sans" panose="020B0606030504020204" pitchFamily="34" charset="0"/>
                <a:ea typeface="Open Sans" panose="020B0606030504020204" pitchFamily="34" charset="0"/>
                <a:cs typeface="Open Sans" panose="020B0606030504020204" pitchFamily="34" charset="0"/>
              </a:rPr>
              <a:t>Beky</a:t>
            </a:r>
            <a:r>
              <a:rPr lang="en-GB" sz="2400" b="0" i="0" dirty="0">
                <a:effectLst/>
                <a:latin typeface="Open Sans" panose="020B0606030504020204" pitchFamily="34" charset="0"/>
                <a:ea typeface="Open Sans" panose="020B0606030504020204" pitchFamily="34" charset="0"/>
                <a:cs typeface="Open Sans" panose="020B0606030504020204" pitchFamily="34" charset="0"/>
              </a:rPr>
              <a:t> Williams.</a:t>
            </a:r>
            <a:endParaRPr lang="en-GB" sz="2400" dirty="0">
              <a:effectLst/>
              <a:latin typeface="Open Sans" panose="020B0606030504020204" pitchFamily="34" charset="0"/>
              <a:ea typeface="Open Sans" panose="020B0606030504020204" pitchFamily="34" charset="0"/>
              <a:cs typeface="Open Sans" panose="020B0606030504020204" pitchFamily="34" charset="0"/>
            </a:endParaRPr>
          </a:p>
          <a:p>
            <a:r>
              <a:rPr lang="en-GB" sz="2400" b="0" i="0" dirty="0">
                <a:effectLst/>
                <a:latin typeface="Open Sans" panose="020B0606030504020204" pitchFamily="34" charset="0"/>
                <a:ea typeface="Open Sans" panose="020B0606030504020204" pitchFamily="34" charset="0"/>
                <a:cs typeface="Open Sans" panose="020B0606030504020204" pitchFamily="34" charset="0"/>
              </a:rPr>
              <a:t>Associated activities co-designed by Dr Laura Forrest, Dr Natalie Brown, </a:t>
            </a:r>
            <a:r>
              <a:rPr lang="en-GB" sz="2400" b="0" i="0" dirty="0" err="1">
                <a:effectLst/>
                <a:latin typeface="Open Sans" panose="020B0606030504020204" pitchFamily="34" charset="0"/>
                <a:ea typeface="Open Sans" panose="020B0606030504020204" pitchFamily="34" charset="0"/>
                <a:cs typeface="Open Sans" panose="020B0606030504020204" pitchFamily="34" charset="0"/>
              </a:rPr>
              <a:t>Beky</a:t>
            </a:r>
            <a:r>
              <a:rPr lang="en-GB" sz="2400" b="0" i="0" dirty="0">
                <a:effectLst/>
                <a:latin typeface="Open Sans" panose="020B0606030504020204" pitchFamily="34" charset="0"/>
                <a:ea typeface="Open Sans" panose="020B0606030504020204" pitchFamily="34" charset="0"/>
                <a:cs typeface="Open Sans" panose="020B0606030504020204" pitchFamily="34" charset="0"/>
              </a:rPr>
              <a:t> Williams, Dr Shirley Gray, Elaine </a:t>
            </a:r>
            <a:r>
              <a:rPr lang="en-GB" sz="2400" b="0" i="0" dirty="0" err="1">
                <a:effectLst/>
                <a:latin typeface="Open Sans" panose="020B0606030504020204" pitchFamily="34" charset="0"/>
                <a:ea typeface="Open Sans" panose="020B0606030504020204" pitchFamily="34" charset="0"/>
                <a:cs typeface="Open Sans" panose="020B0606030504020204" pitchFamily="34" charset="0"/>
              </a:rPr>
              <a:t>Wotherspoon</a:t>
            </a:r>
            <a:r>
              <a:rPr lang="en-GB" sz="2400" b="0" i="0" dirty="0">
                <a:effectLst/>
                <a:latin typeface="Open Sans" panose="020B0606030504020204" pitchFamily="34" charset="0"/>
                <a:ea typeface="Open Sans" panose="020B0606030504020204" pitchFamily="34" charset="0"/>
                <a:cs typeface="Open Sans" panose="020B0606030504020204" pitchFamily="34" charset="0"/>
              </a:rPr>
              <a:t>, Julie </a:t>
            </a:r>
            <a:r>
              <a:rPr lang="en-GB" sz="2400" b="0" i="0" dirty="0" err="1">
                <a:effectLst/>
                <a:latin typeface="Open Sans" panose="020B0606030504020204" pitchFamily="34" charset="0"/>
                <a:ea typeface="Open Sans" panose="020B0606030504020204" pitchFamily="34" charset="0"/>
                <a:cs typeface="Open Sans" panose="020B0606030504020204" pitchFamily="34" charset="0"/>
              </a:rPr>
              <a:t>Isdale</a:t>
            </a:r>
            <a:r>
              <a:rPr lang="en-GB" sz="2400" b="0" i="0" dirty="0">
                <a:effectLst/>
                <a:latin typeface="Open Sans" panose="020B0606030504020204" pitchFamily="34" charset="0"/>
                <a:ea typeface="Open Sans" panose="020B0606030504020204" pitchFamily="34" charset="0"/>
                <a:cs typeface="Open Sans" panose="020B0606030504020204" pitchFamily="34" charset="0"/>
              </a:rPr>
              <a:t>, Tilly O'Donnell. </a:t>
            </a:r>
            <a:endParaRPr lang="en-GB" sz="2400" dirty="0">
              <a:effectLst/>
              <a:latin typeface="Open Sans" panose="020B0606030504020204" pitchFamily="34" charset="0"/>
              <a:ea typeface="Open Sans" panose="020B0606030504020204" pitchFamily="34" charset="0"/>
              <a:cs typeface="Open Sans" panose="020B0606030504020204" pitchFamily="34" charset="0"/>
            </a:endParaRPr>
          </a:p>
          <a:p>
            <a:endParaRPr lang="en-GB" sz="2400" b="0" i="0" dirty="0">
              <a:effectLst/>
              <a:latin typeface="Open Sans" panose="020B0606030504020204" pitchFamily="34" charset="0"/>
              <a:ea typeface="Open Sans" panose="020B0606030504020204" pitchFamily="34" charset="0"/>
              <a:cs typeface="Open Sans" panose="020B0606030504020204" pitchFamily="34" charset="0"/>
            </a:endParaRPr>
          </a:p>
          <a:p>
            <a:r>
              <a:rPr lang="en-GB" sz="2400" b="0" i="0" dirty="0">
                <a:effectLst/>
                <a:latin typeface="Open Sans" panose="020B0606030504020204" pitchFamily="34" charset="0"/>
                <a:ea typeface="Open Sans" panose="020B0606030504020204" pitchFamily="34" charset="0"/>
                <a:cs typeface="Open Sans" panose="020B0606030504020204" pitchFamily="34" charset="0"/>
              </a:rPr>
              <a:t>Valuable feedback received from Megan Padden, Tracy Johnston, Dr Jessica </a:t>
            </a:r>
            <a:r>
              <a:rPr lang="en-GB" sz="2400" b="0" i="0" dirty="0" err="1">
                <a:effectLst/>
                <a:latin typeface="Open Sans" panose="020B0606030504020204" pitchFamily="34" charset="0"/>
                <a:ea typeface="Open Sans" panose="020B0606030504020204" pitchFamily="34" charset="0"/>
                <a:cs typeface="Open Sans" panose="020B0606030504020204" pitchFamily="34" charset="0"/>
              </a:rPr>
              <a:t>Piasecki</a:t>
            </a:r>
            <a:r>
              <a:rPr lang="en-GB" sz="2400" b="0" i="0" dirty="0">
                <a:effectLst/>
                <a:latin typeface="Open Sans" panose="020B0606030504020204" pitchFamily="34" charset="0"/>
                <a:ea typeface="Open Sans" panose="020B0606030504020204" pitchFamily="34" charset="0"/>
                <a:cs typeface="Open Sans" panose="020B0606030504020204" pitchFamily="34" charset="0"/>
              </a:rPr>
              <a:t> and Dr Georgie </a:t>
            </a:r>
            <a:r>
              <a:rPr lang="en-GB" sz="2400" b="0" i="0" dirty="0" err="1">
                <a:effectLst/>
                <a:latin typeface="Open Sans" panose="020B0606030504020204" pitchFamily="34" charset="0"/>
                <a:ea typeface="Open Sans" panose="020B0606030504020204" pitchFamily="34" charset="0"/>
                <a:cs typeface="Open Sans" panose="020B0606030504020204" pitchFamily="34" charset="0"/>
              </a:rPr>
              <a:t>Bruinvels</a:t>
            </a:r>
            <a:r>
              <a:rPr lang="en-GB" sz="2400" b="0" i="0" dirty="0">
                <a:effectLst/>
                <a:latin typeface="Open Sans" panose="020B0606030504020204" pitchFamily="34" charset="0"/>
                <a:ea typeface="Open Sans" panose="020B0606030504020204" pitchFamily="34" charset="0"/>
                <a:cs typeface="Open Sans" panose="020B0606030504020204" pitchFamily="34" charset="0"/>
              </a:rPr>
              <a:t>.</a:t>
            </a:r>
            <a:endParaRPr lang="en-GB" sz="2400" dirty="0">
              <a:effectLst/>
              <a:latin typeface="Open Sans" panose="020B0606030504020204" pitchFamily="34" charset="0"/>
              <a:ea typeface="Open Sans" panose="020B0606030504020204" pitchFamily="34" charset="0"/>
              <a:cs typeface="Open Sans" panose="020B0606030504020204" pitchFamily="34" charset="0"/>
            </a:endParaRPr>
          </a:p>
          <a:p>
            <a:pPr>
              <a:lnSpc>
                <a:spcPts val="3371"/>
              </a:lnSpc>
              <a:spcBef>
                <a:spcPct val="0"/>
              </a:spcBef>
            </a:pPr>
            <a:endParaRPr lang="en-US" sz="2408" dirty="0">
              <a:solidFill>
                <a:srgbClr val="000000"/>
              </a:solidFill>
              <a:latin typeface="Open Sans Light"/>
            </a:endParaRPr>
          </a:p>
          <a:p>
            <a:pPr>
              <a:lnSpc>
                <a:spcPts val="3091"/>
              </a:lnSpc>
              <a:spcBef>
                <a:spcPct val="0"/>
              </a:spcBef>
            </a:pPr>
            <a:r>
              <a:rPr lang="en-US" sz="2208" dirty="0">
                <a:solidFill>
                  <a:srgbClr val="000000"/>
                </a:solidFill>
                <a:latin typeface="Open Sans Light"/>
              </a:rPr>
              <a:t>*Dr Laura Forrest was supported by the Royal Society of Edinburgh Research Fellowship during the development of these resources</a:t>
            </a:r>
          </a:p>
          <a:p>
            <a:pPr>
              <a:lnSpc>
                <a:spcPts val="3931"/>
              </a:lnSpc>
              <a:spcBef>
                <a:spcPct val="0"/>
              </a:spcBef>
            </a:pPr>
            <a:r>
              <a:rPr lang="en-US" sz="2808" dirty="0">
                <a:solidFill>
                  <a:srgbClr val="000000"/>
                </a:solidFill>
                <a:latin typeface="Open Sans Light"/>
              </a:rPr>
              <a:t>​</a:t>
            </a:r>
          </a:p>
        </p:txBody>
      </p:sp>
      <p:grpSp>
        <p:nvGrpSpPr>
          <p:cNvPr id="18" name="Group 17">
            <a:extLst>
              <a:ext uri="{FF2B5EF4-FFF2-40B4-BE49-F238E27FC236}">
                <a16:creationId xmlns:a16="http://schemas.microsoft.com/office/drawing/2014/main" id="{5B191EC4-7A42-0838-3665-A04FF5FA6B7A}"/>
              </a:ext>
            </a:extLst>
          </p:cNvPr>
          <p:cNvGrpSpPr/>
          <p:nvPr/>
        </p:nvGrpSpPr>
        <p:grpSpPr>
          <a:xfrm>
            <a:off x="2353516" y="6289997"/>
            <a:ext cx="13905416" cy="3757453"/>
            <a:chOff x="2353516" y="6289997"/>
            <a:chExt cx="13905416" cy="3757453"/>
          </a:xfrm>
        </p:grpSpPr>
        <p:grpSp>
          <p:nvGrpSpPr>
            <p:cNvPr id="7" name="Group 7"/>
            <p:cNvGrpSpPr/>
            <p:nvPr/>
          </p:nvGrpSpPr>
          <p:grpSpPr>
            <a:xfrm>
              <a:off x="2353516" y="6289997"/>
              <a:ext cx="13905416" cy="3757453"/>
              <a:chOff x="0" y="0"/>
              <a:chExt cx="18540555" cy="5009937"/>
            </a:xfrm>
          </p:grpSpPr>
          <p:pic>
            <p:nvPicPr>
              <p:cNvPr id="8" name="Picture 8"/>
              <p:cNvPicPr>
                <a:picLocks noChangeAspect="1"/>
              </p:cNvPicPr>
              <p:nvPr/>
            </p:nvPicPr>
            <p:blipFill>
              <a:blip r:embed="rId3">
                <a:alphaModFix amt="44999"/>
              </a:blip>
              <a:srcRect/>
              <a:stretch>
                <a:fillRect/>
              </a:stretch>
            </p:blipFill>
            <p:spPr>
              <a:xfrm>
                <a:off x="0" y="1517372"/>
                <a:ext cx="6604135" cy="998846"/>
              </a:xfrm>
              <a:prstGeom prst="rect">
                <a:avLst/>
              </a:prstGeom>
            </p:spPr>
          </p:pic>
          <p:pic>
            <p:nvPicPr>
              <p:cNvPr id="9" name="Picture 9"/>
              <p:cNvPicPr>
                <a:picLocks noChangeAspect="1"/>
              </p:cNvPicPr>
              <p:nvPr/>
            </p:nvPicPr>
            <p:blipFill>
              <a:blip r:embed="rId4">
                <a:alphaModFix amt="44999"/>
              </a:blip>
              <a:srcRect/>
              <a:stretch>
                <a:fillRect/>
              </a:stretch>
            </p:blipFill>
            <p:spPr>
              <a:xfrm>
                <a:off x="6772644" y="1517372"/>
                <a:ext cx="4218941" cy="2337111"/>
              </a:xfrm>
              <a:prstGeom prst="rect">
                <a:avLst/>
              </a:prstGeom>
            </p:spPr>
          </p:pic>
          <p:pic>
            <p:nvPicPr>
              <p:cNvPr id="10" name="Picture 10"/>
              <p:cNvPicPr>
                <a:picLocks noChangeAspect="1"/>
              </p:cNvPicPr>
              <p:nvPr/>
            </p:nvPicPr>
            <p:blipFill>
              <a:blip r:embed="rId5">
                <a:alphaModFix amt="44999"/>
              </a:blip>
              <a:srcRect/>
              <a:stretch>
                <a:fillRect/>
              </a:stretch>
            </p:blipFill>
            <p:spPr>
              <a:xfrm>
                <a:off x="9214310" y="0"/>
                <a:ext cx="6787977" cy="4079820"/>
              </a:xfrm>
              <a:prstGeom prst="rect">
                <a:avLst/>
              </a:prstGeom>
            </p:spPr>
          </p:pic>
          <p:pic>
            <p:nvPicPr>
              <p:cNvPr id="11" name="Picture 11"/>
              <p:cNvPicPr>
                <a:picLocks noChangeAspect="1"/>
              </p:cNvPicPr>
              <p:nvPr/>
            </p:nvPicPr>
            <p:blipFill>
              <a:blip r:embed="rId6">
                <a:alphaModFix amt="44999"/>
              </a:blip>
              <a:srcRect/>
              <a:stretch>
                <a:fillRect/>
              </a:stretch>
            </p:blipFill>
            <p:spPr>
              <a:xfrm>
                <a:off x="14263889" y="1358144"/>
                <a:ext cx="4276666" cy="1158074"/>
              </a:xfrm>
              <a:prstGeom prst="rect">
                <a:avLst/>
              </a:prstGeom>
            </p:spPr>
          </p:pic>
          <p:pic>
            <p:nvPicPr>
              <p:cNvPr id="13" name="Picture 13"/>
              <p:cNvPicPr>
                <a:picLocks noChangeAspect="1"/>
              </p:cNvPicPr>
              <p:nvPr/>
            </p:nvPicPr>
            <p:blipFill>
              <a:blip r:embed="rId7">
                <a:alphaModFix amt="44999"/>
              </a:blip>
              <a:srcRect/>
              <a:stretch>
                <a:fillRect/>
              </a:stretch>
            </p:blipFill>
            <p:spPr>
              <a:xfrm>
                <a:off x="2359569" y="2685927"/>
                <a:ext cx="4244566" cy="1404785"/>
              </a:xfrm>
              <a:prstGeom prst="rect">
                <a:avLst/>
              </a:prstGeom>
            </p:spPr>
          </p:pic>
          <p:pic>
            <p:nvPicPr>
              <p:cNvPr id="14" name="Picture 14"/>
              <p:cNvPicPr>
                <a:picLocks noChangeAspect="1"/>
              </p:cNvPicPr>
              <p:nvPr/>
            </p:nvPicPr>
            <p:blipFill>
              <a:blip r:embed="rId8">
                <a:alphaModFix amt="44999"/>
              </a:blip>
              <a:srcRect/>
              <a:stretch>
                <a:fillRect/>
              </a:stretch>
            </p:blipFill>
            <p:spPr>
              <a:xfrm>
                <a:off x="239537" y="2516218"/>
                <a:ext cx="2493719" cy="2493719"/>
              </a:xfrm>
              <a:prstGeom prst="rect">
                <a:avLst/>
              </a:prstGeom>
            </p:spPr>
          </p:pic>
        </p:grpSp>
        <p:pic>
          <p:nvPicPr>
            <p:cNvPr id="17" name="Picture 16">
              <a:extLst>
                <a:ext uri="{FF2B5EF4-FFF2-40B4-BE49-F238E27FC236}">
                  <a16:creationId xmlns:a16="http://schemas.microsoft.com/office/drawing/2014/main" id="{53A96C49-461B-F12A-A42C-43B7D715FF13}"/>
                </a:ext>
              </a:extLst>
            </p:cNvPr>
            <p:cNvPicPr>
              <a:picLocks noChangeAspect="1"/>
            </p:cNvPicPr>
            <p:nvPr/>
          </p:nvPicPr>
          <p:blipFill rotWithShape="1">
            <a:blip r:embed="rId9">
              <a:alphaModFix amt="20000"/>
            </a:blip>
            <a:srcRect l="13743" t="45493" r="18756" b="29544"/>
            <a:stretch/>
          </p:blipFill>
          <p:spPr>
            <a:xfrm>
              <a:off x="13379264" y="8492189"/>
              <a:ext cx="2879668" cy="678093"/>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410" y="-229869"/>
            <a:ext cx="18568819" cy="10516869"/>
            <a:chOff x="0" y="0"/>
            <a:chExt cx="4890553" cy="2769875"/>
          </a:xfrm>
        </p:grpSpPr>
        <p:sp>
          <p:nvSpPr>
            <p:cNvPr id="3" name="Freeform 3"/>
            <p:cNvSpPr/>
            <p:nvPr/>
          </p:nvSpPr>
          <p:spPr>
            <a:xfrm>
              <a:off x="0" y="0"/>
              <a:ext cx="4890553" cy="2769875"/>
            </a:xfrm>
            <a:custGeom>
              <a:avLst/>
              <a:gdLst/>
              <a:ahLst/>
              <a:cxnLst/>
              <a:rect l="l" t="t" r="r" b="b"/>
              <a:pathLst>
                <a:path w="4890553" h="2769875">
                  <a:moveTo>
                    <a:pt x="0" y="0"/>
                  </a:moveTo>
                  <a:lnTo>
                    <a:pt x="4890553" y="0"/>
                  </a:lnTo>
                  <a:lnTo>
                    <a:pt x="4890553" y="2769875"/>
                  </a:lnTo>
                  <a:lnTo>
                    <a:pt x="0" y="2769875"/>
                  </a:lnTo>
                  <a:close/>
                </a:path>
              </a:pathLst>
            </a:custGeom>
            <a:solidFill>
              <a:srgbClr val="87D0BF">
                <a:alpha val="60000"/>
              </a:srgbClr>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079"/>
                </a:lnSpc>
              </a:pPr>
              <a:endParaRPr/>
            </a:p>
          </p:txBody>
        </p:sp>
      </p:grpSp>
      <p:sp>
        <p:nvSpPr>
          <p:cNvPr id="5" name="TextBox 5"/>
          <p:cNvSpPr txBox="1"/>
          <p:nvPr/>
        </p:nvSpPr>
        <p:spPr>
          <a:xfrm>
            <a:off x="4490983" y="2732735"/>
            <a:ext cx="9306034" cy="3833998"/>
          </a:xfrm>
          <a:prstGeom prst="rect">
            <a:avLst/>
          </a:prstGeom>
        </p:spPr>
        <p:txBody>
          <a:bodyPr lIns="0" tIns="0" rIns="0" bIns="0" rtlCol="0" anchor="t">
            <a:spAutoFit/>
          </a:bodyPr>
          <a:lstStyle/>
          <a:p>
            <a:pPr algn="ctr">
              <a:lnSpc>
                <a:spcPts val="9824"/>
              </a:lnSpc>
            </a:pPr>
            <a:r>
              <a:rPr lang="en-US" sz="9824" dirty="0">
                <a:solidFill>
                  <a:srgbClr val="FF7165"/>
                </a:solidFill>
                <a:latin typeface="Dreaming Outloud Pro" panose="03050502040302030504" pitchFamily="66" charset="0"/>
              </a:rPr>
              <a:t>MENSTRUAL CYCLE SYMPTOMS</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80000">
            <a:off x="13505295" y="3059687"/>
            <a:ext cx="1613998" cy="2497483"/>
          </a:xfrm>
          <a:prstGeom prst="rect">
            <a:avLst/>
          </a:prstGeom>
        </p:spPr>
      </p:pic>
      <p:grpSp>
        <p:nvGrpSpPr>
          <p:cNvPr id="7" name="Group 7"/>
          <p:cNvGrpSpPr/>
          <p:nvPr/>
        </p:nvGrpSpPr>
        <p:grpSpPr>
          <a:xfrm>
            <a:off x="552789" y="664860"/>
            <a:ext cx="3701083" cy="727680"/>
            <a:chOff x="0" y="0"/>
            <a:chExt cx="4934778" cy="970239"/>
          </a:xfrm>
        </p:grpSpPr>
        <p:grpSp>
          <p:nvGrpSpPr>
            <p:cNvPr id="8" name="Group 8"/>
            <p:cNvGrpSpPr/>
            <p:nvPr/>
          </p:nvGrpSpPr>
          <p:grpSpPr>
            <a:xfrm>
              <a:off x="0" y="0"/>
              <a:ext cx="862312" cy="741049"/>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18098" y="0"/>
              <a:ext cx="862312" cy="741049"/>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5" name="TextBox 15"/>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BAA4"/>
        </a:solidFill>
        <a:effectLst/>
      </p:bgPr>
    </p:bg>
    <p:spTree>
      <p:nvGrpSpPr>
        <p:cNvPr id="1" name=""/>
        <p:cNvGrpSpPr/>
        <p:nvPr/>
      </p:nvGrpSpPr>
      <p:grpSpPr>
        <a:xfrm>
          <a:off x="0" y="0"/>
          <a:ext cx="0" cy="0"/>
          <a:chOff x="0" y="0"/>
          <a:chExt cx="0" cy="0"/>
        </a:xfrm>
      </p:grpSpPr>
      <p:grpSp>
        <p:nvGrpSpPr>
          <p:cNvPr id="2" name="Group 2"/>
          <p:cNvGrpSpPr/>
          <p:nvPr/>
        </p:nvGrpSpPr>
        <p:grpSpPr>
          <a:xfrm>
            <a:off x="-193641" y="-253034"/>
            <a:ext cx="6964063" cy="10776947"/>
            <a:chOff x="0" y="0"/>
            <a:chExt cx="3661308" cy="5665906"/>
          </a:xfrm>
        </p:grpSpPr>
        <p:sp>
          <p:nvSpPr>
            <p:cNvPr id="3" name="Freeform 3"/>
            <p:cNvSpPr/>
            <p:nvPr/>
          </p:nvSpPr>
          <p:spPr>
            <a:xfrm>
              <a:off x="0" y="0"/>
              <a:ext cx="3661308" cy="5665906"/>
            </a:xfrm>
            <a:custGeom>
              <a:avLst/>
              <a:gdLst/>
              <a:ahLst/>
              <a:cxnLst/>
              <a:rect l="l" t="t" r="r" b="b"/>
              <a:pathLst>
                <a:path w="3661308" h="5665906">
                  <a:moveTo>
                    <a:pt x="0" y="0"/>
                  </a:moveTo>
                  <a:lnTo>
                    <a:pt x="3661308" y="0"/>
                  </a:lnTo>
                  <a:lnTo>
                    <a:pt x="3661308" y="5665906"/>
                  </a:lnTo>
                  <a:lnTo>
                    <a:pt x="0" y="5665906"/>
                  </a:lnTo>
                  <a:close/>
                </a:path>
              </a:pathLst>
            </a:custGeom>
            <a:solidFill>
              <a:srgbClr val="FFFFFF">
                <a:alpha val="75686"/>
              </a:srgbClr>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56891" y="5641814"/>
            <a:ext cx="627061" cy="902837"/>
          </a:xfrm>
          <a:prstGeom prst="rect">
            <a:avLst/>
          </a:prstGeom>
        </p:spPr>
      </p:pic>
      <p:grpSp>
        <p:nvGrpSpPr>
          <p:cNvPr id="5" name="Group 5"/>
          <p:cNvGrpSpPr/>
          <p:nvPr/>
        </p:nvGrpSpPr>
        <p:grpSpPr>
          <a:xfrm>
            <a:off x="552789" y="664860"/>
            <a:ext cx="3701083" cy="727680"/>
            <a:chOff x="0" y="0"/>
            <a:chExt cx="4934778" cy="970239"/>
          </a:xfrm>
        </p:grpSpPr>
        <p:grpSp>
          <p:nvGrpSpPr>
            <p:cNvPr id="6" name="Group 6"/>
            <p:cNvGrpSpPr/>
            <p:nvPr/>
          </p:nvGrpSpPr>
          <p:grpSpPr>
            <a:xfrm>
              <a:off x="0"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18098" y="0"/>
              <a:ext cx="862312" cy="741049"/>
              <a:chOff x="0" y="0"/>
              <a:chExt cx="812800" cy="698500"/>
            </a:xfrm>
          </p:grpSpPr>
          <p:sp>
            <p:nvSpPr>
              <p:cNvPr id="10" name="Freeform 1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3" name="TextBox 13"/>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flipH="1">
            <a:off x="6193010" y="5788411"/>
            <a:ext cx="1154824" cy="1786961"/>
          </a:xfrm>
          <a:prstGeom prst="rect">
            <a:avLst/>
          </a:prstGeom>
        </p:spPr>
      </p:pic>
      <p:sp>
        <p:nvSpPr>
          <p:cNvPr id="15" name="TextBox 15"/>
          <p:cNvSpPr txBox="1"/>
          <p:nvPr/>
        </p:nvSpPr>
        <p:spPr>
          <a:xfrm>
            <a:off x="7403056" y="3322756"/>
            <a:ext cx="10340840" cy="1304848"/>
          </a:xfrm>
          <a:prstGeom prst="rect">
            <a:avLst/>
          </a:prstGeom>
        </p:spPr>
        <p:txBody>
          <a:bodyPr lIns="0" tIns="0" rIns="0" bIns="0" rtlCol="0" anchor="t">
            <a:spAutoFit/>
          </a:bodyPr>
          <a:lstStyle/>
          <a:p>
            <a:pPr>
              <a:lnSpc>
                <a:spcPts val="5254"/>
              </a:lnSpc>
            </a:pPr>
            <a:r>
              <a:rPr lang="en-US" sz="3753">
                <a:solidFill>
                  <a:srgbClr val="000000"/>
                </a:solidFill>
                <a:latin typeface="Montserrat Bold"/>
              </a:rPr>
              <a:t>What symptoms are experienced across the menstrual cycle? </a:t>
            </a:r>
          </a:p>
        </p:txBody>
      </p:sp>
      <p:sp>
        <p:nvSpPr>
          <p:cNvPr id="16" name="TextBox 16"/>
          <p:cNvSpPr txBox="1"/>
          <p:nvPr/>
        </p:nvSpPr>
        <p:spPr>
          <a:xfrm>
            <a:off x="845987" y="3541831"/>
            <a:ext cx="4884356" cy="4168761"/>
          </a:xfrm>
          <a:prstGeom prst="rect">
            <a:avLst/>
          </a:prstGeom>
        </p:spPr>
        <p:txBody>
          <a:bodyPr lIns="0" tIns="0" rIns="0" bIns="0" rtlCol="0" anchor="t">
            <a:spAutoFit/>
          </a:bodyPr>
          <a:lstStyle/>
          <a:p>
            <a:pPr>
              <a:lnSpc>
                <a:spcPts val="8124"/>
              </a:lnSpc>
            </a:pPr>
            <a:r>
              <a:rPr lang="en-US" sz="8124" dirty="0">
                <a:solidFill>
                  <a:srgbClr val="FF7165"/>
                </a:solidFill>
                <a:latin typeface="Dreaming Outloud Pro" panose="03050502040302030504" pitchFamily="66" charset="0"/>
              </a:rPr>
              <a:t>Menstrual Cycle Symptoms Recap</a:t>
            </a:r>
          </a:p>
        </p:txBody>
      </p:sp>
      <p:sp>
        <p:nvSpPr>
          <p:cNvPr id="17" name="TextBox 17"/>
          <p:cNvSpPr txBox="1"/>
          <p:nvPr/>
        </p:nvSpPr>
        <p:spPr>
          <a:xfrm>
            <a:off x="10024061" y="795338"/>
            <a:ext cx="4502602" cy="740524"/>
          </a:xfrm>
          <a:prstGeom prst="rect">
            <a:avLst/>
          </a:prstGeom>
        </p:spPr>
        <p:txBody>
          <a:bodyPr lIns="0" tIns="0" rIns="0" bIns="0" rtlCol="0" anchor="t">
            <a:spAutoFit/>
          </a:bodyPr>
          <a:lstStyle/>
          <a:p>
            <a:pPr algn="ctr">
              <a:lnSpc>
                <a:spcPts val="5499"/>
              </a:lnSpc>
            </a:pPr>
            <a:r>
              <a:rPr lang="en-US" sz="5499" dirty="0">
                <a:solidFill>
                  <a:srgbClr val="000000"/>
                </a:solidFill>
                <a:latin typeface="Dreaming Outloud Pro" panose="03050502040302030504" pitchFamily="66" charset="0"/>
              </a:rPr>
              <a:t>QUESTION</a:t>
            </a:r>
          </a:p>
        </p:txBody>
      </p:sp>
      <p:sp>
        <p:nvSpPr>
          <p:cNvPr id="18" name="TextBox 18"/>
          <p:cNvSpPr txBox="1"/>
          <p:nvPr/>
        </p:nvSpPr>
        <p:spPr>
          <a:xfrm>
            <a:off x="8363613" y="5833624"/>
            <a:ext cx="7823498" cy="471590"/>
          </a:xfrm>
          <a:prstGeom prst="rect">
            <a:avLst/>
          </a:prstGeom>
        </p:spPr>
        <p:txBody>
          <a:bodyPr lIns="0" tIns="0" rIns="0" bIns="0" rtlCol="0" anchor="t">
            <a:spAutoFit/>
          </a:bodyPr>
          <a:lstStyle/>
          <a:p>
            <a:pPr algn="ctr">
              <a:lnSpc>
                <a:spcPts val="3931"/>
              </a:lnSpc>
              <a:spcBef>
                <a:spcPct val="0"/>
              </a:spcBef>
            </a:pPr>
            <a:r>
              <a:rPr lang="en-US" sz="2808">
                <a:solidFill>
                  <a:srgbClr val="000000"/>
                </a:solidFill>
                <a:latin typeface="Open Sans Light"/>
              </a:rPr>
              <a:t>Think both positive signs and negative symptoms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568220" y="3955235"/>
            <a:ext cx="13151559" cy="2365969"/>
          </a:xfrm>
          <a:prstGeom prst="rect">
            <a:avLst/>
          </a:prstGeom>
        </p:spPr>
        <p:txBody>
          <a:bodyPr lIns="0" tIns="0" rIns="0" bIns="0" rtlCol="0" anchor="t">
            <a:spAutoFit/>
          </a:bodyPr>
          <a:lstStyle/>
          <a:p>
            <a:pPr algn="ctr">
              <a:lnSpc>
                <a:spcPts val="8999"/>
              </a:lnSpc>
            </a:pPr>
            <a:r>
              <a:rPr lang="en-US" sz="8999" dirty="0">
                <a:solidFill>
                  <a:srgbClr val="FF7165"/>
                </a:solidFill>
                <a:latin typeface="Dreaming Outloud Pro" panose="03050502040302030504" pitchFamily="66" charset="0"/>
              </a:rPr>
              <a:t>COMMON MENSTRUAL RELATED SYMPTOMS</a:t>
            </a:r>
          </a:p>
        </p:txBody>
      </p:sp>
      <p:grpSp>
        <p:nvGrpSpPr>
          <p:cNvPr id="3" name="Group 3"/>
          <p:cNvGrpSpPr/>
          <p:nvPr/>
        </p:nvGrpSpPr>
        <p:grpSpPr>
          <a:xfrm>
            <a:off x="1028700" y="664860"/>
            <a:ext cx="3701083" cy="727680"/>
            <a:chOff x="0" y="0"/>
            <a:chExt cx="4934778" cy="970239"/>
          </a:xfrm>
        </p:grpSpPr>
        <p:grpSp>
          <p:nvGrpSpPr>
            <p:cNvPr id="4" name="Group 4"/>
            <p:cNvGrpSpPr/>
            <p:nvPr/>
          </p:nvGrpSpPr>
          <p:grpSpPr>
            <a:xfrm>
              <a:off x="0" y="0"/>
              <a:ext cx="862312" cy="741049"/>
              <a:chOff x="0" y="0"/>
              <a:chExt cx="812800" cy="698500"/>
            </a:xfrm>
          </p:grpSpPr>
          <p:sp>
            <p:nvSpPr>
              <p:cNvPr id="5" name="Freeform 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6" name="TextBox 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18098" y="0"/>
              <a:ext cx="862312" cy="741049"/>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1" name="TextBox 11"/>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2" name="TextBox 12"/>
          <p:cNvSpPr txBox="1"/>
          <p:nvPr/>
        </p:nvSpPr>
        <p:spPr>
          <a:xfrm>
            <a:off x="3825967" y="2574490"/>
            <a:ext cx="3064073"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Abdominal pain</a:t>
            </a:r>
          </a:p>
        </p:txBody>
      </p:sp>
      <p:sp>
        <p:nvSpPr>
          <p:cNvPr id="13" name="TextBox 13"/>
          <p:cNvSpPr txBox="1"/>
          <p:nvPr/>
        </p:nvSpPr>
        <p:spPr>
          <a:xfrm>
            <a:off x="7855116" y="1335390"/>
            <a:ext cx="2106001" cy="499047"/>
          </a:xfrm>
          <a:prstGeom prst="rect">
            <a:avLst/>
          </a:prstGeom>
        </p:spPr>
        <p:txBody>
          <a:bodyPr wrap="square" lIns="0" tIns="0" rIns="0" bIns="0" rtlCol="0" anchor="t">
            <a:spAutoFit/>
          </a:bodyPr>
          <a:lstStyle/>
          <a:p>
            <a:pPr algn="ctr">
              <a:lnSpc>
                <a:spcPts val="4200"/>
              </a:lnSpc>
            </a:pPr>
            <a:r>
              <a:rPr lang="en-US" sz="3000">
                <a:solidFill>
                  <a:srgbClr val="000000"/>
                </a:solidFill>
                <a:latin typeface="Montserrat"/>
              </a:rPr>
              <a:t>Headache</a:t>
            </a:r>
          </a:p>
        </p:txBody>
      </p:sp>
      <p:sp>
        <p:nvSpPr>
          <p:cNvPr id="14" name="TextBox 14"/>
          <p:cNvSpPr txBox="1"/>
          <p:nvPr/>
        </p:nvSpPr>
        <p:spPr>
          <a:xfrm>
            <a:off x="8446038" y="2574490"/>
            <a:ext cx="2978795"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Heavy bleeding</a:t>
            </a:r>
          </a:p>
        </p:txBody>
      </p:sp>
      <p:sp>
        <p:nvSpPr>
          <p:cNvPr id="15" name="TextBox 15"/>
          <p:cNvSpPr txBox="1"/>
          <p:nvPr/>
        </p:nvSpPr>
        <p:spPr>
          <a:xfrm>
            <a:off x="16046752" y="4163349"/>
            <a:ext cx="1753534" cy="514350"/>
          </a:xfrm>
          <a:prstGeom prst="rect">
            <a:avLst/>
          </a:prstGeom>
        </p:spPr>
        <p:txBody>
          <a:bodyPr wrap="square" lIns="0" tIns="0" rIns="0" bIns="0" rtlCol="0" anchor="t">
            <a:spAutoFit/>
          </a:bodyPr>
          <a:lstStyle/>
          <a:p>
            <a:pPr algn="ctr">
              <a:lnSpc>
                <a:spcPts val="4200"/>
              </a:lnSpc>
            </a:pPr>
            <a:r>
              <a:rPr lang="en-US" sz="3000">
                <a:solidFill>
                  <a:srgbClr val="000000"/>
                </a:solidFill>
                <a:latin typeface="Montserrat"/>
              </a:rPr>
              <a:t>Bloating</a:t>
            </a:r>
          </a:p>
        </p:txBody>
      </p:sp>
      <p:sp>
        <p:nvSpPr>
          <p:cNvPr id="16" name="TextBox 16"/>
          <p:cNvSpPr txBox="1"/>
          <p:nvPr/>
        </p:nvSpPr>
        <p:spPr>
          <a:xfrm>
            <a:off x="924027" y="2059760"/>
            <a:ext cx="1955215" cy="504053"/>
          </a:xfrm>
          <a:prstGeom prst="rect">
            <a:avLst/>
          </a:prstGeom>
        </p:spPr>
        <p:txBody>
          <a:bodyPr wrap="square" lIns="0" tIns="0" rIns="0" bIns="0" rtlCol="0" anchor="t">
            <a:spAutoFit/>
          </a:bodyPr>
          <a:lstStyle/>
          <a:p>
            <a:pPr algn="ctr">
              <a:lnSpc>
                <a:spcPts val="4200"/>
              </a:lnSpc>
            </a:pPr>
            <a:r>
              <a:rPr lang="en-US" sz="3000">
                <a:solidFill>
                  <a:srgbClr val="000000"/>
                </a:solidFill>
                <a:latin typeface="Montserrat"/>
              </a:rPr>
              <a:t>Dizziness</a:t>
            </a:r>
          </a:p>
        </p:txBody>
      </p:sp>
      <p:sp>
        <p:nvSpPr>
          <p:cNvPr id="17" name="TextBox 17"/>
          <p:cNvSpPr txBox="1"/>
          <p:nvPr/>
        </p:nvSpPr>
        <p:spPr>
          <a:xfrm>
            <a:off x="3945468" y="6733352"/>
            <a:ext cx="3357860"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Fatigue/tiredness</a:t>
            </a:r>
          </a:p>
        </p:txBody>
      </p:sp>
      <p:sp>
        <p:nvSpPr>
          <p:cNvPr id="18" name="TextBox 18"/>
          <p:cNvSpPr txBox="1"/>
          <p:nvPr/>
        </p:nvSpPr>
        <p:spPr>
          <a:xfrm>
            <a:off x="996268" y="4968056"/>
            <a:ext cx="1882973"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Backache</a:t>
            </a:r>
          </a:p>
        </p:txBody>
      </p:sp>
      <p:sp>
        <p:nvSpPr>
          <p:cNvPr id="19" name="TextBox 19"/>
          <p:cNvSpPr txBox="1"/>
          <p:nvPr/>
        </p:nvSpPr>
        <p:spPr>
          <a:xfrm>
            <a:off x="15613261" y="5295007"/>
            <a:ext cx="1646039"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Bad skin</a:t>
            </a:r>
          </a:p>
        </p:txBody>
      </p:sp>
      <p:sp>
        <p:nvSpPr>
          <p:cNvPr id="20" name="TextBox 20"/>
          <p:cNvSpPr txBox="1"/>
          <p:nvPr/>
        </p:nvSpPr>
        <p:spPr>
          <a:xfrm>
            <a:off x="4887677" y="8006380"/>
            <a:ext cx="3455343"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Reduced recovery</a:t>
            </a:r>
          </a:p>
        </p:txBody>
      </p:sp>
      <p:sp>
        <p:nvSpPr>
          <p:cNvPr id="21" name="TextBox 21"/>
          <p:cNvSpPr txBox="1"/>
          <p:nvPr/>
        </p:nvSpPr>
        <p:spPr>
          <a:xfrm>
            <a:off x="9692619" y="8072421"/>
            <a:ext cx="1899345"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Diarrhea</a:t>
            </a:r>
          </a:p>
        </p:txBody>
      </p:sp>
      <p:sp>
        <p:nvSpPr>
          <p:cNvPr id="22" name="TextBox 22"/>
          <p:cNvSpPr txBox="1"/>
          <p:nvPr/>
        </p:nvSpPr>
        <p:spPr>
          <a:xfrm>
            <a:off x="15367437" y="2031487"/>
            <a:ext cx="2422245" cy="499047"/>
          </a:xfrm>
          <a:prstGeom prst="rect">
            <a:avLst/>
          </a:prstGeom>
        </p:spPr>
        <p:txBody>
          <a:bodyPr wrap="square" lIns="0" tIns="0" rIns="0" bIns="0" rtlCol="0" anchor="t">
            <a:spAutoFit/>
          </a:bodyPr>
          <a:lstStyle/>
          <a:p>
            <a:pPr algn="ctr">
              <a:lnSpc>
                <a:spcPts val="4200"/>
              </a:lnSpc>
            </a:pPr>
            <a:r>
              <a:rPr lang="en-US" sz="3000">
                <a:solidFill>
                  <a:srgbClr val="000000"/>
                </a:solidFill>
                <a:latin typeface="Montserrat"/>
              </a:rPr>
              <a:t>Sick/nausea</a:t>
            </a:r>
          </a:p>
        </p:txBody>
      </p:sp>
      <p:sp>
        <p:nvSpPr>
          <p:cNvPr id="23" name="TextBox 23"/>
          <p:cNvSpPr txBox="1"/>
          <p:nvPr/>
        </p:nvSpPr>
        <p:spPr>
          <a:xfrm>
            <a:off x="8020762" y="7019102"/>
            <a:ext cx="3162746"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Weight changes</a:t>
            </a:r>
          </a:p>
        </p:txBody>
      </p:sp>
      <p:sp>
        <p:nvSpPr>
          <p:cNvPr id="24" name="TextBox 24"/>
          <p:cNvSpPr txBox="1"/>
          <p:nvPr/>
        </p:nvSpPr>
        <p:spPr>
          <a:xfrm>
            <a:off x="14080287" y="694098"/>
            <a:ext cx="3387006" cy="499047"/>
          </a:xfrm>
          <a:prstGeom prst="rect">
            <a:avLst/>
          </a:prstGeom>
        </p:spPr>
        <p:txBody>
          <a:bodyPr wrap="square" lIns="0" tIns="0" rIns="0" bIns="0" rtlCol="0" anchor="t">
            <a:spAutoFit/>
          </a:bodyPr>
          <a:lstStyle/>
          <a:p>
            <a:pPr algn="ctr">
              <a:lnSpc>
                <a:spcPts val="4200"/>
              </a:lnSpc>
            </a:pPr>
            <a:r>
              <a:rPr lang="en-US" sz="3000">
                <a:solidFill>
                  <a:srgbClr val="000000"/>
                </a:solidFill>
                <a:latin typeface="Montserrat"/>
              </a:rPr>
              <a:t>Irritable/agitated</a:t>
            </a:r>
          </a:p>
        </p:txBody>
      </p:sp>
      <p:sp>
        <p:nvSpPr>
          <p:cNvPr id="25" name="TextBox 25"/>
          <p:cNvSpPr txBox="1"/>
          <p:nvPr/>
        </p:nvSpPr>
        <p:spPr>
          <a:xfrm>
            <a:off x="944490" y="8944292"/>
            <a:ext cx="4567089"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Breast pain/change size</a:t>
            </a:r>
          </a:p>
        </p:txBody>
      </p:sp>
      <p:sp>
        <p:nvSpPr>
          <p:cNvPr id="26" name="TextBox 26"/>
          <p:cNvSpPr txBox="1"/>
          <p:nvPr/>
        </p:nvSpPr>
        <p:spPr>
          <a:xfrm>
            <a:off x="14938107" y="7676292"/>
            <a:ext cx="2529185"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Mood swings</a:t>
            </a:r>
          </a:p>
        </p:txBody>
      </p:sp>
      <p:sp>
        <p:nvSpPr>
          <p:cNvPr id="27" name="TextBox 27"/>
          <p:cNvSpPr txBox="1"/>
          <p:nvPr/>
        </p:nvSpPr>
        <p:spPr>
          <a:xfrm>
            <a:off x="8020762" y="8986820"/>
            <a:ext cx="5534918"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Poor temperature regulation</a:t>
            </a:r>
          </a:p>
        </p:txBody>
      </p:sp>
      <p:sp>
        <p:nvSpPr>
          <p:cNvPr id="28" name="TextBox 28"/>
          <p:cNvSpPr txBox="1"/>
          <p:nvPr/>
        </p:nvSpPr>
        <p:spPr>
          <a:xfrm>
            <a:off x="11656846" y="6371332"/>
            <a:ext cx="4194173" cy="10477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Changes in appetite/</a:t>
            </a:r>
          </a:p>
          <a:p>
            <a:pPr algn="ctr">
              <a:lnSpc>
                <a:spcPts val="4200"/>
              </a:lnSpc>
            </a:pPr>
            <a:r>
              <a:rPr lang="en-US" sz="3000">
                <a:solidFill>
                  <a:srgbClr val="000000"/>
                </a:solidFill>
                <a:latin typeface="Montserrat"/>
              </a:rPr>
              <a:t>food craving</a:t>
            </a:r>
          </a:p>
        </p:txBody>
      </p:sp>
      <p:sp>
        <p:nvSpPr>
          <p:cNvPr id="29" name="TextBox 29"/>
          <p:cNvSpPr txBox="1"/>
          <p:nvPr/>
        </p:nvSpPr>
        <p:spPr>
          <a:xfrm>
            <a:off x="4285830" y="1431491"/>
            <a:ext cx="2451497"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Constipation</a:t>
            </a:r>
          </a:p>
        </p:txBody>
      </p:sp>
      <p:sp>
        <p:nvSpPr>
          <p:cNvPr id="30" name="TextBox 30"/>
          <p:cNvSpPr txBox="1"/>
          <p:nvPr/>
        </p:nvSpPr>
        <p:spPr>
          <a:xfrm>
            <a:off x="377008" y="3259910"/>
            <a:ext cx="3908822"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Reduced motivation</a:t>
            </a:r>
          </a:p>
        </p:txBody>
      </p:sp>
      <p:sp>
        <p:nvSpPr>
          <p:cNvPr id="31" name="TextBox 31"/>
          <p:cNvSpPr txBox="1"/>
          <p:nvPr/>
        </p:nvSpPr>
        <p:spPr>
          <a:xfrm>
            <a:off x="785318" y="6676202"/>
            <a:ext cx="2442716" cy="21145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Clumsiness/​</a:t>
            </a:r>
          </a:p>
          <a:p>
            <a:pPr algn="ctr">
              <a:lnSpc>
                <a:spcPts val="4200"/>
              </a:lnSpc>
            </a:pPr>
            <a:r>
              <a:rPr lang="en-US" sz="3000">
                <a:solidFill>
                  <a:srgbClr val="000000"/>
                </a:solidFill>
                <a:latin typeface="Montserrat"/>
              </a:rPr>
              <a:t>reduced​</a:t>
            </a:r>
          </a:p>
          <a:p>
            <a:pPr algn="ctr">
              <a:lnSpc>
                <a:spcPts val="4200"/>
              </a:lnSpc>
            </a:pPr>
            <a:r>
              <a:rPr lang="en-US" sz="3000">
                <a:solidFill>
                  <a:srgbClr val="000000"/>
                </a:solidFill>
                <a:latin typeface="Montserrat"/>
              </a:rPr>
              <a:t>coordination</a:t>
            </a:r>
          </a:p>
          <a:p>
            <a:pPr algn="ctr">
              <a:lnSpc>
                <a:spcPts val="4200"/>
              </a:lnSpc>
            </a:pPr>
            <a:endParaRPr lang="en-US" sz="3000">
              <a:solidFill>
                <a:srgbClr val="000000"/>
              </a:solidFill>
              <a:latin typeface="Montserrat"/>
            </a:endParaRPr>
          </a:p>
        </p:txBody>
      </p:sp>
      <p:sp>
        <p:nvSpPr>
          <p:cNvPr id="32" name="TextBox 32"/>
          <p:cNvSpPr txBox="1"/>
          <p:nvPr/>
        </p:nvSpPr>
        <p:spPr>
          <a:xfrm>
            <a:off x="14280585" y="8685942"/>
            <a:ext cx="3186708"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Trouble sleeping</a:t>
            </a:r>
          </a:p>
        </p:txBody>
      </p:sp>
      <p:sp>
        <p:nvSpPr>
          <p:cNvPr id="33" name="TextBox 33"/>
          <p:cNvSpPr txBox="1"/>
          <p:nvPr/>
        </p:nvSpPr>
        <p:spPr>
          <a:xfrm>
            <a:off x="6446726" y="354315"/>
            <a:ext cx="3401318"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Ill/cold symptoms</a:t>
            </a:r>
          </a:p>
        </p:txBody>
      </p:sp>
      <p:sp>
        <p:nvSpPr>
          <p:cNvPr id="34" name="TextBox 34"/>
          <p:cNvSpPr txBox="1"/>
          <p:nvPr/>
        </p:nvSpPr>
        <p:spPr>
          <a:xfrm>
            <a:off x="10838060" y="943292"/>
            <a:ext cx="2364135"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Poor control</a:t>
            </a:r>
          </a:p>
        </p:txBody>
      </p:sp>
      <p:sp>
        <p:nvSpPr>
          <p:cNvPr id="35" name="TextBox 35"/>
          <p:cNvSpPr txBox="1"/>
          <p:nvPr/>
        </p:nvSpPr>
        <p:spPr>
          <a:xfrm>
            <a:off x="11932178" y="1792590"/>
            <a:ext cx="2681883"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Worry/anxiety</a:t>
            </a:r>
          </a:p>
        </p:txBody>
      </p:sp>
      <p:sp>
        <p:nvSpPr>
          <p:cNvPr id="36" name="TextBox 36"/>
          <p:cNvSpPr txBox="1"/>
          <p:nvPr/>
        </p:nvSpPr>
        <p:spPr>
          <a:xfrm>
            <a:off x="12520952" y="3031690"/>
            <a:ext cx="4075658"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Distracted/emotional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729783" y="3112029"/>
            <a:ext cx="9023743" cy="4533292"/>
          </a:xfrm>
          <a:prstGeom prst="rect">
            <a:avLst/>
          </a:prstGeom>
        </p:spPr>
        <p:txBody>
          <a:bodyPr lIns="0" tIns="0" rIns="0" bIns="0" rtlCol="0" anchor="t">
            <a:spAutoFit/>
          </a:bodyPr>
          <a:lstStyle/>
          <a:p>
            <a:pPr algn="ctr">
              <a:lnSpc>
                <a:spcPts val="7000"/>
              </a:lnSpc>
            </a:pPr>
            <a:r>
              <a:rPr lang="en-US" sz="7000" dirty="0">
                <a:solidFill>
                  <a:srgbClr val="FF7165"/>
                </a:solidFill>
                <a:latin typeface="Dreaming Outloud Pro" panose="03050502040302030504" pitchFamily="66" charset="0"/>
              </a:rPr>
              <a:t>IT’S NOT ALL NEGATIVE! PEOPLE EXPERIENCE POSITIVE SIGNS AT CERTAIN TIMES IN THEIR CYCLE</a:t>
            </a:r>
          </a:p>
        </p:txBody>
      </p:sp>
      <p:grpSp>
        <p:nvGrpSpPr>
          <p:cNvPr id="3" name="Group 3"/>
          <p:cNvGrpSpPr/>
          <p:nvPr/>
        </p:nvGrpSpPr>
        <p:grpSpPr>
          <a:xfrm>
            <a:off x="1028700" y="664860"/>
            <a:ext cx="3701083" cy="727680"/>
            <a:chOff x="0" y="0"/>
            <a:chExt cx="4934778" cy="970239"/>
          </a:xfrm>
        </p:grpSpPr>
        <p:grpSp>
          <p:nvGrpSpPr>
            <p:cNvPr id="4" name="Group 4"/>
            <p:cNvGrpSpPr/>
            <p:nvPr/>
          </p:nvGrpSpPr>
          <p:grpSpPr>
            <a:xfrm>
              <a:off x="0" y="0"/>
              <a:ext cx="862312" cy="741049"/>
              <a:chOff x="0" y="0"/>
              <a:chExt cx="812800" cy="698500"/>
            </a:xfrm>
          </p:grpSpPr>
          <p:sp>
            <p:nvSpPr>
              <p:cNvPr id="5" name="Freeform 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6" name="TextBox 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18098" y="0"/>
              <a:ext cx="862312" cy="741049"/>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1" name="TextBox 11"/>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2" name="TextBox 12"/>
          <p:cNvSpPr txBox="1"/>
          <p:nvPr/>
        </p:nvSpPr>
        <p:spPr>
          <a:xfrm>
            <a:off x="2298528" y="2325908"/>
            <a:ext cx="1859012"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Energetic</a:t>
            </a:r>
          </a:p>
        </p:txBody>
      </p:sp>
      <p:sp>
        <p:nvSpPr>
          <p:cNvPr id="13" name="TextBox 13"/>
          <p:cNvSpPr txBox="1"/>
          <p:nvPr/>
        </p:nvSpPr>
        <p:spPr>
          <a:xfrm>
            <a:off x="11668146" y="8972550"/>
            <a:ext cx="1610424" cy="499047"/>
          </a:xfrm>
          <a:prstGeom prst="rect">
            <a:avLst/>
          </a:prstGeom>
        </p:spPr>
        <p:txBody>
          <a:bodyPr wrap="square" lIns="0" tIns="0" rIns="0" bIns="0" rtlCol="0" anchor="t">
            <a:spAutoFit/>
          </a:bodyPr>
          <a:lstStyle/>
          <a:p>
            <a:pPr algn="ctr">
              <a:lnSpc>
                <a:spcPts val="4200"/>
              </a:lnSpc>
            </a:pPr>
            <a:r>
              <a:rPr lang="en-US" sz="3000" dirty="0">
                <a:solidFill>
                  <a:srgbClr val="000000"/>
                </a:solidFill>
                <a:latin typeface="Montserrat"/>
              </a:rPr>
              <a:t>Happy</a:t>
            </a:r>
          </a:p>
        </p:txBody>
      </p:sp>
      <p:sp>
        <p:nvSpPr>
          <p:cNvPr id="14" name="TextBox 14"/>
          <p:cNvSpPr txBox="1"/>
          <p:nvPr/>
        </p:nvSpPr>
        <p:spPr>
          <a:xfrm>
            <a:off x="2136152" y="4629150"/>
            <a:ext cx="1906191"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Good skin</a:t>
            </a:r>
          </a:p>
        </p:txBody>
      </p:sp>
      <p:sp>
        <p:nvSpPr>
          <p:cNvPr id="15" name="TextBox 15"/>
          <p:cNvSpPr txBox="1"/>
          <p:nvPr/>
        </p:nvSpPr>
        <p:spPr>
          <a:xfrm>
            <a:off x="6719516" y="8219252"/>
            <a:ext cx="3455343"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Reduced recovery</a:t>
            </a:r>
          </a:p>
        </p:txBody>
      </p:sp>
      <p:sp>
        <p:nvSpPr>
          <p:cNvPr id="16" name="TextBox 16"/>
          <p:cNvSpPr txBox="1"/>
          <p:nvPr/>
        </p:nvSpPr>
        <p:spPr>
          <a:xfrm>
            <a:off x="14109135" y="4400550"/>
            <a:ext cx="1300014"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Strong</a:t>
            </a:r>
          </a:p>
        </p:txBody>
      </p:sp>
      <p:sp>
        <p:nvSpPr>
          <p:cNvPr id="17" name="TextBox 17"/>
          <p:cNvSpPr txBox="1"/>
          <p:nvPr/>
        </p:nvSpPr>
        <p:spPr>
          <a:xfrm>
            <a:off x="1446636" y="8944292"/>
            <a:ext cx="3562796"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More coordinated</a:t>
            </a:r>
          </a:p>
        </p:txBody>
      </p:sp>
      <p:sp>
        <p:nvSpPr>
          <p:cNvPr id="18" name="TextBox 18"/>
          <p:cNvSpPr txBox="1"/>
          <p:nvPr/>
        </p:nvSpPr>
        <p:spPr>
          <a:xfrm>
            <a:off x="14993546" y="6790502"/>
            <a:ext cx="1903512"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Confident</a:t>
            </a:r>
          </a:p>
        </p:txBody>
      </p:sp>
      <p:sp>
        <p:nvSpPr>
          <p:cNvPr id="19" name="TextBox 19"/>
          <p:cNvSpPr txBox="1"/>
          <p:nvPr/>
        </p:nvSpPr>
        <p:spPr>
          <a:xfrm>
            <a:off x="11171820" y="1563908"/>
            <a:ext cx="4194173" cy="10477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Improved recovery from exercise</a:t>
            </a:r>
          </a:p>
        </p:txBody>
      </p:sp>
      <p:sp>
        <p:nvSpPr>
          <p:cNvPr id="20" name="TextBox 20"/>
          <p:cNvSpPr txBox="1"/>
          <p:nvPr/>
        </p:nvSpPr>
        <p:spPr>
          <a:xfrm>
            <a:off x="5064857" y="1335390"/>
            <a:ext cx="4669929"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Increased concentration</a:t>
            </a:r>
          </a:p>
        </p:txBody>
      </p:sp>
      <p:sp>
        <p:nvSpPr>
          <p:cNvPr id="21" name="TextBox 21"/>
          <p:cNvSpPr txBox="1"/>
          <p:nvPr/>
        </p:nvSpPr>
        <p:spPr>
          <a:xfrm>
            <a:off x="707035" y="6676202"/>
            <a:ext cx="2599283" cy="10477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More focused</a:t>
            </a:r>
          </a:p>
          <a:p>
            <a:pPr algn="ctr">
              <a:lnSpc>
                <a:spcPts val="4200"/>
              </a:lnSpc>
            </a:pPr>
            <a:endParaRPr lang="en-US" sz="3000">
              <a:solidFill>
                <a:srgbClr val="000000"/>
              </a:solidFill>
              <a:latin typeface="Montserrat"/>
            </a:endParaRPr>
          </a:p>
        </p:txBody>
      </p:sp>
      <p:sp>
        <p:nvSpPr>
          <p:cNvPr id="22" name="TextBox 22"/>
          <p:cNvSpPr txBox="1"/>
          <p:nvPr/>
        </p:nvSpPr>
        <p:spPr>
          <a:xfrm>
            <a:off x="14759142" y="8447851"/>
            <a:ext cx="2137916" cy="514350"/>
          </a:xfrm>
          <a:prstGeom prst="rect">
            <a:avLst/>
          </a:prstGeom>
        </p:spPr>
        <p:txBody>
          <a:bodyPr lIns="0" tIns="0" rIns="0" bIns="0" rtlCol="0" anchor="t">
            <a:spAutoFit/>
          </a:bodyPr>
          <a:lstStyle/>
          <a:p>
            <a:pPr algn="ctr">
              <a:lnSpc>
                <a:spcPts val="4200"/>
              </a:lnSpc>
            </a:pPr>
            <a:r>
              <a:rPr lang="en-US" sz="3000">
                <a:solidFill>
                  <a:srgbClr val="000000"/>
                </a:solidFill>
                <a:latin typeface="Montserrat"/>
              </a:rPr>
              <a:t>Good sleep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2789" y="664860"/>
            <a:ext cx="3701083" cy="727680"/>
            <a:chOff x="0" y="0"/>
            <a:chExt cx="4934778" cy="970239"/>
          </a:xfrm>
        </p:grpSpPr>
        <p:grpSp>
          <p:nvGrpSpPr>
            <p:cNvPr id="3" name="Group 3"/>
            <p:cNvGrpSpPr/>
            <p:nvPr/>
          </p:nvGrpSpPr>
          <p:grpSpPr>
            <a:xfrm>
              <a:off x="0" y="0"/>
              <a:ext cx="862312" cy="741049"/>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98"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0" name="TextBox 10"/>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1" name="TextBox 11"/>
          <p:cNvSpPr txBox="1"/>
          <p:nvPr/>
        </p:nvSpPr>
        <p:spPr>
          <a:xfrm>
            <a:off x="1095267" y="3982417"/>
            <a:ext cx="15728500" cy="4434205"/>
          </a:xfrm>
          <a:prstGeom prst="rect">
            <a:avLst/>
          </a:prstGeom>
        </p:spPr>
        <p:txBody>
          <a:bodyPr lIns="0" tIns="0" rIns="0" bIns="0" rtlCol="0" anchor="t">
            <a:spAutoFit/>
          </a:bodyPr>
          <a:lstStyle/>
          <a:p>
            <a:pPr>
              <a:lnSpc>
                <a:spcPts val="3919"/>
              </a:lnSpc>
            </a:pPr>
            <a:r>
              <a:rPr lang="en-US" sz="2799">
                <a:solidFill>
                  <a:srgbClr val="000000"/>
                </a:solidFill>
                <a:latin typeface="Montserrat"/>
              </a:rPr>
              <a:t>Physical and mental menstrual cycle symptoms are very common​.</a:t>
            </a:r>
          </a:p>
          <a:p>
            <a:pPr>
              <a:lnSpc>
                <a:spcPts val="3919"/>
              </a:lnSpc>
            </a:pPr>
            <a:r>
              <a:rPr lang="en-US" sz="2799">
                <a:solidFill>
                  <a:srgbClr val="000000"/>
                </a:solidFill>
                <a:latin typeface="Montserrat"/>
              </a:rPr>
              <a:t>​</a:t>
            </a:r>
          </a:p>
          <a:p>
            <a:pPr>
              <a:lnSpc>
                <a:spcPts val="3919"/>
              </a:lnSpc>
            </a:pPr>
            <a:r>
              <a:rPr lang="en-US" sz="2799">
                <a:solidFill>
                  <a:srgbClr val="000000"/>
                </a:solidFill>
                <a:latin typeface="Montserrat"/>
              </a:rPr>
              <a:t>Many people use the term Premenstrual Syndrome (PMS) to describe the symptoms they experience in the time leading up to a period and the first couple of days of a period.​</a:t>
            </a:r>
          </a:p>
          <a:p>
            <a:pPr>
              <a:lnSpc>
                <a:spcPts val="3919"/>
              </a:lnSpc>
            </a:pPr>
            <a:r>
              <a:rPr lang="en-US" sz="2799">
                <a:solidFill>
                  <a:srgbClr val="000000"/>
                </a:solidFill>
                <a:latin typeface="Montserrat"/>
              </a:rPr>
              <a:t>​</a:t>
            </a:r>
          </a:p>
          <a:p>
            <a:pPr>
              <a:lnSpc>
                <a:spcPts val="3919"/>
              </a:lnSpc>
            </a:pPr>
            <a:r>
              <a:rPr lang="en-US" sz="2799">
                <a:solidFill>
                  <a:srgbClr val="000000"/>
                </a:solidFill>
                <a:latin typeface="Montserrat"/>
              </a:rPr>
              <a:t>However, in reality, </a:t>
            </a:r>
            <a:r>
              <a:rPr lang="en-US" sz="2799">
                <a:solidFill>
                  <a:srgbClr val="000000"/>
                </a:solidFill>
                <a:latin typeface="Montserrat Bold"/>
              </a:rPr>
              <a:t>different symptoms (good and bad) can occur across the menstrual cycle. </a:t>
            </a:r>
          </a:p>
          <a:p>
            <a:pPr>
              <a:lnSpc>
                <a:spcPts val="3919"/>
              </a:lnSpc>
            </a:pPr>
            <a:r>
              <a:rPr lang="en-US" sz="2799">
                <a:solidFill>
                  <a:srgbClr val="000000"/>
                </a:solidFill>
                <a:latin typeface="Montserrat"/>
              </a:rPr>
              <a:t> </a:t>
            </a:r>
          </a:p>
        </p:txBody>
      </p:sp>
      <p:sp>
        <p:nvSpPr>
          <p:cNvPr id="12" name="TextBox 12"/>
          <p:cNvSpPr txBox="1"/>
          <p:nvPr/>
        </p:nvSpPr>
        <p:spPr>
          <a:xfrm>
            <a:off x="1028700" y="2037462"/>
            <a:ext cx="16041356" cy="1840184"/>
          </a:xfrm>
          <a:prstGeom prst="rect">
            <a:avLst/>
          </a:prstGeom>
        </p:spPr>
        <p:txBody>
          <a:bodyPr lIns="0" tIns="0" rIns="0" bIns="0" rtlCol="0" anchor="t">
            <a:spAutoFit/>
          </a:bodyPr>
          <a:lstStyle/>
          <a:p>
            <a:pPr>
              <a:lnSpc>
                <a:spcPts val="6999"/>
              </a:lnSpc>
            </a:pPr>
            <a:r>
              <a:rPr lang="en-US" sz="6999" dirty="0">
                <a:solidFill>
                  <a:srgbClr val="FF7165"/>
                </a:solidFill>
                <a:latin typeface="Dreaming Outloud Pro" panose="03050502040302030504" pitchFamily="66" charset="0"/>
              </a:rPr>
              <a:t>Remember, everyone's symptoms will be different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2789" y="664860"/>
            <a:ext cx="3701083" cy="727680"/>
            <a:chOff x="0" y="0"/>
            <a:chExt cx="4934778" cy="970239"/>
          </a:xfrm>
        </p:grpSpPr>
        <p:grpSp>
          <p:nvGrpSpPr>
            <p:cNvPr id="3" name="Group 3"/>
            <p:cNvGrpSpPr/>
            <p:nvPr/>
          </p:nvGrpSpPr>
          <p:grpSpPr>
            <a:xfrm>
              <a:off x="0" y="0"/>
              <a:ext cx="862312" cy="741049"/>
              <a:chOff x="0" y="0"/>
              <a:chExt cx="812800" cy="698500"/>
            </a:xfrm>
          </p:grpSpPr>
          <p:sp>
            <p:nvSpPr>
              <p:cNvPr id="4" name="Freeform 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18098"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0" name="TextBox 10"/>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sp>
        <p:nvSpPr>
          <p:cNvPr id="11" name="TextBox 11"/>
          <p:cNvSpPr txBox="1"/>
          <p:nvPr/>
        </p:nvSpPr>
        <p:spPr>
          <a:xfrm>
            <a:off x="1028700" y="4548346"/>
            <a:ext cx="13326516" cy="3938905"/>
          </a:xfrm>
          <a:prstGeom prst="rect">
            <a:avLst/>
          </a:prstGeom>
        </p:spPr>
        <p:txBody>
          <a:bodyPr lIns="0" tIns="0" rIns="0" bIns="0" rtlCol="0" anchor="t">
            <a:spAutoFit/>
          </a:bodyPr>
          <a:lstStyle/>
          <a:p>
            <a:pPr>
              <a:lnSpc>
                <a:spcPts val="3919"/>
              </a:lnSpc>
            </a:pPr>
            <a:r>
              <a:rPr lang="en-US" sz="2799">
                <a:solidFill>
                  <a:srgbClr val="000000"/>
                </a:solidFill>
                <a:latin typeface="Montserrat"/>
              </a:rPr>
              <a:t>One person can have very few and mild symptoms and another can have a number of symptoms and might struggle to manage them.​</a:t>
            </a:r>
          </a:p>
          <a:p>
            <a:pPr>
              <a:lnSpc>
                <a:spcPts val="3919"/>
              </a:lnSpc>
            </a:pPr>
            <a:r>
              <a:rPr lang="en-US" sz="2799">
                <a:solidFill>
                  <a:srgbClr val="000000"/>
                </a:solidFill>
                <a:latin typeface="Montserrat"/>
              </a:rPr>
              <a:t>​</a:t>
            </a:r>
          </a:p>
          <a:p>
            <a:pPr>
              <a:lnSpc>
                <a:spcPts val="3919"/>
              </a:lnSpc>
            </a:pPr>
            <a:r>
              <a:rPr lang="en-US" sz="2799">
                <a:solidFill>
                  <a:srgbClr val="000000"/>
                </a:solidFill>
                <a:latin typeface="Montserrat"/>
              </a:rPr>
              <a:t>If symptoms are not manageable (we’ll be discussing how to manage symptoms next) and affecting daily life then get help from a medical professional.</a:t>
            </a:r>
          </a:p>
          <a:p>
            <a:pPr>
              <a:lnSpc>
                <a:spcPts val="3919"/>
              </a:lnSpc>
            </a:pPr>
            <a:endParaRPr lang="en-US" sz="2799">
              <a:solidFill>
                <a:srgbClr val="000000"/>
              </a:solidFill>
              <a:latin typeface="Montserrat"/>
            </a:endParaRPr>
          </a:p>
          <a:p>
            <a:pPr>
              <a:lnSpc>
                <a:spcPts val="3919"/>
              </a:lnSpc>
            </a:pPr>
            <a:endParaRPr lang="en-US" sz="2799">
              <a:solidFill>
                <a:srgbClr val="000000"/>
              </a:solidFill>
              <a:latin typeface="Montserrat"/>
            </a:endParaRPr>
          </a:p>
        </p:txBody>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08301">
            <a:off x="14527810" y="5337657"/>
            <a:ext cx="2603546" cy="4114800"/>
          </a:xfrm>
          <a:prstGeom prst="rect">
            <a:avLst/>
          </a:prstGeom>
        </p:spPr>
      </p:pic>
      <p:sp>
        <p:nvSpPr>
          <p:cNvPr id="13" name="TextBox 13"/>
          <p:cNvSpPr txBox="1"/>
          <p:nvPr/>
        </p:nvSpPr>
        <p:spPr>
          <a:xfrm>
            <a:off x="1028700" y="2037462"/>
            <a:ext cx="16041356" cy="1840184"/>
          </a:xfrm>
          <a:prstGeom prst="rect">
            <a:avLst/>
          </a:prstGeom>
        </p:spPr>
        <p:txBody>
          <a:bodyPr lIns="0" tIns="0" rIns="0" bIns="0" rtlCol="0" anchor="t">
            <a:spAutoFit/>
          </a:bodyPr>
          <a:lstStyle/>
          <a:p>
            <a:pPr>
              <a:lnSpc>
                <a:spcPts val="6999"/>
              </a:lnSpc>
            </a:pPr>
            <a:r>
              <a:rPr lang="en-US" sz="6999" dirty="0">
                <a:solidFill>
                  <a:srgbClr val="FF7165"/>
                </a:solidFill>
                <a:latin typeface="Dreaming Outloud Pro" panose="03050502040302030504" pitchFamily="66" charset="0"/>
              </a:rPr>
              <a:t>Remember, everyone's symptoms will be different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BAA4"/>
        </a:solidFill>
        <a:effectLst/>
      </p:bgPr>
    </p:bg>
    <p:spTree>
      <p:nvGrpSpPr>
        <p:cNvPr id="1" name=""/>
        <p:cNvGrpSpPr/>
        <p:nvPr/>
      </p:nvGrpSpPr>
      <p:grpSpPr>
        <a:xfrm>
          <a:off x="0" y="0"/>
          <a:ext cx="0" cy="0"/>
          <a:chOff x="0" y="0"/>
          <a:chExt cx="0" cy="0"/>
        </a:xfrm>
      </p:grpSpPr>
      <p:grpSp>
        <p:nvGrpSpPr>
          <p:cNvPr id="2" name="Group 2"/>
          <p:cNvGrpSpPr/>
          <p:nvPr/>
        </p:nvGrpSpPr>
        <p:grpSpPr>
          <a:xfrm>
            <a:off x="-193641" y="-253034"/>
            <a:ext cx="6964063" cy="10776947"/>
            <a:chOff x="0" y="0"/>
            <a:chExt cx="3661308" cy="5665906"/>
          </a:xfrm>
        </p:grpSpPr>
        <p:sp>
          <p:nvSpPr>
            <p:cNvPr id="3" name="Freeform 3"/>
            <p:cNvSpPr/>
            <p:nvPr/>
          </p:nvSpPr>
          <p:spPr>
            <a:xfrm>
              <a:off x="0" y="0"/>
              <a:ext cx="3661308" cy="5665906"/>
            </a:xfrm>
            <a:custGeom>
              <a:avLst/>
              <a:gdLst/>
              <a:ahLst/>
              <a:cxnLst/>
              <a:rect l="l" t="t" r="r" b="b"/>
              <a:pathLst>
                <a:path w="3661308" h="5665906">
                  <a:moveTo>
                    <a:pt x="0" y="0"/>
                  </a:moveTo>
                  <a:lnTo>
                    <a:pt x="3661308" y="0"/>
                  </a:lnTo>
                  <a:lnTo>
                    <a:pt x="3661308" y="5665906"/>
                  </a:lnTo>
                  <a:lnTo>
                    <a:pt x="0" y="5665906"/>
                  </a:lnTo>
                  <a:close/>
                </a:path>
              </a:pathLst>
            </a:custGeom>
            <a:solidFill>
              <a:srgbClr val="FFFFFF">
                <a:alpha val="75686"/>
              </a:srgbClr>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56891" y="5641814"/>
            <a:ext cx="627061" cy="902837"/>
          </a:xfrm>
          <a:prstGeom prst="rect">
            <a:avLst/>
          </a:prstGeom>
        </p:spPr>
      </p:pic>
      <p:grpSp>
        <p:nvGrpSpPr>
          <p:cNvPr id="5" name="Group 5"/>
          <p:cNvGrpSpPr/>
          <p:nvPr/>
        </p:nvGrpSpPr>
        <p:grpSpPr>
          <a:xfrm>
            <a:off x="552789" y="664860"/>
            <a:ext cx="3701083" cy="727680"/>
            <a:chOff x="0" y="0"/>
            <a:chExt cx="4934778" cy="970239"/>
          </a:xfrm>
        </p:grpSpPr>
        <p:grpSp>
          <p:nvGrpSpPr>
            <p:cNvPr id="6" name="Group 6"/>
            <p:cNvGrpSpPr/>
            <p:nvPr/>
          </p:nvGrpSpPr>
          <p:grpSpPr>
            <a:xfrm>
              <a:off x="0" y="0"/>
              <a:ext cx="862312" cy="741049"/>
              <a:chOff x="0" y="0"/>
              <a:chExt cx="812800" cy="698500"/>
            </a:xfrm>
          </p:grpSpPr>
          <p:sp>
            <p:nvSpPr>
              <p:cNvPr id="7" name="Freeform 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0000"/>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18098" y="0"/>
              <a:ext cx="862312" cy="741049"/>
              <a:chOff x="0" y="0"/>
              <a:chExt cx="812800" cy="698500"/>
            </a:xfrm>
          </p:grpSpPr>
          <p:sp>
            <p:nvSpPr>
              <p:cNvPr id="10" name="Freeform 1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7D0BF">
                  <a:alpha val="80000"/>
                </a:srgbClr>
              </a:solidFill>
            </p:spPr>
            <p:txBody>
              <a:bodyPr/>
              <a:lstStyle/>
              <a:p>
                <a:endParaRPr lang="en-US"/>
              </a:p>
            </p:txBody>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188788" y="30183"/>
              <a:ext cx="3745990" cy="556857"/>
            </a:xfrm>
            <a:prstGeom prst="rect">
              <a:avLst/>
            </a:prstGeom>
          </p:spPr>
          <p:txBody>
            <a:bodyPr lIns="0" tIns="0" rIns="0" bIns="0" rtlCol="0" anchor="t">
              <a:spAutoFit/>
            </a:bodyPr>
            <a:lstStyle/>
            <a:p>
              <a:pPr>
                <a:lnSpc>
                  <a:spcPts val="3896"/>
                </a:lnSpc>
              </a:pPr>
              <a:r>
                <a:rPr lang="en-US" sz="2164" spc="86">
                  <a:solidFill>
                    <a:srgbClr val="000000"/>
                  </a:solidFill>
                  <a:latin typeface="Montserrat Semi-Bold Bold"/>
                </a:rPr>
                <a:t>Period Education</a:t>
              </a:r>
            </a:p>
          </p:txBody>
        </p:sp>
        <p:sp>
          <p:nvSpPr>
            <p:cNvPr id="13" name="TextBox 13"/>
            <p:cNvSpPr txBox="1"/>
            <p:nvPr/>
          </p:nvSpPr>
          <p:spPr>
            <a:xfrm>
              <a:off x="1188788" y="472741"/>
              <a:ext cx="840135" cy="497499"/>
            </a:xfrm>
            <a:prstGeom prst="rect">
              <a:avLst/>
            </a:prstGeom>
          </p:spPr>
          <p:txBody>
            <a:bodyPr lIns="0" tIns="0" rIns="0" bIns="0" rtlCol="0" anchor="t">
              <a:spAutoFit/>
            </a:bodyPr>
            <a:lstStyle/>
            <a:p>
              <a:pPr>
                <a:lnSpc>
                  <a:spcPts val="3409"/>
                </a:lnSpc>
              </a:pPr>
              <a:r>
                <a:rPr lang="en-US" sz="1894" spc="-17">
                  <a:solidFill>
                    <a:srgbClr val="000000"/>
                  </a:solidFill>
                  <a:latin typeface="Montserrat Classic"/>
                </a:rPr>
                <a:t>UK</a:t>
              </a:r>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700000" flipH="1">
            <a:off x="6193010" y="5788411"/>
            <a:ext cx="1154824" cy="1786961"/>
          </a:xfrm>
          <a:prstGeom prst="rect">
            <a:avLst/>
          </a:prstGeom>
        </p:spPr>
      </p:pic>
      <p:sp>
        <p:nvSpPr>
          <p:cNvPr id="15" name="TextBox 15"/>
          <p:cNvSpPr txBox="1"/>
          <p:nvPr/>
        </p:nvSpPr>
        <p:spPr>
          <a:xfrm>
            <a:off x="845987" y="3541831"/>
            <a:ext cx="5610904" cy="2111361"/>
          </a:xfrm>
          <a:prstGeom prst="rect">
            <a:avLst/>
          </a:prstGeom>
        </p:spPr>
        <p:txBody>
          <a:bodyPr lIns="0" tIns="0" rIns="0" bIns="0" rtlCol="0" anchor="t">
            <a:spAutoFit/>
          </a:bodyPr>
          <a:lstStyle/>
          <a:p>
            <a:pPr>
              <a:lnSpc>
                <a:spcPts val="8124"/>
              </a:lnSpc>
            </a:pPr>
            <a:r>
              <a:rPr lang="en-US" sz="8124" dirty="0">
                <a:solidFill>
                  <a:srgbClr val="FF7165"/>
                </a:solidFill>
                <a:latin typeface="Dreaming Outloud Pro" panose="03050502040302030504" pitchFamily="66" charset="0"/>
              </a:rPr>
              <a:t> Taking  action</a:t>
            </a:r>
          </a:p>
        </p:txBody>
      </p:sp>
      <p:sp>
        <p:nvSpPr>
          <p:cNvPr id="16" name="TextBox 16"/>
          <p:cNvSpPr txBox="1"/>
          <p:nvPr/>
        </p:nvSpPr>
        <p:spPr>
          <a:xfrm>
            <a:off x="10024061" y="795338"/>
            <a:ext cx="4502602" cy="740524"/>
          </a:xfrm>
          <a:prstGeom prst="rect">
            <a:avLst/>
          </a:prstGeom>
        </p:spPr>
        <p:txBody>
          <a:bodyPr lIns="0" tIns="0" rIns="0" bIns="0" rtlCol="0" anchor="t">
            <a:spAutoFit/>
          </a:bodyPr>
          <a:lstStyle/>
          <a:p>
            <a:pPr algn="ctr">
              <a:lnSpc>
                <a:spcPts val="5499"/>
              </a:lnSpc>
            </a:pPr>
            <a:r>
              <a:rPr lang="en-US" sz="5499" dirty="0">
                <a:solidFill>
                  <a:srgbClr val="000000"/>
                </a:solidFill>
                <a:latin typeface="Dreaming Outloud Pro" panose="03050502040302030504" pitchFamily="66" charset="0"/>
              </a:rPr>
              <a:t>QUESTION</a:t>
            </a:r>
          </a:p>
        </p:txBody>
      </p:sp>
      <p:sp>
        <p:nvSpPr>
          <p:cNvPr id="17" name="TextBox 17"/>
          <p:cNvSpPr txBox="1"/>
          <p:nvPr/>
        </p:nvSpPr>
        <p:spPr>
          <a:xfrm>
            <a:off x="7315200" y="3992763"/>
            <a:ext cx="10340840" cy="1304848"/>
          </a:xfrm>
          <a:prstGeom prst="rect">
            <a:avLst/>
          </a:prstGeom>
        </p:spPr>
        <p:txBody>
          <a:bodyPr lIns="0" tIns="0" rIns="0" bIns="0" rtlCol="0" anchor="t">
            <a:spAutoFit/>
          </a:bodyPr>
          <a:lstStyle/>
          <a:p>
            <a:pPr>
              <a:lnSpc>
                <a:spcPts val="5254"/>
              </a:lnSpc>
            </a:pPr>
            <a:r>
              <a:rPr lang="en-US" sz="3753" dirty="0">
                <a:solidFill>
                  <a:srgbClr val="000000"/>
                </a:solidFill>
                <a:latin typeface="Montserrat"/>
              </a:rPr>
              <a:t>How can menstruating people take action to improve symptoms?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1378</TotalTime>
  <Words>1902</Words>
  <Application>Microsoft Macintosh PowerPoint</Application>
  <PresentationFormat>Custom</PresentationFormat>
  <Paragraphs>343</Paragraphs>
  <Slides>27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Montserrat Semi-Bold</vt:lpstr>
      <vt:lpstr>Calibri</vt:lpstr>
      <vt:lpstr>Open Sans Light</vt:lpstr>
      <vt:lpstr>Montserrat Semi-Bold Bold</vt:lpstr>
      <vt:lpstr>Arial</vt:lpstr>
      <vt:lpstr>Open Sans Light Bold</vt:lpstr>
      <vt:lpstr>Montserrat Bold</vt:lpstr>
      <vt:lpstr>Montserrat</vt:lpstr>
      <vt:lpstr>Montserrat Classic</vt:lpstr>
      <vt:lpstr>Open Sans</vt:lpstr>
      <vt:lpstr>Dreaming Outloud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3</dc:title>
  <dc:creator>Laura Forrest</dc:creator>
  <cp:lastModifiedBy>Natalie Brown</cp:lastModifiedBy>
  <cp:revision>5</cp:revision>
  <dcterms:created xsi:type="dcterms:W3CDTF">2006-08-16T00:00:00Z</dcterms:created>
  <dcterms:modified xsi:type="dcterms:W3CDTF">2024-03-05T21:08:26Z</dcterms:modified>
  <dc:identifier>DAFfUXMhQzc</dc:identifier>
</cp:coreProperties>
</file>