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715" r:id="rId4"/>
    <p:sldId id="2716" r:id="rId5"/>
    <p:sldId id="2708" r:id="rId6"/>
    <p:sldId id="2707" r:id="rId7"/>
    <p:sldId id="2717" r:id="rId8"/>
    <p:sldId id="2709" r:id="rId9"/>
    <p:sldId id="280" r:id="rId10"/>
    <p:sldId id="260" r:id="rId11"/>
    <p:sldId id="2710" r:id="rId12"/>
    <p:sldId id="2711" r:id="rId13"/>
    <p:sldId id="267" r:id="rId14"/>
    <p:sldId id="2718" r:id="rId15"/>
  </p:sldIdLst>
  <p:sldSz cx="18288000" cy="10287000"/>
  <p:notesSz cx="6858000" cy="9144000"/>
  <p:embeddedFontLst>
    <p:embeddedFont>
      <p:font typeface="Dreaming Outloud Pro" panose="03050502040302030504" pitchFamily="66" charset="0"/>
      <p:regular r:id="rId17"/>
      <p:italic r:id="rId18"/>
    </p:embeddedFont>
    <p:embeddedFont>
      <p:font typeface="Montserrat" panose="00000500000000000000" pitchFamily="2" charset="0"/>
      <p:regular r:id="rId19"/>
      <p:bold r:id="rId20"/>
      <p:italic r:id="rId21"/>
      <p:boldItalic r:id="rId22"/>
    </p:embeddedFont>
    <p:embeddedFont>
      <p:font typeface="Montserrat Classic" panose="020B0604020202020204" charset="0"/>
      <p:regular r:id="rId23"/>
    </p:embeddedFont>
    <p:embeddedFont>
      <p:font typeface="Montserrat Semi-Bold Bold"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D63954-93B9-4CEE-B809-F77A2C3B7E32}" name="Natalie Brown" initials="NB" userId="S::natalie.brown@sport.wales::194bddf3-156b-429b-bd2d-8159887129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B7EAC-20A0-EE7E-DC4A-E899D35A63DA}" v="6" dt="2024-06-16T17:09:36.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336" autoAdjust="0"/>
  </p:normalViewPr>
  <p:slideViewPr>
    <p:cSldViewPr>
      <p:cViewPr varScale="1">
        <p:scale>
          <a:sx n="35" d="100"/>
          <a:sy n="35" d="100"/>
        </p:scale>
        <p:origin x="1180"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7ECFD-88BA-46C2-85EC-7ED1902C2C38}" type="datetimeFigureOut">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6A0CA-CFB0-4F02-96FD-7FA7E557A807}" type="slidenum">
              <a:t>‹#›</a:t>
            </a:fld>
            <a:endParaRPr lang="en-US"/>
          </a:p>
        </p:txBody>
      </p:sp>
    </p:spTree>
    <p:extLst>
      <p:ext uri="{BB962C8B-B14F-4D97-AF65-F5344CB8AC3E}">
        <p14:creationId xmlns:p14="http://schemas.microsoft.com/office/powerpoint/2010/main" val="5311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We encourage you to watch our peer-led period education video first to help bring this session to life!</a:t>
            </a:r>
          </a:p>
        </p:txBody>
      </p:sp>
      <p:sp>
        <p:nvSpPr>
          <p:cNvPr id="4" name="Slide Number Placeholder 3"/>
          <p:cNvSpPr>
            <a:spLocks noGrp="1"/>
          </p:cNvSpPr>
          <p:nvPr>
            <p:ph type="sldNum" sz="quarter" idx="5"/>
          </p:nvPr>
        </p:nvSpPr>
        <p:spPr/>
        <p:txBody>
          <a:bodyPr/>
          <a:lstStyle/>
          <a:p>
            <a:fld id="{4966A0CA-CFB0-4F02-96FD-7FA7E557A807}" type="slidenum">
              <a:rPr lang="en-US"/>
              <a:t>1</a:t>
            </a:fld>
            <a:endParaRPr lang="en-US"/>
          </a:p>
        </p:txBody>
      </p:sp>
    </p:spTree>
    <p:extLst>
      <p:ext uri="{BB962C8B-B14F-4D97-AF65-F5344CB8AC3E}">
        <p14:creationId xmlns:p14="http://schemas.microsoft.com/office/powerpoint/2010/main" val="190042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Print out the quadrant activity before the session and get girls to complete this individually first. Once they have done this, use flipchart paper, with a heading for each quadrant and encourage girls to move around the classroom and write their top priorities/answers against each one. Encourage group conversations at each flipchart station (for larger groups, make sure pupils are divided into 4 groups). The final part of this activity is to ask each pupil to put a sticker next to the most important point on each flipchart paper, to collectively decide what they want to </a:t>
            </a:r>
            <a:r>
              <a:rPr lang="en-US" dirty="0" err="1">
                <a:cs typeface="Calibri"/>
              </a:rPr>
              <a:t>prioritise</a:t>
            </a:r>
            <a:r>
              <a:rPr lang="en-US" dirty="0">
                <a:cs typeface="Calibri"/>
              </a:rPr>
              <a:t>.</a:t>
            </a:r>
          </a:p>
        </p:txBody>
      </p:sp>
      <p:sp>
        <p:nvSpPr>
          <p:cNvPr id="4" name="Slide Number Placeholder 3"/>
          <p:cNvSpPr>
            <a:spLocks noGrp="1"/>
          </p:cNvSpPr>
          <p:nvPr>
            <p:ph type="sldNum" sz="quarter" idx="5"/>
          </p:nvPr>
        </p:nvSpPr>
        <p:spPr/>
        <p:txBody>
          <a:bodyPr/>
          <a:lstStyle/>
          <a:p>
            <a:fld id="{4966A0CA-CFB0-4F02-96FD-7FA7E557A807}" type="slidenum">
              <a:rPr lang="en-US"/>
              <a:t>11</a:t>
            </a:fld>
            <a:endParaRPr lang="en-US"/>
          </a:p>
        </p:txBody>
      </p:sp>
    </p:spTree>
    <p:extLst>
      <p:ext uri="{BB962C8B-B14F-4D97-AF65-F5344CB8AC3E}">
        <p14:creationId xmlns:p14="http://schemas.microsoft.com/office/powerpoint/2010/main" val="63149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Download the template from periodeducation.org to print out your cards. The </a:t>
            </a:r>
            <a:r>
              <a:rPr lang="en-US" dirty="0" err="1">
                <a:cs typeface="Calibri"/>
              </a:rPr>
              <a:t>colour</a:t>
            </a:r>
            <a:r>
              <a:rPr lang="en-US" dirty="0">
                <a:cs typeface="Calibri"/>
              </a:rPr>
              <a:t> matched cards each have a question and a range of possible answers. Pupils can use the cards to design what peer-led period education will look like in your school. We recommend allocating time to discuss the answers and take a photo of the responses so you can use this in future planning.</a:t>
            </a:r>
          </a:p>
          <a:p>
            <a:endParaRPr lang="en-US" dirty="0">
              <a:cs typeface="Calibri"/>
            </a:endParaRPr>
          </a:p>
        </p:txBody>
      </p:sp>
      <p:sp>
        <p:nvSpPr>
          <p:cNvPr id="4" name="Slide Number Placeholder 3"/>
          <p:cNvSpPr>
            <a:spLocks noGrp="1"/>
          </p:cNvSpPr>
          <p:nvPr>
            <p:ph type="sldNum" sz="quarter" idx="5"/>
          </p:nvPr>
        </p:nvSpPr>
        <p:spPr/>
        <p:txBody>
          <a:bodyPr/>
          <a:lstStyle/>
          <a:p>
            <a:fld id="{4966A0CA-CFB0-4F02-96FD-7FA7E557A807}" type="slidenum">
              <a:rPr lang="en-US"/>
              <a:t>12</a:t>
            </a:fld>
            <a:endParaRPr lang="en-US"/>
          </a:p>
        </p:txBody>
      </p:sp>
    </p:spTree>
    <p:extLst>
      <p:ext uri="{BB962C8B-B14F-4D97-AF65-F5344CB8AC3E}">
        <p14:creationId xmlns:p14="http://schemas.microsoft.com/office/powerpoint/2010/main" val="194242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a:t>
            </a:r>
            <a:r>
              <a:rPr lang="en-US" dirty="0" err="1">
                <a:cs typeface="Calibri"/>
              </a:rPr>
              <a:t>Finalise</a:t>
            </a:r>
            <a:r>
              <a:rPr lang="en-US" dirty="0">
                <a:cs typeface="Calibri"/>
              </a:rPr>
              <a:t> actions and identify who is doing what. </a:t>
            </a:r>
          </a:p>
        </p:txBody>
      </p:sp>
      <p:sp>
        <p:nvSpPr>
          <p:cNvPr id="4" name="Slide Number Placeholder 3"/>
          <p:cNvSpPr>
            <a:spLocks noGrp="1"/>
          </p:cNvSpPr>
          <p:nvPr>
            <p:ph type="sldNum" sz="quarter" idx="5"/>
          </p:nvPr>
        </p:nvSpPr>
        <p:spPr/>
        <p:txBody>
          <a:bodyPr/>
          <a:lstStyle/>
          <a:p>
            <a:fld id="{4966A0CA-CFB0-4F02-96FD-7FA7E557A807}" type="slidenum">
              <a:rPr lang="en-US"/>
              <a:t>13</a:t>
            </a:fld>
            <a:endParaRPr lang="en-US"/>
          </a:p>
        </p:txBody>
      </p:sp>
    </p:spTree>
    <p:extLst>
      <p:ext uri="{BB962C8B-B14F-4D97-AF65-F5344CB8AC3E}">
        <p14:creationId xmlns:p14="http://schemas.microsoft.com/office/powerpoint/2010/main" val="317589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This session could be delivered within one hour, but may be longer depending on how much the girls talk and plan.</a:t>
            </a:r>
          </a:p>
        </p:txBody>
      </p:sp>
      <p:sp>
        <p:nvSpPr>
          <p:cNvPr id="4" name="Slide Number Placeholder 3"/>
          <p:cNvSpPr>
            <a:spLocks noGrp="1"/>
          </p:cNvSpPr>
          <p:nvPr>
            <p:ph type="sldNum" sz="quarter" idx="5"/>
          </p:nvPr>
        </p:nvSpPr>
        <p:spPr/>
        <p:txBody>
          <a:bodyPr/>
          <a:lstStyle/>
          <a:p>
            <a:fld id="{4966A0CA-CFB0-4F02-96FD-7FA7E557A807}" type="slidenum">
              <a:rPr lang="en-US"/>
              <a:t>2</a:t>
            </a:fld>
            <a:endParaRPr lang="en-US"/>
          </a:p>
        </p:txBody>
      </p:sp>
    </p:spTree>
    <p:extLst>
      <p:ext uri="{BB962C8B-B14F-4D97-AF65-F5344CB8AC3E}">
        <p14:creationId xmlns:p14="http://schemas.microsoft.com/office/powerpoint/2010/main" val="365958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place emphasis on creating a safe environment from the start</a:t>
            </a:r>
          </a:p>
        </p:txBody>
      </p:sp>
      <p:sp>
        <p:nvSpPr>
          <p:cNvPr id="4" name="Slide Number Placeholder 3"/>
          <p:cNvSpPr>
            <a:spLocks noGrp="1"/>
          </p:cNvSpPr>
          <p:nvPr>
            <p:ph type="sldNum" sz="quarter" idx="5"/>
          </p:nvPr>
        </p:nvSpPr>
        <p:spPr/>
        <p:txBody>
          <a:bodyPr/>
          <a:lstStyle/>
          <a:p>
            <a:fld id="{4966A0CA-CFB0-4F02-96FD-7FA7E557A807}" type="slidenum">
              <a:rPr lang="en-US"/>
              <a:t>3</a:t>
            </a:fld>
            <a:endParaRPr lang="en-US"/>
          </a:p>
        </p:txBody>
      </p:sp>
    </p:spTree>
    <p:extLst>
      <p:ext uri="{BB962C8B-B14F-4D97-AF65-F5344CB8AC3E}">
        <p14:creationId xmlns:p14="http://schemas.microsoft.com/office/powerpoint/2010/main" val="267410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Scene setting, context as to why developing peer-led education is important.</a:t>
            </a:r>
          </a:p>
        </p:txBody>
      </p:sp>
      <p:sp>
        <p:nvSpPr>
          <p:cNvPr id="4" name="Slide Number Placeholder 3"/>
          <p:cNvSpPr>
            <a:spLocks noGrp="1"/>
          </p:cNvSpPr>
          <p:nvPr>
            <p:ph type="sldNum" sz="quarter" idx="5"/>
          </p:nvPr>
        </p:nvSpPr>
        <p:spPr/>
        <p:txBody>
          <a:bodyPr/>
          <a:lstStyle/>
          <a:p>
            <a:fld id="{4966A0CA-CFB0-4F02-96FD-7FA7E557A807}" type="slidenum">
              <a:rPr lang="en-US"/>
              <a:t>4</a:t>
            </a:fld>
            <a:endParaRPr lang="en-US"/>
          </a:p>
        </p:txBody>
      </p:sp>
    </p:spTree>
    <p:extLst>
      <p:ext uri="{BB962C8B-B14F-4D97-AF65-F5344CB8AC3E}">
        <p14:creationId xmlns:p14="http://schemas.microsoft.com/office/powerpoint/2010/main" val="192123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 for teachers: Direct quotes from girls who have been involved in research focus groups. Encourage pupils to reflect on how the quotes make them feel, do they sound familiar, have they had similar thoughts/experiences </a:t>
            </a:r>
            <a:r>
              <a:rPr lang="en-US" dirty="0" err="1">
                <a:ea typeface="Calibri"/>
                <a:cs typeface="Calibri"/>
              </a:rPr>
              <a:t>etc</a:t>
            </a:r>
            <a:r>
              <a:rPr lang="en-US" dirty="0">
                <a:ea typeface="Calibri"/>
                <a:cs typeface="Calibri"/>
              </a:rPr>
              <a:t>?</a:t>
            </a:r>
          </a:p>
        </p:txBody>
      </p:sp>
      <p:sp>
        <p:nvSpPr>
          <p:cNvPr id="4" name="Slide Number Placeholder 3"/>
          <p:cNvSpPr>
            <a:spLocks noGrp="1"/>
          </p:cNvSpPr>
          <p:nvPr>
            <p:ph type="sldNum" sz="quarter" idx="5"/>
          </p:nvPr>
        </p:nvSpPr>
        <p:spPr/>
        <p:txBody>
          <a:bodyPr/>
          <a:lstStyle/>
          <a:p>
            <a:fld id="{4966A0CA-CFB0-4F02-96FD-7FA7E557A807}" type="slidenum">
              <a:t>5</a:t>
            </a:fld>
            <a:endParaRPr lang="en-US"/>
          </a:p>
        </p:txBody>
      </p:sp>
    </p:spTree>
    <p:extLst>
      <p:ext uri="{BB962C8B-B14F-4D97-AF65-F5344CB8AC3E}">
        <p14:creationId xmlns:p14="http://schemas.microsoft.com/office/powerpoint/2010/main" val="54313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Ask girls whether this aligns to their experience of what they've been taught i.e. more biology and products versus symptoms</a:t>
            </a:r>
          </a:p>
        </p:txBody>
      </p:sp>
      <p:sp>
        <p:nvSpPr>
          <p:cNvPr id="4" name="Slide Number Placeholder 3"/>
          <p:cNvSpPr>
            <a:spLocks noGrp="1"/>
          </p:cNvSpPr>
          <p:nvPr>
            <p:ph type="sldNum" sz="quarter" idx="5"/>
          </p:nvPr>
        </p:nvSpPr>
        <p:spPr/>
        <p:txBody>
          <a:bodyPr/>
          <a:lstStyle/>
          <a:p>
            <a:fld id="{4966A0CA-CFB0-4F02-96FD-7FA7E557A807}" type="slidenum">
              <a:rPr lang="en-US"/>
              <a:t>6</a:t>
            </a:fld>
            <a:endParaRPr lang="en-US"/>
          </a:p>
        </p:txBody>
      </p:sp>
    </p:spTree>
    <p:extLst>
      <p:ext uri="{BB962C8B-B14F-4D97-AF65-F5344CB8AC3E}">
        <p14:creationId xmlns:p14="http://schemas.microsoft.com/office/powerpoint/2010/main" val="101388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 for teachers: Quotes from girls who took part in focus groups – they have requested peer-led education.</a:t>
            </a:r>
            <a:endParaRPr lang="en-US" dirty="0"/>
          </a:p>
        </p:txBody>
      </p:sp>
      <p:sp>
        <p:nvSpPr>
          <p:cNvPr id="4" name="Slide Number Placeholder 3"/>
          <p:cNvSpPr>
            <a:spLocks noGrp="1"/>
          </p:cNvSpPr>
          <p:nvPr>
            <p:ph type="sldNum" sz="quarter" idx="5"/>
          </p:nvPr>
        </p:nvSpPr>
        <p:spPr/>
        <p:txBody>
          <a:bodyPr/>
          <a:lstStyle/>
          <a:p>
            <a:fld id="{4966A0CA-CFB0-4F02-96FD-7FA7E557A807}" type="slidenum">
              <a:t>7</a:t>
            </a:fld>
            <a:endParaRPr lang="en-US"/>
          </a:p>
        </p:txBody>
      </p:sp>
    </p:spTree>
    <p:extLst>
      <p:ext uri="{BB962C8B-B14F-4D97-AF65-F5344CB8AC3E}">
        <p14:creationId xmlns:p14="http://schemas.microsoft.com/office/powerpoint/2010/main" val="11352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for teachers: Warm-up activity to get girls thinking/reflecting/talking. Divide the room into two sides with a sliding scale in between. Ask girls to stand at one end if they strongly agree or the other end if they strongly disagree. They can stand in the middle, or at any point on the sliding scale. After girls have chosen their position, ask why they have selected where they have stood and get them to expand on this.</a:t>
            </a:r>
          </a:p>
        </p:txBody>
      </p:sp>
      <p:sp>
        <p:nvSpPr>
          <p:cNvPr id="4" name="Slide Number Placeholder 3"/>
          <p:cNvSpPr>
            <a:spLocks noGrp="1"/>
          </p:cNvSpPr>
          <p:nvPr>
            <p:ph type="sldNum" sz="quarter" idx="5"/>
          </p:nvPr>
        </p:nvSpPr>
        <p:spPr/>
        <p:txBody>
          <a:bodyPr/>
          <a:lstStyle/>
          <a:p>
            <a:fld id="{4966A0CA-CFB0-4F02-96FD-7FA7E557A807}" type="slidenum">
              <a:rPr lang="en-US"/>
              <a:t>8</a:t>
            </a:fld>
            <a:endParaRPr lang="en-US"/>
          </a:p>
        </p:txBody>
      </p:sp>
    </p:spTree>
    <p:extLst>
      <p:ext uri="{BB962C8B-B14F-4D97-AF65-F5344CB8AC3E}">
        <p14:creationId xmlns:p14="http://schemas.microsoft.com/office/powerpoint/2010/main" val="12923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teachers: Suggested group size of 2-4 for scenario discussions. Encourage groups to feedback. See symptoms on the next slide to help girls.</a:t>
            </a:r>
          </a:p>
        </p:txBody>
      </p:sp>
      <p:sp>
        <p:nvSpPr>
          <p:cNvPr id="4" name="Slide Number Placeholder 3"/>
          <p:cNvSpPr>
            <a:spLocks noGrp="1"/>
          </p:cNvSpPr>
          <p:nvPr>
            <p:ph type="sldNum" sz="quarter" idx="5"/>
          </p:nvPr>
        </p:nvSpPr>
        <p:spPr/>
        <p:txBody>
          <a:bodyPr/>
          <a:lstStyle/>
          <a:p>
            <a:fld id="{4966A0CA-CFB0-4F02-96FD-7FA7E557A807}" type="slidenum">
              <a:rPr lang="en-US"/>
              <a:t>9</a:t>
            </a:fld>
            <a:endParaRPr lang="en-US"/>
          </a:p>
        </p:txBody>
      </p:sp>
    </p:spTree>
    <p:extLst>
      <p:ext uri="{BB962C8B-B14F-4D97-AF65-F5344CB8AC3E}">
        <p14:creationId xmlns:p14="http://schemas.microsoft.com/office/powerpoint/2010/main" val="220638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17936"/>
            <a:ext cx="5470695" cy="1075608"/>
            <a:chOff x="0" y="0"/>
            <a:chExt cx="7294261" cy="1434143"/>
          </a:xfrm>
        </p:grpSpPr>
        <p:grpSp>
          <p:nvGrpSpPr>
            <p:cNvPr id="3" name="Group 3"/>
            <p:cNvGrpSpPr/>
            <p:nvPr/>
          </p:nvGrpSpPr>
          <p:grpSpPr>
            <a:xfrm>
              <a:off x="0" y="0"/>
              <a:ext cx="1274612" cy="1095370"/>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565" y="0"/>
              <a:ext cx="1274612" cy="1095370"/>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57187" y="46670"/>
              <a:ext cx="5537074" cy="821055"/>
            </a:xfrm>
            <a:prstGeom prst="rect">
              <a:avLst/>
            </a:prstGeom>
          </p:spPr>
          <p:txBody>
            <a:bodyPr lIns="0" tIns="0" rIns="0" bIns="0" rtlCol="0" anchor="t">
              <a:spAutoFit/>
            </a:bodyPr>
            <a:lstStyle/>
            <a:p>
              <a:pPr>
                <a:lnSpc>
                  <a:spcPts val="5760"/>
                </a:lnSpc>
              </a:pPr>
              <a:r>
                <a:rPr lang="en-US" sz="3200" spc="128">
                  <a:solidFill>
                    <a:srgbClr val="000000"/>
                  </a:solidFill>
                  <a:latin typeface="Montserrat Semi-Bold Bold"/>
                </a:rPr>
                <a:t>Period Education</a:t>
              </a:r>
            </a:p>
          </p:txBody>
        </p:sp>
        <p:sp>
          <p:nvSpPr>
            <p:cNvPr id="10" name="TextBox 10"/>
            <p:cNvSpPr txBox="1"/>
            <p:nvPr/>
          </p:nvSpPr>
          <p:spPr>
            <a:xfrm>
              <a:off x="1757187" y="705800"/>
              <a:ext cx="1241832" cy="728344"/>
            </a:xfrm>
            <a:prstGeom prst="rect">
              <a:avLst/>
            </a:prstGeom>
          </p:spPr>
          <p:txBody>
            <a:bodyPr lIns="0" tIns="0" rIns="0" bIns="0" rtlCol="0" anchor="t">
              <a:spAutoFit/>
            </a:bodyPr>
            <a:lstStyle/>
            <a:p>
              <a:pPr>
                <a:lnSpc>
                  <a:spcPts val="5040"/>
                </a:lnSpc>
              </a:pPr>
              <a:r>
                <a:rPr lang="en-US" sz="2800" spc="-25" dirty="0">
                  <a:solidFill>
                    <a:srgbClr val="000000"/>
                  </a:solidFill>
                  <a:latin typeface="Montserrat Classic"/>
                </a:rPr>
                <a:t>UK</a:t>
              </a:r>
            </a:p>
          </p:txBody>
        </p:sp>
      </p:grpSp>
      <p:grpSp>
        <p:nvGrpSpPr>
          <p:cNvPr id="11" name="Group 11"/>
          <p:cNvGrpSpPr>
            <a:grpSpLocks noChangeAspect="1"/>
          </p:cNvGrpSpPr>
          <p:nvPr/>
        </p:nvGrpSpPr>
        <p:grpSpPr>
          <a:xfrm rot="1770514">
            <a:off x="12188774" y="2445645"/>
            <a:ext cx="8564400" cy="7416384"/>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GB"/>
            </a:p>
          </p:txBody>
        </p:sp>
      </p:grpSp>
      <p:grpSp>
        <p:nvGrpSpPr>
          <p:cNvPr id="13" name="Group 13"/>
          <p:cNvGrpSpPr>
            <a:grpSpLocks noChangeAspect="1"/>
          </p:cNvGrpSpPr>
          <p:nvPr/>
        </p:nvGrpSpPr>
        <p:grpSpPr>
          <a:xfrm rot="4592018">
            <a:off x="9988509" y="6632685"/>
            <a:ext cx="5278999" cy="4571375"/>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GB"/>
            </a:p>
          </p:txBody>
        </p:sp>
      </p:grpSp>
      <p:sp>
        <p:nvSpPr>
          <p:cNvPr id="15" name="TextBox 15"/>
          <p:cNvSpPr txBox="1"/>
          <p:nvPr/>
        </p:nvSpPr>
        <p:spPr>
          <a:xfrm>
            <a:off x="1019190" y="2936406"/>
            <a:ext cx="11106411" cy="3211135"/>
          </a:xfrm>
          <a:prstGeom prst="rect">
            <a:avLst/>
          </a:prstGeom>
        </p:spPr>
        <p:txBody>
          <a:bodyPr wrap="square" lIns="0" tIns="0" rIns="0" bIns="0" rtlCol="0" anchor="t">
            <a:spAutoFit/>
          </a:bodyPr>
          <a:lstStyle/>
          <a:p>
            <a:pPr>
              <a:lnSpc>
                <a:spcPts val="12824"/>
              </a:lnSpc>
            </a:pPr>
            <a:r>
              <a:rPr lang="en-US" sz="8800" spc="487" dirty="0">
                <a:solidFill>
                  <a:srgbClr val="000000"/>
                </a:solidFill>
                <a:latin typeface="Dreaming Outloud Pro"/>
                <a:cs typeface="Dreaming Outloud Pro"/>
              </a:rPr>
              <a:t>Menstrual Cycle Education in Schools</a:t>
            </a:r>
          </a:p>
        </p:txBody>
      </p:sp>
      <p:sp>
        <p:nvSpPr>
          <p:cNvPr id="16" name="Freeform 16"/>
          <p:cNvSpPr/>
          <p:nvPr/>
        </p:nvSpPr>
        <p:spPr>
          <a:xfrm rot="1549242">
            <a:off x="7261343" y="6266040"/>
            <a:ext cx="1139602" cy="1763408"/>
          </a:xfrm>
          <a:custGeom>
            <a:avLst/>
            <a:gdLst/>
            <a:ahLst/>
            <a:cxnLst/>
            <a:rect l="l" t="t" r="r" b="b"/>
            <a:pathLst>
              <a:path w="1139602" h="1763408">
                <a:moveTo>
                  <a:pt x="0" y="0"/>
                </a:moveTo>
                <a:lnTo>
                  <a:pt x="1139603" y="0"/>
                </a:lnTo>
                <a:lnTo>
                  <a:pt x="1139603" y="1763408"/>
                </a:lnTo>
                <a:lnTo>
                  <a:pt x="0" y="17634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7" name="TextBox 17"/>
          <p:cNvSpPr txBox="1"/>
          <p:nvPr/>
        </p:nvSpPr>
        <p:spPr>
          <a:xfrm>
            <a:off x="1112890" y="7147745"/>
            <a:ext cx="5821309" cy="777136"/>
          </a:xfrm>
          <a:prstGeom prst="rect">
            <a:avLst/>
          </a:prstGeom>
        </p:spPr>
        <p:txBody>
          <a:bodyPr wrap="square" lIns="0" tIns="0" rIns="0" bIns="0" rtlCol="0" anchor="t">
            <a:spAutoFit/>
          </a:bodyPr>
          <a:lstStyle/>
          <a:p>
            <a:pPr>
              <a:lnSpc>
                <a:spcPts val="5199"/>
              </a:lnSpc>
            </a:pPr>
            <a:r>
              <a:rPr lang="en-US" sz="7200" dirty="0">
                <a:solidFill>
                  <a:srgbClr val="FF7165"/>
                </a:solidFill>
                <a:latin typeface="Dreaming Outloud Pro" panose="03050502040302030504" pitchFamily="66" charset="77"/>
                <a:cs typeface="Dreaming Outloud Pro" panose="03050502040302030504" pitchFamily="66" charset="77"/>
              </a:rPr>
              <a:t>Peer co-design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68220" y="3955235"/>
            <a:ext cx="13151559" cy="2365969"/>
          </a:xfrm>
          <a:prstGeom prst="rect">
            <a:avLst/>
          </a:prstGeom>
        </p:spPr>
        <p:txBody>
          <a:bodyPr lIns="0" tIns="0" rIns="0" bIns="0" rtlCol="0" anchor="t">
            <a:spAutoFit/>
          </a:bodyPr>
          <a:lstStyle/>
          <a:p>
            <a:pPr algn="ctr">
              <a:lnSpc>
                <a:spcPts val="8999"/>
              </a:lnSpc>
            </a:pPr>
            <a:r>
              <a:rPr lang="en-US" sz="8999" dirty="0">
                <a:solidFill>
                  <a:srgbClr val="FF7165"/>
                </a:solidFill>
                <a:latin typeface="Dreaming Outloud Pro" panose="03050502040302030504" pitchFamily="66" charset="0"/>
              </a:rPr>
              <a:t>COMMON MENSTRUAL RELATED SYMPTOMS</a:t>
            </a:r>
          </a:p>
        </p:txBody>
      </p:sp>
      <p:grpSp>
        <p:nvGrpSpPr>
          <p:cNvPr id="3" name="Group 3"/>
          <p:cNvGrpSpPr/>
          <p:nvPr/>
        </p:nvGrpSpPr>
        <p:grpSpPr>
          <a:xfrm>
            <a:off x="1028700" y="664860"/>
            <a:ext cx="3701083" cy="727680"/>
            <a:chOff x="0" y="0"/>
            <a:chExt cx="4934778" cy="970239"/>
          </a:xfrm>
        </p:grpSpPr>
        <p:grpSp>
          <p:nvGrpSpPr>
            <p:cNvPr id="4" name="Group 4"/>
            <p:cNvGrpSpPr/>
            <p:nvPr/>
          </p:nvGrpSpPr>
          <p:grpSpPr>
            <a:xfrm>
              <a:off x="0" y="0"/>
              <a:ext cx="862312" cy="74104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18098" y="0"/>
              <a:ext cx="862312" cy="741049"/>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1" name="TextBox 11"/>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2" name="TextBox 12"/>
          <p:cNvSpPr txBox="1"/>
          <p:nvPr/>
        </p:nvSpPr>
        <p:spPr>
          <a:xfrm>
            <a:off x="3825967" y="2574490"/>
            <a:ext cx="3064073"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Abdominal pain</a:t>
            </a:r>
          </a:p>
        </p:txBody>
      </p:sp>
      <p:sp>
        <p:nvSpPr>
          <p:cNvPr id="13" name="TextBox 13"/>
          <p:cNvSpPr txBox="1"/>
          <p:nvPr/>
        </p:nvSpPr>
        <p:spPr>
          <a:xfrm>
            <a:off x="7855116" y="1335390"/>
            <a:ext cx="2106001" cy="499047"/>
          </a:xfrm>
          <a:prstGeom prst="rect">
            <a:avLst/>
          </a:prstGeom>
        </p:spPr>
        <p:txBody>
          <a:bodyPr wrap="square" lIns="0" tIns="0" rIns="0" bIns="0" rtlCol="0" anchor="t">
            <a:spAutoFit/>
          </a:bodyPr>
          <a:lstStyle/>
          <a:p>
            <a:pPr algn="ctr">
              <a:lnSpc>
                <a:spcPts val="4200"/>
              </a:lnSpc>
            </a:pPr>
            <a:r>
              <a:rPr lang="en-US" sz="3000">
                <a:solidFill>
                  <a:srgbClr val="000000"/>
                </a:solidFill>
                <a:latin typeface="Montserrat"/>
              </a:rPr>
              <a:t>Headache</a:t>
            </a:r>
          </a:p>
        </p:txBody>
      </p:sp>
      <p:sp>
        <p:nvSpPr>
          <p:cNvPr id="14" name="TextBox 14"/>
          <p:cNvSpPr txBox="1"/>
          <p:nvPr/>
        </p:nvSpPr>
        <p:spPr>
          <a:xfrm>
            <a:off x="8446038" y="2574490"/>
            <a:ext cx="2978795"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Heavy bleeding</a:t>
            </a:r>
          </a:p>
        </p:txBody>
      </p:sp>
      <p:sp>
        <p:nvSpPr>
          <p:cNvPr id="15" name="TextBox 15"/>
          <p:cNvSpPr txBox="1"/>
          <p:nvPr/>
        </p:nvSpPr>
        <p:spPr>
          <a:xfrm>
            <a:off x="16046752" y="4163349"/>
            <a:ext cx="1753534" cy="514350"/>
          </a:xfrm>
          <a:prstGeom prst="rect">
            <a:avLst/>
          </a:prstGeom>
        </p:spPr>
        <p:txBody>
          <a:bodyPr wrap="square" lIns="0" tIns="0" rIns="0" bIns="0" rtlCol="0" anchor="t">
            <a:spAutoFit/>
          </a:bodyPr>
          <a:lstStyle/>
          <a:p>
            <a:pPr algn="ctr">
              <a:lnSpc>
                <a:spcPts val="4200"/>
              </a:lnSpc>
            </a:pPr>
            <a:r>
              <a:rPr lang="en-US" sz="3000">
                <a:solidFill>
                  <a:srgbClr val="000000"/>
                </a:solidFill>
                <a:latin typeface="Montserrat"/>
              </a:rPr>
              <a:t>Bloating</a:t>
            </a:r>
          </a:p>
        </p:txBody>
      </p:sp>
      <p:sp>
        <p:nvSpPr>
          <p:cNvPr id="16" name="TextBox 16"/>
          <p:cNvSpPr txBox="1"/>
          <p:nvPr/>
        </p:nvSpPr>
        <p:spPr>
          <a:xfrm>
            <a:off x="924027" y="2059760"/>
            <a:ext cx="1955215" cy="504053"/>
          </a:xfrm>
          <a:prstGeom prst="rect">
            <a:avLst/>
          </a:prstGeom>
        </p:spPr>
        <p:txBody>
          <a:bodyPr wrap="square" lIns="0" tIns="0" rIns="0" bIns="0" rtlCol="0" anchor="t">
            <a:spAutoFit/>
          </a:bodyPr>
          <a:lstStyle/>
          <a:p>
            <a:pPr algn="ctr">
              <a:lnSpc>
                <a:spcPts val="4200"/>
              </a:lnSpc>
            </a:pPr>
            <a:r>
              <a:rPr lang="en-US" sz="3000">
                <a:solidFill>
                  <a:srgbClr val="000000"/>
                </a:solidFill>
                <a:latin typeface="Montserrat"/>
              </a:rPr>
              <a:t>Dizziness</a:t>
            </a:r>
          </a:p>
        </p:txBody>
      </p:sp>
      <p:sp>
        <p:nvSpPr>
          <p:cNvPr id="17" name="TextBox 17"/>
          <p:cNvSpPr txBox="1"/>
          <p:nvPr/>
        </p:nvSpPr>
        <p:spPr>
          <a:xfrm>
            <a:off x="3945468" y="6733352"/>
            <a:ext cx="3357860"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Fatigue/tiredness</a:t>
            </a:r>
          </a:p>
        </p:txBody>
      </p:sp>
      <p:sp>
        <p:nvSpPr>
          <p:cNvPr id="18" name="TextBox 18"/>
          <p:cNvSpPr txBox="1"/>
          <p:nvPr/>
        </p:nvSpPr>
        <p:spPr>
          <a:xfrm>
            <a:off x="996268" y="4968056"/>
            <a:ext cx="1882973"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Backache</a:t>
            </a:r>
          </a:p>
        </p:txBody>
      </p:sp>
      <p:sp>
        <p:nvSpPr>
          <p:cNvPr id="19" name="TextBox 19"/>
          <p:cNvSpPr txBox="1"/>
          <p:nvPr/>
        </p:nvSpPr>
        <p:spPr>
          <a:xfrm>
            <a:off x="15613261" y="5295007"/>
            <a:ext cx="1646039"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Bad skin</a:t>
            </a:r>
          </a:p>
        </p:txBody>
      </p:sp>
      <p:sp>
        <p:nvSpPr>
          <p:cNvPr id="20" name="TextBox 20"/>
          <p:cNvSpPr txBox="1"/>
          <p:nvPr/>
        </p:nvSpPr>
        <p:spPr>
          <a:xfrm>
            <a:off x="4887677" y="8006380"/>
            <a:ext cx="3455343"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Reduced recovery</a:t>
            </a:r>
          </a:p>
        </p:txBody>
      </p:sp>
      <p:sp>
        <p:nvSpPr>
          <p:cNvPr id="21" name="TextBox 21"/>
          <p:cNvSpPr txBox="1"/>
          <p:nvPr/>
        </p:nvSpPr>
        <p:spPr>
          <a:xfrm>
            <a:off x="9692619" y="8072421"/>
            <a:ext cx="1899345"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Diarrhea</a:t>
            </a:r>
          </a:p>
        </p:txBody>
      </p:sp>
      <p:sp>
        <p:nvSpPr>
          <p:cNvPr id="22" name="TextBox 22"/>
          <p:cNvSpPr txBox="1"/>
          <p:nvPr/>
        </p:nvSpPr>
        <p:spPr>
          <a:xfrm>
            <a:off x="15367437" y="2031487"/>
            <a:ext cx="2422245" cy="499047"/>
          </a:xfrm>
          <a:prstGeom prst="rect">
            <a:avLst/>
          </a:prstGeom>
        </p:spPr>
        <p:txBody>
          <a:bodyPr wrap="square" lIns="0" tIns="0" rIns="0" bIns="0" rtlCol="0" anchor="t">
            <a:spAutoFit/>
          </a:bodyPr>
          <a:lstStyle/>
          <a:p>
            <a:pPr algn="ctr">
              <a:lnSpc>
                <a:spcPts val="4200"/>
              </a:lnSpc>
            </a:pPr>
            <a:r>
              <a:rPr lang="en-US" sz="3000">
                <a:solidFill>
                  <a:srgbClr val="000000"/>
                </a:solidFill>
                <a:latin typeface="Montserrat"/>
              </a:rPr>
              <a:t>Sick/nausea</a:t>
            </a:r>
          </a:p>
        </p:txBody>
      </p:sp>
      <p:sp>
        <p:nvSpPr>
          <p:cNvPr id="23" name="TextBox 23"/>
          <p:cNvSpPr txBox="1"/>
          <p:nvPr/>
        </p:nvSpPr>
        <p:spPr>
          <a:xfrm>
            <a:off x="8020762" y="7019102"/>
            <a:ext cx="3162746"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Weight changes</a:t>
            </a:r>
          </a:p>
        </p:txBody>
      </p:sp>
      <p:sp>
        <p:nvSpPr>
          <p:cNvPr id="24" name="TextBox 24"/>
          <p:cNvSpPr txBox="1"/>
          <p:nvPr/>
        </p:nvSpPr>
        <p:spPr>
          <a:xfrm>
            <a:off x="14080287" y="694098"/>
            <a:ext cx="3387006" cy="499047"/>
          </a:xfrm>
          <a:prstGeom prst="rect">
            <a:avLst/>
          </a:prstGeom>
        </p:spPr>
        <p:txBody>
          <a:bodyPr wrap="square" lIns="0" tIns="0" rIns="0" bIns="0" rtlCol="0" anchor="t">
            <a:spAutoFit/>
          </a:bodyPr>
          <a:lstStyle/>
          <a:p>
            <a:pPr algn="ctr">
              <a:lnSpc>
                <a:spcPts val="4200"/>
              </a:lnSpc>
            </a:pPr>
            <a:r>
              <a:rPr lang="en-US" sz="3000">
                <a:solidFill>
                  <a:srgbClr val="000000"/>
                </a:solidFill>
                <a:latin typeface="Montserrat"/>
              </a:rPr>
              <a:t>Irritable/agitated</a:t>
            </a:r>
          </a:p>
        </p:txBody>
      </p:sp>
      <p:sp>
        <p:nvSpPr>
          <p:cNvPr id="25" name="TextBox 25"/>
          <p:cNvSpPr txBox="1"/>
          <p:nvPr/>
        </p:nvSpPr>
        <p:spPr>
          <a:xfrm>
            <a:off x="944490" y="8944292"/>
            <a:ext cx="4567089"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Breast pain/change size</a:t>
            </a:r>
          </a:p>
        </p:txBody>
      </p:sp>
      <p:sp>
        <p:nvSpPr>
          <p:cNvPr id="26" name="TextBox 26"/>
          <p:cNvSpPr txBox="1"/>
          <p:nvPr/>
        </p:nvSpPr>
        <p:spPr>
          <a:xfrm>
            <a:off x="14938107" y="7676292"/>
            <a:ext cx="2529185"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Mood swings</a:t>
            </a:r>
          </a:p>
        </p:txBody>
      </p:sp>
      <p:sp>
        <p:nvSpPr>
          <p:cNvPr id="27" name="TextBox 27"/>
          <p:cNvSpPr txBox="1"/>
          <p:nvPr/>
        </p:nvSpPr>
        <p:spPr>
          <a:xfrm>
            <a:off x="8020762" y="8986820"/>
            <a:ext cx="5534918"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Poor temperature regulation</a:t>
            </a:r>
          </a:p>
        </p:txBody>
      </p:sp>
      <p:sp>
        <p:nvSpPr>
          <p:cNvPr id="28" name="TextBox 28"/>
          <p:cNvSpPr txBox="1"/>
          <p:nvPr/>
        </p:nvSpPr>
        <p:spPr>
          <a:xfrm>
            <a:off x="11656846" y="6371332"/>
            <a:ext cx="4194173" cy="10477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Changes in appetite/</a:t>
            </a:r>
          </a:p>
          <a:p>
            <a:pPr algn="ctr">
              <a:lnSpc>
                <a:spcPts val="4200"/>
              </a:lnSpc>
            </a:pPr>
            <a:r>
              <a:rPr lang="en-US" sz="3000">
                <a:solidFill>
                  <a:srgbClr val="000000"/>
                </a:solidFill>
                <a:latin typeface="Montserrat"/>
              </a:rPr>
              <a:t>food craving</a:t>
            </a:r>
          </a:p>
        </p:txBody>
      </p:sp>
      <p:sp>
        <p:nvSpPr>
          <p:cNvPr id="29" name="TextBox 29"/>
          <p:cNvSpPr txBox="1"/>
          <p:nvPr/>
        </p:nvSpPr>
        <p:spPr>
          <a:xfrm>
            <a:off x="4285830" y="1431491"/>
            <a:ext cx="2451497"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Constipation</a:t>
            </a:r>
          </a:p>
        </p:txBody>
      </p:sp>
      <p:sp>
        <p:nvSpPr>
          <p:cNvPr id="30" name="TextBox 30"/>
          <p:cNvSpPr txBox="1"/>
          <p:nvPr/>
        </p:nvSpPr>
        <p:spPr>
          <a:xfrm>
            <a:off x="377008" y="3259910"/>
            <a:ext cx="3908822"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Reduced motivation</a:t>
            </a:r>
          </a:p>
        </p:txBody>
      </p:sp>
      <p:sp>
        <p:nvSpPr>
          <p:cNvPr id="31" name="TextBox 31"/>
          <p:cNvSpPr txBox="1"/>
          <p:nvPr/>
        </p:nvSpPr>
        <p:spPr>
          <a:xfrm>
            <a:off x="785318" y="6676202"/>
            <a:ext cx="2442716" cy="21145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Clumsiness/​</a:t>
            </a:r>
          </a:p>
          <a:p>
            <a:pPr algn="ctr">
              <a:lnSpc>
                <a:spcPts val="4200"/>
              </a:lnSpc>
            </a:pPr>
            <a:r>
              <a:rPr lang="en-US" sz="3000">
                <a:solidFill>
                  <a:srgbClr val="000000"/>
                </a:solidFill>
                <a:latin typeface="Montserrat"/>
              </a:rPr>
              <a:t>reduced​</a:t>
            </a:r>
          </a:p>
          <a:p>
            <a:pPr algn="ctr">
              <a:lnSpc>
                <a:spcPts val="4200"/>
              </a:lnSpc>
            </a:pPr>
            <a:r>
              <a:rPr lang="en-US" sz="3000">
                <a:solidFill>
                  <a:srgbClr val="000000"/>
                </a:solidFill>
                <a:latin typeface="Montserrat"/>
              </a:rPr>
              <a:t>coordination</a:t>
            </a:r>
          </a:p>
          <a:p>
            <a:pPr algn="ctr">
              <a:lnSpc>
                <a:spcPts val="4200"/>
              </a:lnSpc>
            </a:pPr>
            <a:endParaRPr lang="en-US" sz="3000">
              <a:solidFill>
                <a:srgbClr val="000000"/>
              </a:solidFill>
              <a:latin typeface="Montserrat"/>
            </a:endParaRPr>
          </a:p>
        </p:txBody>
      </p:sp>
      <p:sp>
        <p:nvSpPr>
          <p:cNvPr id="32" name="TextBox 32"/>
          <p:cNvSpPr txBox="1"/>
          <p:nvPr/>
        </p:nvSpPr>
        <p:spPr>
          <a:xfrm>
            <a:off x="14280585" y="8685942"/>
            <a:ext cx="3186708"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Trouble sleeping</a:t>
            </a:r>
          </a:p>
        </p:txBody>
      </p:sp>
      <p:sp>
        <p:nvSpPr>
          <p:cNvPr id="33" name="TextBox 33"/>
          <p:cNvSpPr txBox="1"/>
          <p:nvPr/>
        </p:nvSpPr>
        <p:spPr>
          <a:xfrm>
            <a:off x="6446726" y="354315"/>
            <a:ext cx="3401318"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Ill/cold symptoms</a:t>
            </a:r>
          </a:p>
        </p:txBody>
      </p:sp>
      <p:sp>
        <p:nvSpPr>
          <p:cNvPr id="34" name="TextBox 34"/>
          <p:cNvSpPr txBox="1"/>
          <p:nvPr/>
        </p:nvSpPr>
        <p:spPr>
          <a:xfrm>
            <a:off x="10838060" y="943292"/>
            <a:ext cx="2364135"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Poor control</a:t>
            </a:r>
          </a:p>
        </p:txBody>
      </p:sp>
      <p:sp>
        <p:nvSpPr>
          <p:cNvPr id="35" name="TextBox 35"/>
          <p:cNvSpPr txBox="1"/>
          <p:nvPr/>
        </p:nvSpPr>
        <p:spPr>
          <a:xfrm>
            <a:off x="11932178" y="1792590"/>
            <a:ext cx="2681883"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Worry/anxiety</a:t>
            </a:r>
          </a:p>
        </p:txBody>
      </p:sp>
      <p:sp>
        <p:nvSpPr>
          <p:cNvPr id="36" name="TextBox 36"/>
          <p:cNvSpPr txBox="1"/>
          <p:nvPr/>
        </p:nvSpPr>
        <p:spPr>
          <a:xfrm>
            <a:off x="12520952" y="3031690"/>
            <a:ext cx="4075658" cy="514350"/>
          </a:xfrm>
          <a:prstGeom prst="rect">
            <a:avLst/>
          </a:prstGeom>
        </p:spPr>
        <p:txBody>
          <a:bodyPr lIns="0" tIns="0" rIns="0" bIns="0" rtlCol="0" anchor="t">
            <a:spAutoFit/>
          </a:bodyPr>
          <a:lstStyle/>
          <a:p>
            <a:pPr algn="ctr">
              <a:lnSpc>
                <a:spcPts val="4200"/>
              </a:lnSpc>
            </a:pPr>
            <a:r>
              <a:rPr lang="en-US" sz="3000">
                <a:solidFill>
                  <a:srgbClr val="000000"/>
                </a:solidFill>
                <a:latin typeface="Montserrat"/>
              </a:rPr>
              <a:t>Distracted/emotional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846212" y="2406176"/>
            <a:ext cx="4884356" cy="4209486"/>
          </a:xfrm>
          <a:prstGeom prst="rect">
            <a:avLst/>
          </a:prstGeom>
        </p:spPr>
        <p:txBody>
          <a:bodyPr lIns="0" tIns="0" rIns="0" bIns="0" rtlCol="0" anchor="t">
            <a:spAutoFit/>
          </a:bodyPr>
          <a:lstStyle/>
          <a:p>
            <a:pPr>
              <a:lnSpc>
                <a:spcPts val="6524"/>
              </a:lnSpc>
            </a:pPr>
            <a:r>
              <a:rPr lang="en-US" sz="6500" dirty="0">
                <a:solidFill>
                  <a:srgbClr val="FF7165"/>
                </a:solidFill>
                <a:latin typeface="Dreaming Outloud Pro"/>
                <a:cs typeface="Dreaming Outloud Pro"/>
              </a:rPr>
              <a:t>What do you need to help deliver period education in your school?</a:t>
            </a:r>
          </a:p>
        </p:txBody>
      </p:sp>
      <p:sp>
        <p:nvSpPr>
          <p:cNvPr id="16" name="TextBox 16"/>
          <p:cNvSpPr txBox="1"/>
          <p:nvPr/>
        </p:nvSpPr>
        <p:spPr>
          <a:xfrm>
            <a:off x="10024061" y="687508"/>
            <a:ext cx="6012224" cy="738664"/>
          </a:xfrm>
          <a:prstGeom prst="rect">
            <a:avLst/>
          </a:prstGeom>
        </p:spPr>
        <p:txBody>
          <a:bodyPr wrap="square" lIns="0" tIns="0" rIns="0" bIns="0" rtlCol="0" anchor="t">
            <a:spAutoFit/>
          </a:bodyPr>
          <a:lstStyle/>
          <a:p>
            <a:pPr>
              <a:lnSpc>
                <a:spcPts val="5499"/>
              </a:lnSpc>
            </a:pPr>
            <a:r>
              <a:rPr lang="en-US" sz="5450" dirty="0">
                <a:solidFill>
                  <a:srgbClr val="000000"/>
                </a:solidFill>
                <a:latin typeface="Dreaming Outloud Pro"/>
                <a:cs typeface="Dreaming Outloud Pro"/>
              </a:rPr>
              <a:t>Quadrant activity</a:t>
            </a:r>
            <a:endParaRPr lang="en-US" sz="5499" dirty="0">
              <a:solidFill>
                <a:srgbClr val="000000"/>
              </a:solidFill>
              <a:latin typeface="Dreaming Outloud Pro" panose="03050502040302030504" pitchFamily="66" charset="0"/>
            </a:endParaRPr>
          </a:p>
        </p:txBody>
      </p:sp>
      <p:pic>
        <p:nvPicPr>
          <p:cNvPr id="18" name="Picture 17" descr="A white sheet with a hexagon pattern&#10;&#10;Description automatically generated">
            <a:extLst>
              <a:ext uri="{FF2B5EF4-FFF2-40B4-BE49-F238E27FC236}">
                <a16:creationId xmlns:a16="http://schemas.microsoft.com/office/drawing/2014/main" id="{CE852BFD-DB62-6DBB-F53C-5FA05735618F}"/>
              </a:ext>
            </a:extLst>
          </p:cNvPr>
          <p:cNvPicPr>
            <a:picLocks noChangeAspect="1"/>
          </p:cNvPicPr>
          <p:nvPr/>
        </p:nvPicPr>
        <p:blipFill>
          <a:blip r:embed="rId7"/>
          <a:stretch>
            <a:fillRect/>
          </a:stretch>
        </p:blipFill>
        <p:spPr>
          <a:xfrm>
            <a:off x="7564647" y="1920906"/>
            <a:ext cx="9887309" cy="6790246"/>
          </a:xfrm>
          <a:prstGeom prst="rect">
            <a:avLst/>
          </a:prstGeom>
        </p:spPr>
      </p:pic>
    </p:spTree>
    <p:extLst>
      <p:ext uri="{BB962C8B-B14F-4D97-AF65-F5344CB8AC3E}">
        <p14:creationId xmlns:p14="http://schemas.microsoft.com/office/powerpoint/2010/main" val="305957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846212" y="2406176"/>
            <a:ext cx="4884356" cy="5043047"/>
          </a:xfrm>
          <a:prstGeom prst="rect">
            <a:avLst/>
          </a:prstGeom>
        </p:spPr>
        <p:txBody>
          <a:bodyPr lIns="0" tIns="0" rIns="0" bIns="0" rtlCol="0" anchor="t">
            <a:spAutoFit/>
          </a:bodyPr>
          <a:lstStyle/>
          <a:p>
            <a:pPr>
              <a:lnSpc>
                <a:spcPts val="6524"/>
              </a:lnSpc>
            </a:pPr>
            <a:r>
              <a:rPr lang="en-US" sz="6500" dirty="0">
                <a:solidFill>
                  <a:srgbClr val="FF7165"/>
                </a:solidFill>
                <a:latin typeface="Dreaming Outloud Pro"/>
                <a:cs typeface="Dreaming Outloud Pro"/>
              </a:rPr>
              <a:t>What does peer-led period education look like in your school?</a:t>
            </a:r>
          </a:p>
        </p:txBody>
      </p:sp>
      <p:sp>
        <p:nvSpPr>
          <p:cNvPr id="16" name="TextBox 16"/>
          <p:cNvSpPr txBox="1"/>
          <p:nvPr/>
        </p:nvSpPr>
        <p:spPr>
          <a:xfrm>
            <a:off x="9150936" y="1223963"/>
            <a:ext cx="6550477" cy="738664"/>
          </a:xfrm>
          <a:prstGeom prst="rect">
            <a:avLst/>
          </a:prstGeom>
        </p:spPr>
        <p:txBody>
          <a:bodyPr wrap="square" lIns="0" tIns="0" rIns="0" bIns="0" rtlCol="0" anchor="t">
            <a:spAutoFit/>
          </a:bodyPr>
          <a:lstStyle/>
          <a:p>
            <a:pPr>
              <a:lnSpc>
                <a:spcPts val="5499"/>
              </a:lnSpc>
            </a:pPr>
            <a:r>
              <a:rPr lang="en-US" sz="5450" dirty="0">
                <a:solidFill>
                  <a:srgbClr val="000000"/>
                </a:solidFill>
                <a:latin typeface="Dreaming Outloud Pro"/>
                <a:cs typeface="Dreaming Outloud Pro"/>
              </a:rPr>
              <a:t>Card Game Planning!</a:t>
            </a:r>
            <a:endParaRPr lang="en-US" sz="5450" dirty="0">
              <a:solidFill>
                <a:srgbClr val="000000"/>
              </a:solidFill>
              <a:latin typeface="Dreaming Outloud Pro" panose="03050502040302030504" pitchFamily="66" charset="0"/>
              <a:cs typeface="Dreaming Outloud Pro"/>
            </a:endParaRPr>
          </a:p>
        </p:txBody>
      </p:sp>
      <p:sp>
        <p:nvSpPr>
          <p:cNvPr id="17" name="TextBox 16">
            <a:extLst>
              <a:ext uri="{FF2B5EF4-FFF2-40B4-BE49-F238E27FC236}">
                <a16:creationId xmlns:a16="http://schemas.microsoft.com/office/drawing/2014/main" id="{0EEAD76F-D79C-B2F7-EEAD-3C2CBE0C988E}"/>
              </a:ext>
            </a:extLst>
          </p:cNvPr>
          <p:cNvSpPr txBox="1"/>
          <p:nvPr/>
        </p:nvSpPr>
        <p:spPr>
          <a:xfrm>
            <a:off x="9141729" y="2286093"/>
            <a:ext cx="827416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Montserrat"/>
                <a:ea typeface="Calibri"/>
                <a:cs typeface="Calibri"/>
              </a:rPr>
              <a:t>There is a set of cards with different questions e.g. Who will we deliver period education to?</a:t>
            </a:r>
          </a:p>
          <a:p>
            <a:endParaRPr lang="en-US" sz="2800" dirty="0">
              <a:latin typeface="Montserrat"/>
              <a:ea typeface="Calibri"/>
              <a:cs typeface="Calibri"/>
            </a:endParaRPr>
          </a:p>
          <a:p>
            <a:r>
              <a:rPr lang="en-US" sz="2800" dirty="0">
                <a:latin typeface="Montserrat"/>
                <a:ea typeface="Calibri"/>
                <a:cs typeface="Calibri"/>
              </a:rPr>
              <a:t>There are a set of responses for each question to choose from to help decide how to deliver peer education in your school. The cards are </a:t>
            </a:r>
            <a:r>
              <a:rPr lang="en-US" sz="2800" dirty="0" err="1">
                <a:latin typeface="Montserrat"/>
                <a:ea typeface="Calibri"/>
                <a:cs typeface="Calibri"/>
              </a:rPr>
              <a:t>colour</a:t>
            </a:r>
            <a:r>
              <a:rPr lang="en-US" sz="2800" dirty="0">
                <a:latin typeface="Montserrat"/>
                <a:ea typeface="Calibri"/>
                <a:cs typeface="Calibri"/>
              </a:rPr>
              <a:t>-matched.</a:t>
            </a:r>
          </a:p>
          <a:p>
            <a:endParaRPr lang="en-US" sz="2800" dirty="0">
              <a:latin typeface="Montserrat"/>
              <a:ea typeface="Calibri"/>
              <a:cs typeface="Calibri"/>
            </a:endParaRPr>
          </a:p>
          <a:p>
            <a:r>
              <a:rPr lang="en-US" sz="2800" dirty="0">
                <a:latin typeface="Montserrat"/>
                <a:ea typeface="Calibri"/>
                <a:cs typeface="Calibri"/>
              </a:rPr>
              <a:t>If you think a different option would be better, you can use your 'wild card' and share your preferred answer to the question.</a:t>
            </a:r>
            <a:endParaRPr lang="en-US" sz="1600"/>
          </a:p>
        </p:txBody>
      </p:sp>
    </p:spTree>
    <p:extLst>
      <p:ext uri="{BB962C8B-B14F-4D97-AF65-F5344CB8AC3E}">
        <p14:creationId xmlns:p14="http://schemas.microsoft.com/office/powerpoint/2010/main" val="126491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1891" y="-147149"/>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CBEFE7">
                <a:alpha val="53725"/>
              </a:srgbClr>
            </a:solidFill>
          </p:spPr>
          <p:txBody>
            <a:bodyPr/>
            <a:lstStyle/>
            <a:p>
              <a:endParaRPr lang="en-GB"/>
            </a:p>
          </p:txBody>
        </p:sp>
        <p:sp>
          <p:nvSpPr>
            <p:cNvPr id="4" name="TextBox 4"/>
            <p:cNvSpPr txBox="1"/>
            <p:nvPr/>
          </p:nvSpPr>
          <p:spPr>
            <a:xfrm>
              <a:off x="0" y="-38100"/>
              <a:ext cx="5049358" cy="282494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922589" y="1958038"/>
            <a:ext cx="13151559" cy="1300356"/>
          </a:xfrm>
          <a:prstGeom prst="rect">
            <a:avLst/>
          </a:prstGeom>
        </p:spPr>
        <p:txBody>
          <a:bodyPr lIns="0" tIns="0" rIns="0" bIns="0" rtlCol="0" anchor="t">
            <a:spAutoFit/>
          </a:bodyPr>
          <a:lstStyle/>
          <a:p>
            <a:pPr algn="ctr">
              <a:lnSpc>
                <a:spcPts val="9999"/>
              </a:lnSpc>
            </a:pPr>
            <a:r>
              <a:rPr lang="en-US" sz="8800" dirty="0">
                <a:solidFill>
                  <a:srgbClr val="000000"/>
                </a:solidFill>
                <a:latin typeface="Dreaming Outloud Pro"/>
                <a:cs typeface="Dreaming Outloud Pro"/>
              </a:rPr>
              <a:t> Actions and next steps</a:t>
            </a:r>
          </a:p>
        </p:txBody>
      </p:sp>
      <p:sp>
        <p:nvSpPr>
          <p:cNvPr id="6" name="Freeform 6"/>
          <p:cNvSpPr/>
          <p:nvPr/>
        </p:nvSpPr>
        <p:spPr>
          <a:xfrm rot="637775" flipH="1">
            <a:off x="2771408" y="2841168"/>
            <a:ext cx="1107257" cy="1713357"/>
          </a:xfrm>
          <a:custGeom>
            <a:avLst/>
            <a:gdLst/>
            <a:ahLst/>
            <a:cxnLst/>
            <a:rect l="l" t="t" r="r" b="b"/>
            <a:pathLst>
              <a:path w="1107257" h="1713357">
                <a:moveTo>
                  <a:pt x="1107257" y="0"/>
                </a:moveTo>
                <a:lnTo>
                  <a:pt x="0" y="0"/>
                </a:lnTo>
                <a:lnTo>
                  <a:pt x="0" y="1713358"/>
                </a:lnTo>
                <a:lnTo>
                  <a:pt x="1107257" y="1713358"/>
                </a:lnTo>
                <a:lnTo>
                  <a:pt x="110725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950607" y="4039566"/>
            <a:ext cx="627061" cy="902837"/>
          </a:xfrm>
          <a:custGeom>
            <a:avLst/>
            <a:gdLst/>
            <a:ahLst/>
            <a:cxnLst/>
            <a:rect l="l" t="t" r="r" b="b"/>
            <a:pathLst>
              <a:path w="627061" h="902837">
                <a:moveTo>
                  <a:pt x="0" y="0"/>
                </a:moveTo>
                <a:lnTo>
                  <a:pt x="627061" y="0"/>
                </a:lnTo>
                <a:lnTo>
                  <a:pt x="627061" y="902837"/>
                </a:lnTo>
                <a:lnTo>
                  <a:pt x="0" y="9028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0" name="Group 10"/>
          <p:cNvGrpSpPr/>
          <p:nvPr/>
        </p:nvGrpSpPr>
        <p:grpSpPr>
          <a:xfrm>
            <a:off x="1028700" y="664860"/>
            <a:ext cx="3701083" cy="727680"/>
            <a:chOff x="0" y="0"/>
            <a:chExt cx="4934778" cy="970239"/>
          </a:xfrm>
        </p:grpSpPr>
        <p:grpSp>
          <p:nvGrpSpPr>
            <p:cNvPr id="11" name="Group 11"/>
            <p:cNvGrpSpPr/>
            <p:nvPr/>
          </p:nvGrpSpPr>
          <p:grpSpPr>
            <a:xfrm>
              <a:off x="0"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8098" y="0"/>
              <a:ext cx="862312" cy="741049"/>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8" name="TextBox 18"/>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9" name="TextBox 19"/>
          <p:cNvSpPr txBox="1"/>
          <p:nvPr/>
        </p:nvSpPr>
        <p:spPr>
          <a:xfrm>
            <a:off x="5378892" y="4102415"/>
            <a:ext cx="8201063" cy="3557705"/>
          </a:xfrm>
          <a:prstGeom prst="rect">
            <a:avLst/>
          </a:prstGeom>
        </p:spPr>
        <p:txBody>
          <a:bodyPr wrap="square" lIns="0" tIns="0" rIns="0" bIns="0" rtlCol="0" anchor="t">
            <a:spAutoFit/>
          </a:bodyPr>
          <a:lstStyle/>
          <a:p>
            <a:pPr>
              <a:lnSpc>
                <a:spcPts val="3499"/>
              </a:lnSpc>
            </a:pPr>
            <a:r>
              <a:rPr lang="en-US" sz="2450" spc="124" dirty="0">
                <a:solidFill>
                  <a:srgbClr val="000000"/>
                </a:solidFill>
                <a:latin typeface="Montserrat"/>
              </a:rPr>
              <a:t>Teacher - Collate information from today’s and identify where pupils would like support.</a:t>
            </a:r>
            <a:endParaRPr lang="en-US" sz="2499" spc="124" dirty="0">
              <a:solidFill>
                <a:srgbClr val="000000"/>
              </a:solidFill>
              <a:latin typeface="Montserrat"/>
            </a:endParaRPr>
          </a:p>
          <a:p>
            <a:pPr>
              <a:lnSpc>
                <a:spcPts val="3499"/>
              </a:lnSpc>
            </a:pPr>
            <a:endParaRPr lang="en-US" sz="2450" spc="124" dirty="0">
              <a:solidFill>
                <a:srgbClr val="000000"/>
              </a:solidFill>
              <a:latin typeface="Montserrat"/>
            </a:endParaRPr>
          </a:p>
          <a:p>
            <a:pPr>
              <a:lnSpc>
                <a:spcPts val="3499"/>
              </a:lnSpc>
            </a:pPr>
            <a:endParaRPr lang="en-US" sz="2450" spc="124" dirty="0">
              <a:solidFill>
                <a:srgbClr val="000000"/>
              </a:solidFill>
              <a:latin typeface="Montserrat"/>
            </a:endParaRPr>
          </a:p>
          <a:p>
            <a:pPr>
              <a:lnSpc>
                <a:spcPts val="3499"/>
              </a:lnSpc>
            </a:pPr>
            <a:r>
              <a:rPr lang="en-US" sz="2450" spc="124" dirty="0">
                <a:solidFill>
                  <a:srgbClr val="000000"/>
                </a:solidFill>
                <a:latin typeface="Montserrat"/>
              </a:rPr>
              <a:t>Pupils – Work with your teacher to </a:t>
            </a:r>
            <a:r>
              <a:rPr lang="en-US" sz="2450" spc="124" dirty="0" err="1">
                <a:solidFill>
                  <a:srgbClr val="000000"/>
                </a:solidFill>
                <a:latin typeface="Montserrat"/>
              </a:rPr>
              <a:t>organise</a:t>
            </a:r>
            <a:r>
              <a:rPr lang="en-US" sz="2450" spc="124" dirty="0">
                <a:solidFill>
                  <a:srgbClr val="000000"/>
                </a:solidFill>
                <a:latin typeface="Montserrat"/>
              </a:rPr>
              <a:t> a time to deliver your period education (based on prompt cards logistics you have chosen).</a:t>
            </a:r>
          </a:p>
          <a:p>
            <a:pPr>
              <a:lnSpc>
                <a:spcPts val="3499"/>
              </a:lnSpc>
            </a:pPr>
            <a:endParaRPr lang="en-US" sz="2499" spc="124" dirty="0">
              <a:solidFill>
                <a:srgbClr val="000000"/>
              </a:solidFill>
              <a:latin typeface="Montserrat"/>
            </a:endParaRPr>
          </a:p>
        </p:txBody>
      </p:sp>
      <p:sp>
        <p:nvSpPr>
          <p:cNvPr id="20" name="Freeform 20"/>
          <p:cNvSpPr/>
          <p:nvPr/>
        </p:nvSpPr>
        <p:spPr>
          <a:xfrm>
            <a:off x="3950607" y="6297932"/>
            <a:ext cx="627061" cy="902837"/>
          </a:xfrm>
          <a:custGeom>
            <a:avLst/>
            <a:gdLst/>
            <a:ahLst/>
            <a:cxnLst/>
            <a:rect l="l" t="t" r="r" b="b"/>
            <a:pathLst>
              <a:path w="627061" h="902837">
                <a:moveTo>
                  <a:pt x="0" y="0"/>
                </a:moveTo>
                <a:lnTo>
                  <a:pt x="627061" y="0"/>
                </a:lnTo>
                <a:lnTo>
                  <a:pt x="627061" y="902837"/>
                </a:lnTo>
                <a:lnTo>
                  <a:pt x="0" y="9028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1" name="AutoShape 7">
            <a:extLst>
              <a:ext uri="{FF2B5EF4-FFF2-40B4-BE49-F238E27FC236}">
                <a16:creationId xmlns:a16="http://schemas.microsoft.com/office/drawing/2014/main" id="{3E77F343-B46B-9B4C-25D9-72A7DD053257}"/>
              </a:ext>
            </a:extLst>
          </p:cNvPr>
          <p:cNvSpPr/>
          <p:nvPr/>
        </p:nvSpPr>
        <p:spPr>
          <a:xfrm>
            <a:off x="1056107" y="3283577"/>
            <a:ext cx="16203193" cy="0"/>
          </a:xfrm>
          <a:prstGeom prst="line">
            <a:avLst/>
          </a:prstGeom>
          <a:ln w="38100" cap="rnd">
            <a:solidFill>
              <a:srgbClr val="87D0BF"/>
            </a:solidFill>
            <a:prstDash val="dash"/>
            <a:headEnd type="none" w="sm" len="sm"/>
            <a:tailEnd type="none" w="sm" len="sm"/>
          </a:ln>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17936"/>
            <a:ext cx="5470695" cy="1075608"/>
            <a:chOff x="0" y="0"/>
            <a:chExt cx="7294261" cy="1434143"/>
          </a:xfrm>
        </p:grpSpPr>
        <p:grpSp>
          <p:nvGrpSpPr>
            <p:cNvPr id="3" name="Group 3"/>
            <p:cNvGrpSpPr/>
            <p:nvPr/>
          </p:nvGrpSpPr>
          <p:grpSpPr>
            <a:xfrm>
              <a:off x="0" y="0"/>
              <a:ext cx="1274612" cy="1095370"/>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565" y="0"/>
              <a:ext cx="1274612" cy="1095370"/>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57187" y="46670"/>
              <a:ext cx="5537074" cy="821055"/>
            </a:xfrm>
            <a:prstGeom prst="rect">
              <a:avLst/>
            </a:prstGeom>
          </p:spPr>
          <p:txBody>
            <a:bodyPr lIns="0" tIns="0" rIns="0" bIns="0" rtlCol="0" anchor="t">
              <a:spAutoFit/>
            </a:bodyPr>
            <a:lstStyle/>
            <a:p>
              <a:pPr>
                <a:lnSpc>
                  <a:spcPts val="5760"/>
                </a:lnSpc>
              </a:pPr>
              <a:r>
                <a:rPr lang="en-US" sz="3200" spc="128">
                  <a:solidFill>
                    <a:srgbClr val="000000"/>
                  </a:solidFill>
                  <a:latin typeface="Montserrat Semi-Bold Bold"/>
                </a:rPr>
                <a:t>Period Education</a:t>
              </a:r>
            </a:p>
          </p:txBody>
        </p:sp>
        <p:sp>
          <p:nvSpPr>
            <p:cNvPr id="10" name="TextBox 10"/>
            <p:cNvSpPr txBox="1"/>
            <p:nvPr/>
          </p:nvSpPr>
          <p:spPr>
            <a:xfrm>
              <a:off x="1757187" y="705800"/>
              <a:ext cx="1241832" cy="728344"/>
            </a:xfrm>
            <a:prstGeom prst="rect">
              <a:avLst/>
            </a:prstGeom>
          </p:spPr>
          <p:txBody>
            <a:bodyPr lIns="0" tIns="0" rIns="0" bIns="0" rtlCol="0" anchor="t">
              <a:spAutoFit/>
            </a:bodyPr>
            <a:lstStyle/>
            <a:p>
              <a:pPr>
                <a:lnSpc>
                  <a:spcPts val="5040"/>
                </a:lnSpc>
              </a:pPr>
              <a:r>
                <a:rPr lang="en-US" sz="2800" spc="-25" dirty="0">
                  <a:solidFill>
                    <a:srgbClr val="000000"/>
                  </a:solidFill>
                  <a:latin typeface="Montserrat Classic"/>
                </a:rPr>
                <a:t>UK</a:t>
              </a:r>
            </a:p>
          </p:txBody>
        </p:sp>
      </p:grpSp>
      <p:grpSp>
        <p:nvGrpSpPr>
          <p:cNvPr id="11" name="Group 11"/>
          <p:cNvGrpSpPr>
            <a:grpSpLocks noChangeAspect="1"/>
          </p:cNvGrpSpPr>
          <p:nvPr/>
        </p:nvGrpSpPr>
        <p:grpSpPr>
          <a:xfrm rot="1770514">
            <a:off x="12188774" y="2445645"/>
            <a:ext cx="8564400" cy="7416384"/>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GB"/>
            </a:p>
          </p:txBody>
        </p:sp>
      </p:grpSp>
      <p:grpSp>
        <p:nvGrpSpPr>
          <p:cNvPr id="13" name="Group 13"/>
          <p:cNvGrpSpPr>
            <a:grpSpLocks noChangeAspect="1"/>
          </p:cNvGrpSpPr>
          <p:nvPr/>
        </p:nvGrpSpPr>
        <p:grpSpPr>
          <a:xfrm rot="4592018">
            <a:off x="9988509" y="6632685"/>
            <a:ext cx="5278999" cy="4571375"/>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GB"/>
            </a:p>
          </p:txBody>
        </p:sp>
      </p:grpSp>
      <p:sp>
        <p:nvSpPr>
          <p:cNvPr id="15" name="TextBox 15"/>
          <p:cNvSpPr txBox="1"/>
          <p:nvPr/>
        </p:nvSpPr>
        <p:spPr>
          <a:xfrm>
            <a:off x="2115583" y="3924300"/>
            <a:ext cx="5885417" cy="1569660"/>
          </a:xfrm>
          <a:prstGeom prst="rect">
            <a:avLst/>
          </a:prstGeom>
        </p:spPr>
        <p:txBody>
          <a:bodyPr wrap="square" lIns="0" tIns="0" rIns="0" bIns="0" rtlCol="0" anchor="t">
            <a:spAutoFit/>
          </a:bodyPr>
          <a:lstStyle/>
          <a:p>
            <a:pPr>
              <a:lnSpc>
                <a:spcPts val="12824"/>
              </a:lnSpc>
            </a:pPr>
            <a:r>
              <a:rPr lang="en-US" sz="8800" spc="487" dirty="0">
                <a:solidFill>
                  <a:srgbClr val="000000"/>
                </a:solidFill>
                <a:latin typeface="Dreaming Outloud Pro"/>
                <a:cs typeface="Dreaming Outloud Pro"/>
              </a:rPr>
              <a:t>Thank you</a:t>
            </a:r>
          </a:p>
        </p:txBody>
      </p:sp>
    </p:spTree>
    <p:extLst>
      <p:ext uri="{BB962C8B-B14F-4D97-AF65-F5344CB8AC3E}">
        <p14:creationId xmlns:p14="http://schemas.microsoft.com/office/powerpoint/2010/main" val="219656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20673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02309" y="1972310"/>
            <a:ext cx="13151559" cy="1346459"/>
          </a:xfrm>
          <a:prstGeom prst="rect">
            <a:avLst/>
          </a:prstGeom>
        </p:spPr>
        <p:txBody>
          <a:bodyPr lIns="0" tIns="0" rIns="0" bIns="0" rtlCol="0" anchor="t">
            <a:spAutoFit/>
          </a:bodyPr>
          <a:lstStyle/>
          <a:p>
            <a:pPr algn="ctr">
              <a:lnSpc>
                <a:spcPts val="9999"/>
              </a:lnSpc>
            </a:pPr>
            <a:r>
              <a:rPr lang="en-US" sz="9999">
                <a:solidFill>
                  <a:srgbClr val="000000"/>
                </a:solidFill>
                <a:latin typeface="Dreaming Outloud Pro" panose="03050502040302030504" pitchFamily="66" charset="0"/>
                <a:cs typeface="Dreaming Outloud Pro" panose="03050502040302030504" pitchFamily="66" charset="0"/>
              </a:rPr>
              <a:t>SESSION </a:t>
            </a:r>
            <a:r>
              <a:rPr lang="en-US" sz="9999" dirty="0">
                <a:solidFill>
                  <a:srgbClr val="000000"/>
                </a:solidFill>
                <a:latin typeface="Dreaming Outloud Pro" panose="03050502040302030504" pitchFamily="66" charset="0"/>
                <a:cs typeface="Dreaming Outloud Pro" panose="03050502040302030504" pitchFamily="66" charset="0"/>
              </a:rPr>
              <a:t>AIMS</a:t>
            </a:r>
          </a:p>
        </p:txBody>
      </p:sp>
      <p:sp>
        <p:nvSpPr>
          <p:cNvPr id="7" name="AutoShape 7"/>
          <p:cNvSpPr/>
          <p:nvPr/>
        </p:nvSpPr>
        <p:spPr>
          <a:xfrm>
            <a:off x="1056107" y="3264527"/>
            <a:ext cx="16203193" cy="0"/>
          </a:xfrm>
          <a:prstGeom prst="line">
            <a:avLst/>
          </a:prstGeom>
          <a:ln w="38100" cap="rnd">
            <a:solidFill>
              <a:srgbClr val="87D0BF"/>
            </a:solidFill>
            <a:prstDash val="sysDash"/>
            <a:headEnd type="none" w="sm" len="sm"/>
            <a:tailEnd type="none" w="sm" len="sm"/>
          </a:ln>
        </p:spPr>
        <p:txBody>
          <a:bodyPr/>
          <a:lstStyle/>
          <a:p>
            <a:endParaRPr lang="en-US"/>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50606" y="4168962"/>
            <a:ext cx="627061" cy="902837"/>
          </a:xfrm>
          <a:prstGeom prst="rect">
            <a:avLst/>
          </a:prstGeom>
        </p:spPr>
      </p:pic>
      <p:sp>
        <p:nvSpPr>
          <p:cNvPr id="9" name="TextBox 9"/>
          <p:cNvSpPr txBox="1"/>
          <p:nvPr/>
        </p:nvSpPr>
        <p:spPr>
          <a:xfrm>
            <a:off x="5043434" y="5626287"/>
            <a:ext cx="8706788" cy="1296509"/>
          </a:xfrm>
          <a:prstGeom prst="rect">
            <a:avLst/>
          </a:prstGeom>
        </p:spPr>
        <p:txBody>
          <a:bodyPr wrap="square" lIns="0" tIns="0" rIns="0" bIns="0" rtlCol="0" anchor="t">
            <a:spAutoFit/>
          </a:bodyPr>
          <a:lstStyle/>
          <a:p>
            <a:pPr>
              <a:lnSpc>
                <a:spcPts val="3499"/>
              </a:lnSpc>
            </a:pPr>
            <a:r>
              <a:rPr lang="en-US" sz="2450" spc="124" dirty="0">
                <a:solidFill>
                  <a:srgbClr val="000000"/>
                </a:solidFill>
                <a:latin typeface="Montserrat Classic"/>
              </a:rPr>
              <a:t>Identify what resources and support you need to deliver period education to your peers.</a:t>
            </a:r>
            <a:endParaRPr lang="en-US" sz="2499" spc="124" dirty="0">
              <a:solidFill>
                <a:srgbClr val="000000"/>
              </a:solidFill>
              <a:latin typeface="Montserrat Classic"/>
            </a:endParaRPr>
          </a:p>
          <a:p>
            <a:pPr>
              <a:lnSpc>
                <a:spcPts val="3499"/>
              </a:lnSpc>
            </a:pPr>
            <a:endParaRPr lang="en-US" sz="2499" spc="124" dirty="0">
              <a:solidFill>
                <a:srgbClr val="000000"/>
              </a:solidFill>
              <a:latin typeface="Montserrat Classic"/>
            </a:endParaRPr>
          </a:p>
        </p:txBody>
      </p:sp>
      <p:grpSp>
        <p:nvGrpSpPr>
          <p:cNvPr id="11" name="Group 11"/>
          <p:cNvGrpSpPr/>
          <p:nvPr/>
        </p:nvGrpSpPr>
        <p:grpSpPr>
          <a:xfrm>
            <a:off x="1028700" y="664860"/>
            <a:ext cx="3701083" cy="727680"/>
            <a:chOff x="0" y="0"/>
            <a:chExt cx="4934778" cy="970239"/>
          </a:xfrm>
        </p:grpSpPr>
        <p:grpSp>
          <p:nvGrpSpPr>
            <p:cNvPr id="12" name="Group 12"/>
            <p:cNvGrpSpPr/>
            <p:nvPr/>
          </p:nvGrpSpPr>
          <p:grpSpPr>
            <a:xfrm>
              <a:off x="0"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8098" y="0"/>
              <a:ext cx="862312" cy="741049"/>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9" name="TextBox 19"/>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50606" y="5675182"/>
            <a:ext cx="627061" cy="902837"/>
          </a:xfrm>
          <a:prstGeom prst="rect">
            <a:avLst/>
          </a:prstGeom>
        </p:spPr>
      </p:pic>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50606" y="7095876"/>
            <a:ext cx="627061" cy="902837"/>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813882" flipH="1">
            <a:off x="3981775" y="2040459"/>
            <a:ext cx="1107257" cy="1713357"/>
          </a:xfrm>
          <a:prstGeom prst="rect">
            <a:avLst/>
          </a:prstGeom>
        </p:spPr>
      </p:pic>
      <p:sp>
        <p:nvSpPr>
          <p:cNvPr id="10" name="TextBox 9">
            <a:extLst>
              <a:ext uri="{FF2B5EF4-FFF2-40B4-BE49-F238E27FC236}">
                <a16:creationId xmlns:a16="http://schemas.microsoft.com/office/drawing/2014/main" id="{9C944F8E-7D7D-ED4B-9D85-8E64CD3BFEE2}"/>
              </a:ext>
            </a:extLst>
          </p:cNvPr>
          <p:cNvSpPr txBox="1"/>
          <p:nvPr/>
        </p:nvSpPr>
        <p:spPr>
          <a:xfrm>
            <a:off x="5043434" y="4311836"/>
            <a:ext cx="8706788" cy="1296509"/>
          </a:xfrm>
          <a:prstGeom prst="rect">
            <a:avLst/>
          </a:prstGeom>
        </p:spPr>
        <p:txBody>
          <a:bodyPr wrap="square" lIns="0" tIns="0" rIns="0" bIns="0" rtlCol="0" anchor="t">
            <a:spAutoFit/>
          </a:bodyPr>
          <a:lstStyle/>
          <a:p>
            <a:pPr>
              <a:lnSpc>
                <a:spcPts val="3499"/>
              </a:lnSpc>
            </a:pPr>
            <a:r>
              <a:rPr lang="en-US" sz="2450" spc="124" dirty="0">
                <a:solidFill>
                  <a:srgbClr val="000000"/>
                </a:solidFill>
                <a:latin typeface="Montserrat Classic"/>
              </a:rPr>
              <a:t>Develop an understanding of why peer-led period education is important.</a:t>
            </a:r>
            <a:endParaRPr lang="en-US" sz="2499" spc="124" dirty="0">
              <a:solidFill>
                <a:srgbClr val="000000"/>
              </a:solidFill>
              <a:latin typeface="Montserrat Classic"/>
            </a:endParaRPr>
          </a:p>
          <a:p>
            <a:pPr>
              <a:lnSpc>
                <a:spcPts val="3499"/>
              </a:lnSpc>
            </a:pPr>
            <a:endParaRPr lang="en-US" sz="2499" spc="124" dirty="0">
              <a:solidFill>
                <a:srgbClr val="000000"/>
              </a:solidFill>
              <a:latin typeface="Montserrat Classic"/>
            </a:endParaRPr>
          </a:p>
        </p:txBody>
      </p:sp>
      <p:sp>
        <p:nvSpPr>
          <p:cNvPr id="23" name="TextBox 9">
            <a:extLst>
              <a:ext uri="{FF2B5EF4-FFF2-40B4-BE49-F238E27FC236}">
                <a16:creationId xmlns:a16="http://schemas.microsoft.com/office/drawing/2014/main" id="{37023A50-2C9C-C36C-1749-6A3A55EAA1A3}"/>
              </a:ext>
            </a:extLst>
          </p:cNvPr>
          <p:cNvSpPr txBox="1"/>
          <p:nvPr/>
        </p:nvSpPr>
        <p:spPr>
          <a:xfrm>
            <a:off x="5043434" y="6883586"/>
            <a:ext cx="8706788" cy="1296509"/>
          </a:xfrm>
          <a:prstGeom prst="rect">
            <a:avLst/>
          </a:prstGeom>
        </p:spPr>
        <p:txBody>
          <a:bodyPr wrap="square" lIns="0" tIns="0" rIns="0" bIns="0" rtlCol="0" anchor="t">
            <a:spAutoFit/>
          </a:bodyPr>
          <a:lstStyle/>
          <a:p>
            <a:pPr>
              <a:lnSpc>
                <a:spcPts val="3499"/>
              </a:lnSpc>
            </a:pPr>
            <a:r>
              <a:rPr lang="en-US" sz="2450" spc="124" dirty="0">
                <a:solidFill>
                  <a:srgbClr val="000000"/>
                </a:solidFill>
                <a:latin typeface="Montserrat Classic"/>
              </a:rPr>
              <a:t>Create a plan for peer-led period education in your school.</a:t>
            </a:r>
            <a:endParaRPr lang="en-US" sz="2450" spc="124" dirty="0">
              <a:latin typeface="Montserrat Classic"/>
            </a:endParaRPr>
          </a:p>
          <a:p>
            <a:pPr>
              <a:lnSpc>
                <a:spcPts val="3499"/>
              </a:lnSpc>
            </a:pPr>
            <a:endParaRPr lang="en-US" sz="2499" spc="124" dirty="0">
              <a:solidFill>
                <a:srgbClr val="000000"/>
              </a:solidFill>
              <a:latin typeface="Montserrat Class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5" name="TextBox 15"/>
          <p:cNvSpPr txBox="1"/>
          <p:nvPr/>
        </p:nvSpPr>
        <p:spPr>
          <a:xfrm>
            <a:off x="1371181" y="2090129"/>
            <a:ext cx="10750318" cy="1708801"/>
          </a:xfrm>
          <a:prstGeom prst="rect">
            <a:avLst/>
          </a:prstGeom>
        </p:spPr>
        <p:txBody>
          <a:bodyPr wrap="square" lIns="0" tIns="0" rIns="0" bIns="0" rtlCol="0" anchor="t">
            <a:spAutoFit/>
          </a:bodyPr>
          <a:lstStyle/>
          <a:p>
            <a:pPr>
              <a:lnSpc>
                <a:spcPts val="6523"/>
              </a:lnSpc>
            </a:pPr>
            <a:r>
              <a:rPr lang="en-US" sz="6500" dirty="0">
                <a:solidFill>
                  <a:srgbClr val="FF7165"/>
                </a:solidFill>
                <a:latin typeface="Dreaming Outloud Pro"/>
                <a:cs typeface="Dreaming Outloud Pro"/>
              </a:rPr>
              <a:t>Safe, respectful and inclusive environment</a:t>
            </a:r>
          </a:p>
        </p:txBody>
      </p:sp>
      <p:sp>
        <p:nvSpPr>
          <p:cNvPr id="18" name="TextBox 17">
            <a:extLst>
              <a:ext uri="{FF2B5EF4-FFF2-40B4-BE49-F238E27FC236}">
                <a16:creationId xmlns:a16="http://schemas.microsoft.com/office/drawing/2014/main" id="{81A7EC7F-DE63-6713-560E-4AC15957BFCD}"/>
              </a:ext>
            </a:extLst>
          </p:cNvPr>
          <p:cNvSpPr txBox="1"/>
          <p:nvPr/>
        </p:nvSpPr>
        <p:spPr>
          <a:xfrm>
            <a:off x="1288096" y="4381500"/>
            <a:ext cx="1527697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ontserrat"/>
                <a:ea typeface="Calibri"/>
                <a:cs typeface="Calibri"/>
              </a:rPr>
              <a:t>Respect</a:t>
            </a:r>
            <a:r>
              <a:rPr lang="en-US" sz="3200" dirty="0">
                <a:latin typeface="Montserrat"/>
                <a:ea typeface="Calibri"/>
                <a:cs typeface="Calibri"/>
              </a:rPr>
              <a:t> – listen to and be open to the views of others, acknowledge individual differences. There is no pressure to answer any questions and you can do so without reason provided.</a:t>
            </a:r>
          </a:p>
          <a:p>
            <a:endParaRPr lang="en-US" sz="3200" dirty="0">
              <a:latin typeface="Montserrat"/>
              <a:ea typeface="Calibri"/>
              <a:cs typeface="Calibri"/>
            </a:endParaRPr>
          </a:p>
          <a:p>
            <a:r>
              <a:rPr lang="en-US" sz="3200" b="1" dirty="0">
                <a:latin typeface="Montserrat"/>
                <a:ea typeface="Calibri"/>
                <a:cs typeface="Calibri"/>
              </a:rPr>
              <a:t>Confidentiality</a:t>
            </a:r>
            <a:r>
              <a:rPr lang="en-US" sz="3200" dirty="0">
                <a:latin typeface="Montserrat"/>
                <a:ea typeface="Calibri"/>
                <a:cs typeface="Calibri"/>
              </a:rPr>
              <a:t> – questions and session discussions today are kept confidential within this group and not used to shame, bully or tease individuals outside of this space. Please be supportive of one another.</a:t>
            </a:r>
          </a:p>
          <a:p>
            <a:endParaRPr lang="en-US" sz="3200" b="1" dirty="0">
              <a:latin typeface="Montserrat"/>
              <a:ea typeface="Calibri"/>
              <a:cs typeface="Calibri"/>
            </a:endParaRPr>
          </a:p>
          <a:p>
            <a:r>
              <a:rPr lang="en-US" sz="3200" b="1" dirty="0">
                <a:latin typeface="Montserrat"/>
                <a:ea typeface="Calibri"/>
                <a:cs typeface="Calibri"/>
              </a:rPr>
              <a:t>Open environment</a:t>
            </a:r>
            <a:r>
              <a:rPr lang="en-US" sz="3200" dirty="0">
                <a:latin typeface="Montserrat"/>
                <a:ea typeface="Calibri"/>
                <a:cs typeface="Calibri"/>
              </a:rPr>
              <a:t> – ask any questions throughout the session.</a:t>
            </a:r>
          </a:p>
        </p:txBody>
      </p:sp>
      <p:pic>
        <p:nvPicPr>
          <p:cNvPr id="19" name="Picture 18" descr="A heart shaped handshake with a white outline&#10;&#10;Description automatically generated">
            <a:extLst>
              <a:ext uri="{FF2B5EF4-FFF2-40B4-BE49-F238E27FC236}">
                <a16:creationId xmlns:a16="http://schemas.microsoft.com/office/drawing/2014/main" id="{ED7E7745-6E85-95EB-48D0-279231DDB516}"/>
              </a:ext>
            </a:extLst>
          </p:cNvPr>
          <p:cNvPicPr>
            <a:picLocks noChangeAspect="1"/>
          </p:cNvPicPr>
          <p:nvPr/>
        </p:nvPicPr>
        <p:blipFill rotWithShape="1">
          <a:blip r:embed="rId3"/>
          <a:srcRect t="-259" r="3401" b="3650"/>
          <a:stretch/>
        </p:blipFill>
        <p:spPr>
          <a:xfrm>
            <a:off x="12360305" y="1033722"/>
            <a:ext cx="3077484" cy="2863225"/>
          </a:xfrm>
          <a:prstGeom prst="rect">
            <a:avLst/>
          </a:prstGeom>
          <a:ln>
            <a:noFill/>
          </a:ln>
          <a:effectLst>
            <a:softEdge rad="112500"/>
          </a:effectLst>
        </p:spPr>
      </p:pic>
    </p:spTree>
    <p:extLst>
      <p:ext uri="{BB962C8B-B14F-4D97-AF65-F5344CB8AC3E}">
        <p14:creationId xmlns:p14="http://schemas.microsoft.com/office/powerpoint/2010/main" val="5911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5" name="TextBox 15"/>
          <p:cNvSpPr txBox="1"/>
          <p:nvPr/>
        </p:nvSpPr>
        <p:spPr>
          <a:xfrm>
            <a:off x="1083439" y="1996421"/>
            <a:ext cx="12655318" cy="875240"/>
          </a:xfrm>
          <a:prstGeom prst="rect">
            <a:avLst/>
          </a:prstGeom>
        </p:spPr>
        <p:txBody>
          <a:bodyPr wrap="square" lIns="0" tIns="0" rIns="0" bIns="0" rtlCol="0" anchor="t">
            <a:spAutoFit/>
          </a:bodyPr>
          <a:lstStyle/>
          <a:p>
            <a:pPr>
              <a:lnSpc>
                <a:spcPts val="6523"/>
              </a:lnSpc>
            </a:pPr>
            <a:r>
              <a:rPr lang="en-US" sz="6500" dirty="0">
                <a:solidFill>
                  <a:srgbClr val="FF7165"/>
                </a:solidFill>
                <a:latin typeface="Dreaming Outloud Pro"/>
                <a:cs typeface="Dreaming Outloud Pro"/>
              </a:rPr>
              <a:t>Menstrual education and periods</a:t>
            </a:r>
            <a:endParaRPr lang="en-US" dirty="0"/>
          </a:p>
        </p:txBody>
      </p:sp>
      <p:sp>
        <p:nvSpPr>
          <p:cNvPr id="18" name="TextBox 17">
            <a:extLst>
              <a:ext uri="{FF2B5EF4-FFF2-40B4-BE49-F238E27FC236}">
                <a16:creationId xmlns:a16="http://schemas.microsoft.com/office/drawing/2014/main" id="{81A7EC7F-DE63-6713-560E-4AC15957BFCD}"/>
              </a:ext>
            </a:extLst>
          </p:cNvPr>
          <p:cNvSpPr txBox="1"/>
          <p:nvPr/>
        </p:nvSpPr>
        <p:spPr>
          <a:xfrm>
            <a:off x="1092515" y="3116291"/>
            <a:ext cx="15185920" cy="40750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Montserrat"/>
                <a:ea typeface="Calibri"/>
                <a:cs typeface="Calibri"/>
              </a:rPr>
              <a:t>1 in 4</a:t>
            </a:r>
            <a:r>
              <a:rPr lang="en-US" sz="3200" dirty="0">
                <a:latin typeface="Montserrat"/>
                <a:ea typeface="Calibri"/>
                <a:cs typeface="Calibri"/>
              </a:rPr>
              <a:t> girls did not feel they knew what to do when they started their period</a:t>
            </a:r>
            <a:endParaRPr lang="en-US" sz="2000">
              <a:latin typeface="Montserrat"/>
              <a:ea typeface="Calibri"/>
              <a:cs typeface="Calibri"/>
            </a:endParaRPr>
          </a:p>
          <a:p>
            <a:endParaRPr lang="en-US" sz="3200" dirty="0">
              <a:latin typeface="Montserrat"/>
              <a:ea typeface="Calibri"/>
              <a:cs typeface="Calibri"/>
            </a:endParaRPr>
          </a:p>
          <a:p>
            <a:r>
              <a:rPr lang="en-US" sz="3200" b="1" dirty="0">
                <a:latin typeface="Montserrat"/>
                <a:ea typeface="Calibri"/>
                <a:cs typeface="Calibri"/>
              </a:rPr>
              <a:t>48%</a:t>
            </a:r>
            <a:r>
              <a:rPr lang="en-US" sz="3200" dirty="0">
                <a:latin typeface="Montserrat"/>
                <a:ea typeface="Calibri"/>
                <a:cs typeface="Calibri"/>
              </a:rPr>
              <a:t> of girls feel </a:t>
            </a:r>
            <a:r>
              <a:rPr lang="en-US" sz="3200">
                <a:latin typeface="Montserrat"/>
                <a:ea typeface="Calibri"/>
                <a:cs typeface="Calibri"/>
              </a:rPr>
              <a:t>embarrassed</a:t>
            </a:r>
            <a:r>
              <a:rPr lang="en-US" sz="3200" dirty="0">
                <a:latin typeface="Montserrat"/>
                <a:ea typeface="Calibri"/>
                <a:cs typeface="Calibri"/>
              </a:rPr>
              <a:t> by their period</a:t>
            </a:r>
          </a:p>
          <a:p>
            <a:endParaRPr lang="en-US" sz="3200" dirty="0">
              <a:latin typeface="Montserrat"/>
              <a:ea typeface="Calibri"/>
              <a:cs typeface="Calibri"/>
            </a:endParaRPr>
          </a:p>
          <a:p>
            <a:r>
              <a:rPr lang="en-US" sz="3200" b="1" dirty="0">
                <a:latin typeface="Montserrat"/>
                <a:ea typeface="Calibri"/>
                <a:cs typeface="Calibri"/>
              </a:rPr>
              <a:t>70%</a:t>
            </a:r>
            <a:r>
              <a:rPr lang="en-US" sz="3200" dirty="0">
                <a:latin typeface="Montserrat"/>
                <a:ea typeface="Calibri"/>
                <a:cs typeface="Calibri"/>
              </a:rPr>
              <a:t> avoid sport during their period</a:t>
            </a:r>
          </a:p>
          <a:p>
            <a:endParaRPr lang="en-US" sz="3200" dirty="0">
              <a:latin typeface="Montserrat"/>
              <a:ea typeface="Calibri"/>
              <a:cs typeface="Calibri"/>
            </a:endParaRPr>
          </a:p>
          <a:p>
            <a:endParaRPr lang="en-US" sz="3200" dirty="0">
              <a:latin typeface="Montserrat"/>
              <a:ea typeface="Calibri"/>
              <a:cs typeface="Calibri"/>
            </a:endParaRPr>
          </a:p>
        </p:txBody>
      </p:sp>
      <p:pic>
        <p:nvPicPr>
          <p:cNvPr id="14" name="Picture 13">
            <a:extLst>
              <a:ext uri="{FF2B5EF4-FFF2-40B4-BE49-F238E27FC236}">
                <a16:creationId xmlns:a16="http://schemas.microsoft.com/office/drawing/2014/main" id="{512E731A-0A0E-4348-A5FA-AB5772BF6F70}"/>
              </a:ext>
            </a:extLst>
          </p:cNvPr>
          <p:cNvPicPr>
            <a:picLocks noChangeAspect="1"/>
          </p:cNvPicPr>
          <p:nvPr/>
        </p:nvPicPr>
        <p:blipFill rotWithShape="1">
          <a:blip r:embed="rId3"/>
          <a:srcRect l="58" t="3770" r="1100" b="6868"/>
          <a:stretch/>
        </p:blipFill>
        <p:spPr>
          <a:xfrm>
            <a:off x="8683160" y="6505502"/>
            <a:ext cx="9104763" cy="1975476"/>
          </a:xfrm>
          <a:prstGeom prst="rect">
            <a:avLst/>
          </a:prstGeom>
        </p:spPr>
      </p:pic>
      <p:pic>
        <p:nvPicPr>
          <p:cNvPr id="4" name="Picture 14">
            <a:extLst>
              <a:ext uri="{FF2B5EF4-FFF2-40B4-BE49-F238E27FC236}">
                <a16:creationId xmlns:a16="http://schemas.microsoft.com/office/drawing/2014/main" id="{82391077-68AF-E675-DD1B-AA874D21B1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420000" flipH="1">
            <a:off x="7460080" y="7643282"/>
            <a:ext cx="1789824" cy="2781794"/>
          </a:xfrm>
          <a:prstGeom prst="rect">
            <a:avLst/>
          </a:prstGeom>
        </p:spPr>
      </p:pic>
    </p:spTree>
    <p:extLst>
      <p:ext uri="{BB962C8B-B14F-4D97-AF65-F5344CB8AC3E}">
        <p14:creationId xmlns:p14="http://schemas.microsoft.com/office/powerpoint/2010/main" val="111266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51D19B-A337-B4A6-BC6D-9BE49DF15F83}"/>
              </a:ext>
            </a:extLst>
          </p:cNvPr>
          <p:cNvPicPr>
            <a:picLocks noChangeAspect="1"/>
          </p:cNvPicPr>
          <p:nvPr/>
        </p:nvPicPr>
        <p:blipFill>
          <a:blip r:embed="rId3"/>
          <a:stretch>
            <a:fillRect/>
          </a:stretch>
        </p:blipFill>
        <p:spPr>
          <a:xfrm>
            <a:off x="1772631" y="6707218"/>
            <a:ext cx="7367882" cy="2754187"/>
          </a:xfrm>
          <a:prstGeom prst="rect">
            <a:avLst/>
          </a:prstGeom>
        </p:spPr>
      </p:pic>
      <p:pic>
        <p:nvPicPr>
          <p:cNvPr id="2" name="Picture 1">
            <a:extLst>
              <a:ext uri="{FF2B5EF4-FFF2-40B4-BE49-F238E27FC236}">
                <a16:creationId xmlns:a16="http://schemas.microsoft.com/office/drawing/2014/main" id="{C4587868-A432-D15B-3475-6E2DBD7DCABD}"/>
              </a:ext>
            </a:extLst>
          </p:cNvPr>
          <p:cNvPicPr>
            <a:picLocks noChangeAspect="1"/>
          </p:cNvPicPr>
          <p:nvPr/>
        </p:nvPicPr>
        <p:blipFill>
          <a:blip r:embed="rId4"/>
          <a:stretch>
            <a:fillRect/>
          </a:stretch>
        </p:blipFill>
        <p:spPr>
          <a:xfrm>
            <a:off x="1216780" y="4263348"/>
            <a:ext cx="8610148" cy="1364880"/>
          </a:xfrm>
          <a:prstGeom prst="rect">
            <a:avLst/>
          </a:prstGeom>
        </p:spPr>
      </p:pic>
      <p:sp>
        <p:nvSpPr>
          <p:cNvPr id="11" name="TextBox 11"/>
          <p:cNvSpPr txBox="1"/>
          <p:nvPr/>
        </p:nvSpPr>
        <p:spPr>
          <a:xfrm>
            <a:off x="1214263" y="1647212"/>
            <a:ext cx="11430140" cy="1838324"/>
          </a:xfrm>
          <a:prstGeom prst="rect">
            <a:avLst/>
          </a:prstGeom>
        </p:spPr>
        <p:txBody>
          <a:bodyPr wrap="square" lIns="0" tIns="0" rIns="0" bIns="0" rtlCol="0" anchor="t">
            <a:spAutoFit/>
          </a:bodyPr>
          <a:lstStyle/>
          <a:p>
            <a:pPr>
              <a:lnSpc>
                <a:spcPts val="6999"/>
              </a:lnSpc>
            </a:pPr>
            <a:r>
              <a:rPr lang="en-US" sz="6950" dirty="0">
                <a:solidFill>
                  <a:srgbClr val="FF7165"/>
                </a:solidFill>
                <a:latin typeface="Dreaming Outloud Pro"/>
                <a:cs typeface="Dreaming Outloud Pro"/>
              </a:rPr>
              <a:t>Pupils’ </a:t>
            </a:r>
            <a:r>
              <a:rPr lang="en-US" sz="6500" dirty="0">
                <a:solidFill>
                  <a:srgbClr val="FF7165"/>
                </a:solidFill>
                <a:latin typeface="Dreaming Outloud Pro"/>
                <a:cs typeface="Dreaming Outloud Pro"/>
              </a:rPr>
              <a:t>Experiences</a:t>
            </a:r>
            <a:r>
              <a:rPr lang="en-US" sz="6950" dirty="0">
                <a:solidFill>
                  <a:srgbClr val="FF7165"/>
                </a:solidFill>
                <a:latin typeface="Dreaming Outloud Pro"/>
                <a:cs typeface="Dreaming Outloud Pro"/>
              </a:rPr>
              <a:t> – what girls have said...</a:t>
            </a:r>
            <a:endParaRPr lang="en-US" sz="6999" dirty="0">
              <a:solidFill>
                <a:srgbClr val="FF7165"/>
              </a:solidFill>
              <a:latin typeface="Dreaming Outloud Pro"/>
              <a:cs typeface="Dreaming Outloud Pro"/>
            </a:endParaRPr>
          </a:p>
        </p:txBody>
      </p:sp>
      <p:pic>
        <p:nvPicPr>
          <p:cNvPr id="4" name="Picture 3">
            <a:extLst>
              <a:ext uri="{FF2B5EF4-FFF2-40B4-BE49-F238E27FC236}">
                <a16:creationId xmlns:a16="http://schemas.microsoft.com/office/drawing/2014/main" id="{CE9CE121-A898-4704-12DB-522D37E2117C}"/>
              </a:ext>
            </a:extLst>
          </p:cNvPr>
          <p:cNvPicPr>
            <a:picLocks noChangeAspect="1"/>
          </p:cNvPicPr>
          <p:nvPr/>
        </p:nvPicPr>
        <p:blipFill>
          <a:blip r:embed="rId5"/>
          <a:stretch>
            <a:fillRect/>
          </a:stretch>
        </p:blipFill>
        <p:spPr>
          <a:xfrm>
            <a:off x="10649969" y="8144352"/>
            <a:ext cx="7057850" cy="1322880"/>
          </a:xfrm>
          <a:prstGeom prst="rect">
            <a:avLst/>
          </a:prstGeom>
        </p:spPr>
      </p:pic>
      <p:grpSp>
        <p:nvGrpSpPr>
          <p:cNvPr id="24" name="Group 5">
            <a:extLst>
              <a:ext uri="{FF2B5EF4-FFF2-40B4-BE49-F238E27FC236}">
                <a16:creationId xmlns:a16="http://schemas.microsoft.com/office/drawing/2014/main" id="{31B69E02-CC81-3B96-F90F-5108871369E2}"/>
              </a:ext>
            </a:extLst>
          </p:cNvPr>
          <p:cNvGrpSpPr/>
          <p:nvPr/>
        </p:nvGrpSpPr>
        <p:grpSpPr>
          <a:xfrm>
            <a:off x="552789" y="634544"/>
            <a:ext cx="3701086" cy="757996"/>
            <a:chOff x="0" y="-40421"/>
            <a:chExt cx="4934778" cy="1010661"/>
          </a:xfrm>
        </p:grpSpPr>
        <p:grpSp>
          <p:nvGrpSpPr>
            <p:cNvPr id="9" name="Group 6">
              <a:extLst>
                <a:ext uri="{FF2B5EF4-FFF2-40B4-BE49-F238E27FC236}">
                  <a16:creationId xmlns:a16="http://schemas.microsoft.com/office/drawing/2014/main" id="{B47B88D6-7EFE-84F9-7941-53025B58C01B}"/>
                </a:ext>
              </a:extLst>
            </p:cNvPr>
            <p:cNvGrpSpPr/>
            <p:nvPr/>
          </p:nvGrpSpPr>
          <p:grpSpPr>
            <a:xfrm>
              <a:off x="0" y="-40421"/>
              <a:ext cx="862312" cy="781470"/>
              <a:chOff x="0" y="-38100"/>
              <a:chExt cx="812800" cy="736600"/>
            </a:xfrm>
          </p:grpSpPr>
          <p:sp>
            <p:nvSpPr>
              <p:cNvPr id="16" name="Freeform 7">
                <a:extLst>
                  <a:ext uri="{FF2B5EF4-FFF2-40B4-BE49-F238E27FC236}">
                    <a16:creationId xmlns:a16="http://schemas.microsoft.com/office/drawing/2014/main" id="{07A02C65-6A5A-37A7-2935-ED9734636B33}"/>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7" name="TextBox 8">
                <a:extLst>
                  <a:ext uri="{FF2B5EF4-FFF2-40B4-BE49-F238E27FC236}">
                    <a16:creationId xmlns:a16="http://schemas.microsoft.com/office/drawing/2014/main" id="{C6C155B0-2C8D-5A7E-1B12-7754EFDDA78A}"/>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9">
              <a:extLst>
                <a:ext uri="{FF2B5EF4-FFF2-40B4-BE49-F238E27FC236}">
                  <a16:creationId xmlns:a16="http://schemas.microsoft.com/office/drawing/2014/main" id="{B1C2E3FC-F571-DF16-8D71-A8DDA0C69B93}"/>
                </a:ext>
              </a:extLst>
            </p:cNvPr>
            <p:cNvGrpSpPr/>
            <p:nvPr/>
          </p:nvGrpSpPr>
          <p:grpSpPr>
            <a:xfrm>
              <a:off x="118098" y="-40421"/>
              <a:ext cx="862312" cy="781470"/>
              <a:chOff x="0" y="-38100"/>
              <a:chExt cx="812800" cy="736600"/>
            </a:xfrm>
          </p:grpSpPr>
          <p:sp>
            <p:nvSpPr>
              <p:cNvPr id="14" name="Freeform 10">
                <a:extLst>
                  <a:ext uri="{FF2B5EF4-FFF2-40B4-BE49-F238E27FC236}">
                    <a16:creationId xmlns:a16="http://schemas.microsoft.com/office/drawing/2014/main" id="{14D7ABF5-3756-0908-C5E9-57AC41A94F6A}"/>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5" name="TextBox 11">
                <a:extLst>
                  <a:ext uri="{FF2B5EF4-FFF2-40B4-BE49-F238E27FC236}">
                    <a16:creationId xmlns:a16="http://schemas.microsoft.com/office/drawing/2014/main" id="{11714B29-0690-02FB-81C3-F44D754C639A}"/>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D76BBC3F-90BB-82A3-F3F6-9FFFE8EAFAB7}"/>
                </a:ext>
              </a:extLst>
            </p:cNvPr>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a:extLst>
                <a:ext uri="{FF2B5EF4-FFF2-40B4-BE49-F238E27FC236}">
                  <a16:creationId xmlns:a16="http://schemas.microsoft.com/office/drawing/2014/main" id="{44D9BE2E-D593-3F51-41BC-47637518A2A5}"/>
                </a:ext>
              </a:extLst>
            </p:cNvPr>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25" name="Picture 24" descr="A black and white text&#10;&#10;Description automatically generated">
            <a:extLst>
              <a:ext uri="{FF2B5EF4-FFF2-40B4-BE49-F238E27FC236}">
                <a16:creationId xmlns:a16="http://schemas.microsoft.com/office/drawing/2014/main" id="{F54C754C-0439-CB5C-1DEB-BB464CCEA60E}"/>
              </a:ext>
            </a:extLst>
          </p:cNvPr>
          <p:cNvPicPr>
            <a:picLocks noChangeAspect="1"/>
          </p:cNvPicPr>
          <p:nvPr/>
        </p:nvPicPr>
        <p:blipFill>
          <a:blip r:embed="rId6"/>
          <a:stretch>
            <a:fillRect/>
          </a:stretch>
        </p:blipFill>
        <p:spPr>
          <a:xfrm>
            <a:off x="10642839" y="3428102"/>
            <a:ext cx="6361981" cy="30426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EE6C99-0AD1-571C-1D4A-E1E0254E414C}"/>
              </a:ext>
            </a:extLst>
          </p:cNvPr>
          <p:cNvPicPr>
            <a:picLocks noChangeAspect="1"/>
          </p:cNvPicPr>
          <p:nvPr/>
        </p:nvPicPr>
        <p:blipFill>
          <a:blip r:embed="rId3"/>
          <a:srcRect/>
          <a:stretch>
            <a:fillRect/>
          </a:stretch>
        </p:blipFill>
        <p:spPr>
          <a:xfrm>
            <a:off x="1622989" y="3629320"/>
            <a:ext cx="2818574" cy="3244019"/>
          </a:xfrm>
          <a:prstGeom prst="rect">
            <a:avLst/>
          </a:prstGeom>
        </p:spPr>
      </p:pic>
      <p:pic>
        <p:nvPicPr>
          <p:cNvPr id="13" name="Picture 12">
            <a:extLst>
              <a:ext uri="{FF2B5EF4-FFF2-40B4-BE49-F238E27FC236}">
                <a16:creationId xmlns:a16="http://schemas.microsoft.com/office/drawing/2014/main" id="{AFE8685A-DD10-1A00-1805-D6AFCCA2F389}"/>
              </a:ext>
            </a:extLst>
          </p:cNvPr>
          <p:cNvPicPr>
            <a:picLocks noChangeAspect="1"/>
          </p:cNvPicPr>
          <p:nvPr/>
        </p:nvPicPr>
        <p:blipFill>
          <a:blip r:embed="rId4"/>
          <a:srcRect/>
          <a:stretch>
            <a:fillRect/>
          </a:stretch>
        </p:blipFill>
        <p:spPr>
          <a:xfrm>
            <a:off x="5259442" y="3647367"/>
            <a:ext cx="2981972" cy="2966522"/>
          </a:xfrm>
          <a:prstGeom prst="rect">
            <a:avLst/>
          </a:prstGeom>
        </p:spPr>
      </p:pic>
      <p:pic>
        <p:nvPicPr>
          <p:cNvPr id="14" name="Picture 9">
            <a:extLst>
              <a:ext uri="{FF2B5EF4-FFF2-40B4-BE49-F238E27FC236}">
                <a16:creationId xmlns:a16="http://schemas.microsoft.com/office/drawing/2014/main" id="{AFA44470-B1D1-DE83-88ED-8647B27105AB}"/>
              </a:ext>
            </a:extLst>
          </p:cNvPr>
          <p:cNvPicPr>
            <a:picLocks noChangeAspect="1"/>
          </p:cNvPicPr>
          <p:nvPr/>
        </p:nvPicPr>
        <p:blipFill rotWithShape="1">
          <a:blip r:embed="rId5"/>
          <a:srcRect b="13595"/>
          <a:stretch/>
        </p:blipFill>
        <p:spPr>
          <a:xfrm>
            <a:off x="8726713" y="7281174"/>
            <a:ext cx="8738937" cy="2232183"/>
          </a:xfrm>
          <a:prstGeom prst="rect">
            <a:avLst/>
          </a:prstGeom>
        </p:spPr>
      </p:pic>
      <p:pic>
        <p:nvPicPr>
          <p:cNvPr id="16" name="Picture 20">
            <a:extLst>
              <a:ext uri="{FF2B5EF4-FFF2-40B4-BE49-F238E27FC236}">
                <a16:creationId xmlns:a16="http://schemas.microsoft.com/office/drawing/2014/main" id="{96F993A2-26E1-0015-18E2-46566653BBAA}"/>
              </a:ext>
            </a:extLst>
          </p:cNvPr>
          <p:cNvPicPr>
            <a:picLocks noChangeAspect="1"/>
          </p:cNvPicPr>
          <p:nvPr/>
        </p:nvPicPr>
        <p:blipFill>
          <a:blip r:embed="rId6"/>
          <a:srcRect/>
          <a:stretch>
            <a:fillRect/>
          </a:stretch>
        </p:blipFill>
        <p:spPr>
          <a:xfrm>
            <a:off x="9059293" y="3303814"/>
            <a:ext cx="2844012" cy="3569525"/>
          </a:xfrm>
          <a:prstGeom prst="rect">
            <a:avLst/>
          </a:prstGeom>
        </p:spPr>
      </p:pic>
      <p:pic>
        <p:nvPicPr>
          <p:cNvPr id="17" name="Picture 21">
            <a:extLst>
              <a:ext uri="{FF2B5EF4-FFF2-40B4-BE49-F238E27FC236}">
                <a16:creationId xmlns:a16="http://schemas.microsoft.com/office/drawing/2014/main" id="{CC081CB3-B066-DD2C-04E4-0ACA49060FEC}"/>
              </a:ext>
            </a:extLst>
          </p:cNvPr>
          <p:cNvPicPr>
            <a:picLocks noChangeAspect="1"/>
          </p:cNvPicPr>
          <p:nvPr/>
        </p:nvPicPr>
        <p:blipFill>
          <a:blip r:embed="rId7"/>
          <a:srcRect/>
          <a:stretch>
            <a:fillRect/>
          </a:stretch>
        </p:blipFill>
        <p:spPr>
          <a:xfrm>
            <a:off x="12721184" y="3381231"/>
            <a:ext cx="3145353" cy="3551205"/>
          </a:xfrm>
          <a:prstGeom prst="rect">
            <a:avLst/>
          </a:prstGeom>
        </p:spPr>
      </p:pic>
      <p:sp>
        <p:nvSpPr>
          <p:cNvPr id="18" name="TextBox 5">
            <a:extLst>
              <a:ext uri="{FF2B5EF4-FFF2-40B4-BE49-F238E27FC236}">
                <a16:creationId xmlns:a16="http://schemas.microsoft.com/office/drawing/2014/main" id="{D60FAED5-A508-45C2-01E2-6DF1E00F34D1}"/>
              </a:ext>
            </a:extLst>
          </p:cNvPr>
          <p:cNvSpPr txBox="1"/>
          <p:nvPr/>
        </p:nvSpPr>
        <p:spPr>
          <a:xfrm>
            <a:off x="1010180" y="1973889"/>
            <a:ext cx="10531089" cy="1192634"/>
          </a:xfrm>
          <a:prstGeom prst="rect">
            <a:avLst/>
          </a:prstGeom>
        </p:spPr>
        <p:txBody>
          <a:bodyPr wrap="square" lIns="0" tIns="0" rIns="0" bIns="0" rtlCol="0" anchor="t">
            <a:spAutoFit/>
          </a:bodyPr>
          <a:lstStyle/>
          <a:p>
            <a:pPr algn="ctr">
              <a:lnSpc>
                <a:spcPts val="9824"/>
              </a:lnSpc>
            </a:pPr>
            <a:r>
              <a:rPr lang="en-US" sz="6500" dirty="0">
                <a:solidFill>
                  <a:srgbClr val="FF7165"/>
                </a:solidFill>
                <a:latin typeface="Dreaming Outloud Pro"/>
                <a:cs typeface="Dreaming Outloud Pro"/>
              </a:rPr>
              <a:t>What we know from teachers</a:t>
            </a:r>
            <a:endParaRPr lang="en-US" sz="8000" dirty="0">
              <a:solidFill>
                <a:srgbClr val="FF7165"/>
              </a:solidFill>
              <a:latin typeface="Dreaming Outloud Pro"/>
              <a:cs typeface="Dreaming Outloud Pro"/>
            </a:endParaRPr>
          </a:p>
        </p:txBody>
      </p:sp>
      <p:grpSp>
        <p:nvGrpSpPr>
          <p:cNvPr id="19" name="Group 5">
            <a:extLst>
              <a:ext uri="{FF2B5EF4-FFF2-40B4-BE49-F238E27FC236}">
                <a16:creationId xmlns:a16="http://schemas.microsoft.com/office/drawing/2014/main" id="{245C5D96-26D8-685E-BB0B-D64C40D7A679}"/>
              </a:ext>
            </a:extLst>
          </p:cNvPr>
          <p:cNvGrpSpPr/>
          <p:nvPr/>
        </p:nvGrpSpPr>
        <p:grpSpPr>
          <a:xfrm>
            <a:off x="552789" y="634544"/>
            <a:ext cx="3701086" cy="757996"/>
            <a:chOff x="0" y="-40421"/>
            <a:chExt cx="4934778" cy="1010661"/>
          </a:xfrm>
        </p:grpSpPr>
        <p:grpSp>
          <p:nvGrpSpPr>
            <p:cNvPr id="4" name="Group 6">
              <a:extLst>
                <a:ext uri="{FF2B5EF4-FFF2-40B4-BE49-F238E27FC236}">
                  <a16:creationId xmlns:a16="http://schemas.microsoft.com/office/drawing/2014/main" id="{8EE7C8A8-9BFE-7360-0C68-BBC99EB77ECA}"/>
                </a:ext>
              </a:extLst>
            </p:cNvPr>
            <p:cNvGrpSpPr/>
            <p:nvPr/>
          </p:nvGrpSpPr>
          <p:grpSpPr>
            <a:xfrm>
              <a:off x="0" y="-40421"/>
              <a:ext cx="862312" cy="781470"/>
              <a:chOff x="0" y="-38100"/>
              <a:chExt cx="812800" cy="736600"/>
            </a:xfrm>
          </p:grpSpPr>
          <p:sp>
            <p:nvSpPr>
              <p:cNvPr id="10" name="Freeform 7">
                <a:extLst>
                  <a:ext uri="{FF2B5EF4-FFF2-40B4-BE49-F238E27FC236}">
                    <a16:creationId xmlns:a16="http://schemas.microsoft.com/office/drawing/2014/main" id="{66D8A599-EB89-7E61-B418-5B9FFE8973EF}"/>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5" name="TextBox 8">
                <a:extLst>
                  <a:ext uri="{FF2B5EF4-FFF2-40B4-BE49-F238E27FC236}">
                    <a16:creationId xmlns:a16="http://schemas.microsoft.com/office/drawing/2014/main" id="{E33A0859-43A0-62CB-04D6-11A3BD792873}"/>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4">
              <a:extLst>
                <a:ext uri="{FF2B5EF4-FFF2-40B4-BE49-F238E27FC236}">
                  <a16:creationId xmlns:a16="http://schemas.microsoft.com/office/drawing/2014/main" id="{871081E3-42CC-CC82-25A0-F74173E23FF4}"/>
                </a:ext>
              </a:extLst>
            </p:cNvPr>
            <p:cNvGrpSpPr/>
            <p:nvPr/>
          </p:nvGrpSpPr>
          <p:grpSpPr>
            <a:xfrm>
              <a:off x="118098" y="-40421"/>
              <a:ext cx="862312" cy="781470"/>
              <a:chOff x="0" y="-38100"/>
              <a:chExt cx="812800" cy="736600"/>
            </a:xfrm>
          </p:grpSpPr>
          <p:sp>
            <p:nvSpPr>
              <p:cNvPr id="8" name="Freeform 10">
                <a:extLst>
                  <a:ext uri="{FF2B5EF4-FFF2-40B4-BE49-F238E27FC236}">
                    <a16:creationId xmlns:a16="http://schemas.microsoft.com/office/drawing/2014/main" id="{D9C16BA8-84D7-5651-40B7-41AED99390F8}"/>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9" name="TextBox 11">
                <a:extLst>
                  <a:ext uri="{FF2B5EF4-FFF2-40B4-BE49-F238E27FC236}">
                    <a16:creationId xmlns:a16="http://schemas.microsoft.com/office/drawing/2014/main" id="{C545F80E-DF02-1B92-48EB-DF237C7FB3DB}"/>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6" name="TextBox 12">
              <a:extLst>
                <a:ext uri="{FF2B5EF4-FFF2-40B4-BE49-F238E27FC236}">
                  <a16:creationId xmlns:a16="http://schemas.microsoft.com/office/drawing/2014/main" id="{F495BC2F-6E27-F933-FE13-CB7EA078C502}"/>
                </a:ext>
              </a:extLst>
            </p:cNvPr>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7" name="TextBox 13">
              <a:extLst>
                <a:ext uri="{FF2B5EF4-FFF2-40B4-BE49-F238E27FC236}">
                  <a16:creationId xmlns:a16="http://schemas.microsoft.com/office/drawing/2014/main" id="{4A3B4969-1C3D-3354-AE3D-45F1BA2A217C}"/>
                </a:ext>
              </a:extLst>
            </p:cNvPr>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470317" y="2100099"/>
            <a:ext cx="11430140" cy="940642"/>
          </a:xfrm>
          <a:prstGeom prst="rect">
            <a:avLst/>
          </a:prstGeom>
        </p:spPr>
        <p:txBody>
          <a:bodyPr wrap="square" lIns="0" tIns="0" rIns="0" bIns="0" rtlCol="0" anchor="t">
            <a:spAutoFit/>
          </a:bodyPr>
          <a:lstStyle/>
          <a:p>
            <a:pPr>
              <a:lnSpc>
                <a:spcPts val="6999"/>
              </a:lnSpc>
            </a:pPr>
            <a:r>
              <a:rPr lang="en-US" sz="6500" dirty="0">
                <a:solidFill>
                  <a:srgbClr val="FF7165"/>
                </a:solidFill>
                <a:latin typeface="Dreaming Outloud Pro"/>
                <a:cs typeface="Dreaming Outloud Pro"/>
              </a:rPr>
              <a:t>What girls have requested...</a:t>
            </a:r>
          </a:p>
        </p:txBody>
      </p:sp>
      <p:grpSp>
        <p:nvGrpSpPr>
          <p:cNvPr id="24" name="Group 5">
            <a:extLst>
              <a:ext uri="{FF2B5EF4-FFF2-40B4-BE49-F238E27FC236}">
                <a16:creationId xmlns:a16="http://schemas.microsoft.com/office/drawing/2014/main" id="{31B69E02-CC81-3B96-F90F-5108871369E2}"/>
              </a:ext>
            </a:extLst>
          </p:cNvPr>
          <p:cNvGrpSpPr/>
          <p:nvPr/>
        </p:nvGrpSpPr>
        <p:grpSpPr>
          <a:xfrm>
            <a:off x="552789" y="634544"/>
            <a:ext cx="3701086" cy="757996"/>
            <a:chOff x="0" y="-40421"/>
            <a:chExt cx="4934778" cy="1010661"/>
          </a:xfrm>
        </p:grpSpPr>
        <p:grpSp>
          <p:nvGrpSpPr>
            <p:cNvPr id="9" name="Group 6">
              <a:extLst>
                <a:ext uri="{FF2B5EF4-FFF2-40B4-BE49-F238E27FC236}">
                  <a16:creationId xmlns:a16="http://schemas.microsoft.com/office/drawing/2014/main" id="{B47B88D6-7EFE-84F9-7941-53025B58C01B}"/>
                </a:ext>
              </a:extLst>
            </p:cNvPr>
            <p:cNvGrpSpPr/>
            <p:nvPr/>
          </p:nvGrpSpPr>
          <p:grpSpPr>
            <a:xfrm>
              <a:off x="0" y="-40421"/>
              <a:ext cx="862312" cy="781470"/>
              <a:chOff x="0" y="-38100"/>
              <a:chExt cx="812800" cy="736600"/>
            </a:xfrm>
          </p:grpSpPr>
          <p:sp>
            <p:nvSpPr>
              <p:cNvPr id="16" name="Freeform 7">
                <a:extLst>
                  <a:ext uri="{FF2B5EF4-FFF2-40B4-BE49-F238E27FC236}">
                    <a16:creationId xmlns:a16="http://schemas.microsoft.com/office/drawing/2014/main" id="{07A02C65-6A5A-37A7-2935-ED9734636B33}"/>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7" name="TextBox 8">
                <a:extLst>
                  <a:ext uri="{FF2B5EF4-FFF2-40B4-BE49-F238E27FC236}">
                    <a16:creationId xmlns:a16="http://schemas.microsoft.com/office/drawing/2014/main" id="{C6C155B0-2C8D-5A7E-1B12-7754EFDDA78A}"/>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9">
              <a:extLst>
                <a:ext uri="{FF2B5EF4-FFF2-40B4-BE49-F238E27FC236}">
                  <a16:creationId xmlns:a16="http://schemas.microsoft.com/office/drawing/2014/main" id="{B1C2E3FC-F571-DF16-8D71-A8DDA0C69B93}"/>
                </a:ext>
              </a:extLst>
            </p:cNvPr>
            <p:cNvGrpSpPr/>
            <p:nvPr/>
          </p:nvGrpSpPr>
          <p:grpSpPr>
            <a:xfrm>
              <a:off x="118098" y="-40421"/>
              <a:ext cx="862312" cy="781470"/>
              <a:chOff x="0" y="-38100"/>
              <a:chExt cx="812800" cy="736600"/>
            </a:xfrm>
          </p:grpSpPr>
          <p:sp>
            <p:nvSpPr>
              <p:cNvPr id="14" name="Freeform 10">
                <a:extLst>
                  <a:ext uri="{FF2B5EF4-FFF2-40B4-BE49-F238E27FC236}">
                    <a16:creationId xmlns:a16="http://schemas.microsoft.com/office/drawing/2014/main" id="{14D7ABF5-3756-0908-C5E9-57AC41A94F6A}"/>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5" name="TextBox 11">
                <a:extLst>
                  <a:ext uri="{FF2B5EF4-FFF2-40B4-BE49-F238E27FC236}">
                    <a16:creationId xmlns:a16="http://schemas.microsoft.com/office/drawing/2014/main" id="{11714B29-0690-02FB-81C3-F44D754C639A}"/>
                  </a:ext>
                </a:extLst>
              </p:cNvPr>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D76BBC3F-90BB-82A3-F3F6-9FFFE8EAFAB7}"/>
                </a:ext>
              </a:extLst>
            </p:cNvPr>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a:extLst>
                <a:ext uri="{FF2B5EF4-FFF2-40B4-BE49-F238E27FC236}">
                  <a16:creationId xmlns:a16="http://schemas.microsoft.com/office/drawing/2014/main" id="{44D9BE2E-D593-3F51-41BC-47637518A2A5}"/>
                </a:ext>
              </a:extLst>
            </p:cNvPr>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grpSp>
        <p:nvGrpSpPr>
          <p:cNvPr id="7" name="Group 2">
            <a:extLst>
              <a:ext uri="{FF2B5EF4-FFF2-40B4-BE49-F238E27FC236}">
                <a16:creationId xmlns:a16="http://schemas.microsoft.com/office/drawing/2014/main" id="{1BE6E319-6FDE-6C6B-D775-0D086C74183D}"/>
              </a:ext>
            </a:extLst>
          </p:cNvPr>
          <p:cNvGrpSpPr/>
          <p:nvPr/>
        </p:nvGrpSpPr>
        <p:grpSpPr>
          <a:xfrm>
            <a:off x="9469" y="-3706714"/>
            <a:ext cx="21630624" cy="12774733"/>
            <a:chOff x="-658956" y="-38100"/>
            <a:chExt cx="5708314" cy="3665576"/>
          </a:xfrm>
        </p:grpSpPr>
        <p:sp>
          <p:nvSpPr>
            <p:cNvPr id="3" name="Freeform 3">
              <a:extLst>
                <a:ext uri="{FF2B5EF4-FFF2-40B4-BE49-F238E27FC236}">
                  <a16:creationId xmlns:a16="http://schemas.microsoft.com/office/drawing/2014/main" id="{8DBB09E3-1081-7064-2236-C591B978A4CE}"/>
                </a:ext>
              </a:extLst>
            </p:cNvPr>
            <p:cNvSpPr/>
            <p:nvPr/>
          </p:nvSpPr>
          <p:spPr>
            <a:xfrm>
              <a:off x="-658956" y="2078860"/>
              <a:ext cx="4833602" cy="1548616"/>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GB"/>
            </a:p>
          </p:txBody>
        </p:sp>
        <p:sp>
          <p:nvSpPr>
            <p:cNvPr id="4" name="TextBox 4">
              <a:extLst>
                <a:ext uri="{FF2B5EF4-FFF2-40B4-BE49-F238E27FC236}">
                  <a16:creationId xmlns:a16="http://schemas.microsoft.com/office/drawing/2014/main" id="{2D540CE2-5642-C22D-EBE0-52EFB36C7884}"/>
                </a:ext>
              </a:extLst>
            </p:cNvPr>
            <p:cNvSpPr txBox="1"/>
            <p:nvPr/>
          </p:nvSpPr>
          <p:spPr>
            <a:xfrm>
              <a:off x="0" y="-38100"/>
              <a:ext cx="5049358" cy="2824944"/>
            </a:xfrm>
            <a:prstGeom prst="rect">
              <a:avLst/>
            </a:prstGeom>
          </p:spPr>
          <p:txBody>
            <a:bodyPr lIns="50800" tIns="50800" rIns="50800" bIns="50800" rtlCol="0" anchor="ctr"/>
            <a:lstStyle/>
            <a:p>
              <a:pPr algn="ctr">
                <a:lnSpc>
                  <a:spcPts val="2659"/>
                </a:lnSpc>
              </a:pPr>
              <a:endParaRPr/>
            </a:p>
          </p:txBody>
        </p:sp>
      </p:grpSp>
      <p:sp>
        <p:nvSpPr>
          <p:cNvPr id="5" name="TextBox 4">
            <a:extLst>
              <a:ext uri="{FF2B5EF4-FFF2-40B4-BE49-F238E27FC236}">
                <a16:creationId xmlns:a16="http://schemas.microsoft.com/office/drawing/2014/main" id="{9C474EDF-4CD1-323F-7DA3-34FF28B4299D}"/>
              </a:ext>
            </a:extLst>
          </p:cNvPr>
          <p:cNvSpPr txBox="1"/>
          <p:nvPr/>
        </p:nvSpPr>
        <p:spPr>
          <a:xfrm>
            <a:off x="2833778" y="4871768"/>
            <a:ext cx="125988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Montserrat"/>
                <a:cs typeface="Times New Roman"/>
              </a:rPr>
              <a:t>"tips to deal with it [menstruation], like from the older female pupils like they know more tips about it"</a:t>
            </a:r>
            <a:endParaRPr lang="en-US" sz="3600" dirty="0">
              <a:latin typeface="Montserrat"/>
            </a:endParaRPr>
          </a:p>
        </p:txBody>
      </p:sp>
      <p:sp>
        <p:nvSpPr>
          <p:cNvPr id="6" name="TextBox 5">
            <a:extLst>
              <a:ext uri="{FF2B5EF4-FFF2-40B4-BE49-F238E27FC236}">
                <a16:creationId xmlns:a16="http://schemas.microsoft.com/office/drawing/2014/main" id="{01B1B623-00E9-1F0F-BF35-422E8019005F}"/>
              </a:ext>
            </a:extLst>
          </p:cNvPr>
          <p:cNvSpPr txBox="1"/>
          <p:nvPr/>
        </p:nvSpPr>
        <p:spPr>
          <a:xfrm>
            <a:off x="7190117" y="7459693"/>
            <a:ext cx="39077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Montserrat"/>
                <a:cs typeface="Times New Roman"/>
              </a:rPr>
              <a:t>"Peer support"</a:t>
            </a:r>
            <a:endParaRPr lang="en-US" sz="3600" dirty="0">
              <a:latin typeface="Montserrat"/>
            </a:endParaRPr>
          </a:p>
        </p:txBody>
      </p:sp>
    </p:spTree>
    <p:extLst>
      <p:ext uri="{BB962C8B-B14F-4D97-AF65-F5344CB8AC3E}">
        <p14:creationId xmlns:p14="http://schemas.microsoft.com/office/powerpoint/2010/main" val="363127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5" name="TextBox 15"/>
          <p:cNvSpPr txBox="1"/>
          <p:nvPr/>
        </p:nvSpPr>
        <p:spPr>
          <a:xfrm>
            <a:off x="1226988" y="2578636"/>
            <a:ext cx="4748764" cy="2129429"/>
          </a:xfrm>
          <a:prstGeom prst="rect">
            <a:avLst/>
          </a:prstGeom>
        </p:spPr>
        <p:txBody>
          <a:bodyPr wrap="square" lIns="0" tIns="0" rIns="0" bIns="0" rtlCol="0" anchor="t">
            <a:spAutoFit/>
          </a:bodyPr>
          <a:lstStyle/>
          <a:p>
            <a:pPr>
              <a:lnSpc>
                <a:spcPts val="8124"/>
              </a:lnSpc>
            </a:pPr>
            <a:r>
              <a:rPr lang="en-US" sz="8100" dirty="0">
                <a:solidFill>
                  <a:srgbClr val="FF7165"/>
                </a:solidFill>
                <a:latin typeface="Dreaming Outloud Pro"/>
                <a:cs typeface="Dreaming Outloud Pro"/>
              </a:rPr>
              <a:t>Quick Questions!</a:t>
            </a:r>
            <a:endParaRPr lang="en-US" sz="8100" dirty="0">
              <a:solidFill>
                <a:srgbClr val="FF7165"/>
              </a:solidFill>
              <a:latin typeface="Dreaming Outloud Pro" panose="03050502040302030504" pitchFamily="66" charset="0"/>
              <a:cs typeface="Dreaming Outloud Pro" panose="03050502040302030504" pitchFamily="66" charset="0"/>
            </a:endParaRPr>
          </a:p>
        </p:txBody>
      </p:sp>
      <p:sp>
        <p:nvSpPr>
          <p:cNvPr id="17" name="TextBox 17"/>
          <p:cNvSpPr txBox="1"/>
          <p:nvPr/>
        </p:nvSpPr>
        <p:spPr>
          <a:xfrm>
            <a:off x="10972800" y="761436"/>
            <a:ext cx="4502602" cy="632802"/>
          </a:xfrm>
          <a:prstGeom prst="rect">
            <a:avLst/>
          </a:prstGeom>
        </p:spPr>
        <p:txBody>
          <a:bodyPr lIns="0" tIns="0" rIns="0" bIns="0" rtlCol="0" anchor="t">
            <a:spAutoFit/>
          </a:bodyPr>
          <a:lstStyle/>
          <a:p>
            <a:pPr algn="ctr">
              <a:lnSpc>
                <a:spcPts val="4699"/>
              </a:lnSpc>
            </a:pPr>
            <a:r>
              <a:rPr lang="en-US" sz="4699" dirty="0">
                <a:solidFill>
                  <a:srgbClr val="000000"/>
                </a:solidFill>
                <a:latin typeface="Dreaming Outloud Pro" panose="03050502040302030504" pitchFamily="66" charset="0"/>
                <a:cs typeface="Dreaming Outloud Pro" panose="03050502040302030504" pitchFamily="66" charset="0"/>
              </a:rPr>
              <a:t>QUESTIONS</a:t>
            </a:r>
          </a:p>
        </p:txBody>
      </p:sp>
      <p:grpSp>
        <p:nvGrpSpPr>
          <p:cNvPr id="18" name="Group 2">
            <a:extLst>
              <a:ext uri="{FF2B5EF4-FFF2-40B4-BE49-F238E27FC236}">
                <a16:creationId xmlns:a16="http://schemas.microsoft.com/office/drawing/2014/main" id="{4D67FDB3-DAF0-0FE8-5515-5A9B480203D8}"/>
              </a:ext>
            </a:extLst>
          </p:cNvPr>
          <p:cNvGrpSpPr/>
          <p:nvPr/>
        </p:nvGrpSpPr>
        <p:grpSpPr>
          <a:xfrm>
            <a:off x="-6462026" y="-256147"/>
            <a:ext cx="24865215" cy="10833789"/>
            <a:chOff x="0" y="-38100"/>
            <a:chExt cx="6548863" cy="2853344"/>
          </a:xfrm>
        </p:grpSpPr>
        <p:sp>
          <p:nvSpPr>
            <p:cNvPr id="19" name="Freeform 3">
              <a:extLst>
                <a:ext uri="{FF2B5EF4-FFF2-40B4-BE49-F238E27FC236}">
                  <a16:creationId xmlns:a16="http://schemas.microsoft.com/office/drawing/2014/main" id="{01AE2CDD-F300-7AFD-D95E-6616ECC9CEBA}"/>
                </a:ext>
              </a:extLst>
            </p:cNvPr>
            <p:cNvSpPr/>
            <p:nvPr/>
          </p:nvSpPr>
          <p:spPr>
            <a:xfrm>
              <a:off x="3947479" y="28400"/>
              <a:ext cx="2601384"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GB"/>
            </a:p>
          </p:txBody>
        </p:sp>
        <p:sp>
          <p:nvSpPr>
            <p:cNvPr id="20" name="TextBox 4">
              <a:extLst>
                <a:ext uri="{FF2B5EF4-FFF2-40B4-BE49-F238E27FC236}">
                  <a16:creationId xmlns:a16="http://schemas.microsoft.com/office/drawing/2014/main" id="{14BDB5CF-767B-DF67-40B3-FAE941930BA7}"/>
                </a:ext>
              </a:extLst>
            </p:cNvPr>
            <p:cNvSpPr txBox="1"/>
            <p:nvPr/>
          </p:nvSpPr>
          <p:spPr>
            <a:xfrm>
              <a:off x="0" y="-38100"/>
              <a:ext cx="5049358" cy="2824944"/>
            </a:xfrm>
            <a:prstGeom prst="rect">
              <a:avLst/>
            </a:prstGeom>
          </p:spPr>
          <p:txBody>
            <a:bodyPr lIns="50800" tIns="50800" rIns="50800" bIns="50800" rtlCol="0" anchor="ctr"/>
            <a:lstStyle/>
            <a:p>
              <a:pPr algn="ctr">
                <a:lnSpc>
                  <a:spcPts val="2659"/>
                </a:lnSpc>
              </a:pPr>
              <a:endParaRPr/>
            </a:p>
          </p:txBody>
        </p:sp>
      </p:grpSp>
      <p:sp>
        <p:nvSpPr>
          <p:cNvPr id="2" name="TextBox 1">
            <a:extLst>
              <a:ext uri="{FF2B5EF4-FFF2-40B4-BE49-F238E27FC236}">
                <a16:creationId xmlns:a16="http://schemas.microsoft.com/office/drawing/2014/main" id="{37CB0411-766B-6983-2D9E-3023DBF11003}"/>
              </a:ext>
            </a:extLst>
          </p:cNvPr>
          <p:cNvSpPr txBox="1"/>
          <p:nvPr/>
        </p:nvSpPr>
        <p:spPr>
          <a:xfrm>
            <a:off x="10051760" y="7175815"/>
            <a:ext cx="7284779"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50" dirty="0">
                <a:latin typeface="Montserrat"/>
                <a:ea typeface="Calibri"/>
                <a:cs typeface="Calibri"/>
              </a:rPr>
              <a:t>Do you talk to each other/friends about your periods?</a:t>
            </a:r>
            <a:endParaRPr lang="en-US" sz="3250" dirty="0">
              <a:latin typeface="Montserrat"/>
            </a:endParaRPr>
          </a:p>
        </p:txBody>
      </p:sp>
      <p:sp>
        <p:nvSpPr>
          <p:cNvPr id="16" name="TextBox 16"/>
          <p:cNvSpPr txBox="1"/>
          <p:nvPr/>
        </p:nvSpPr>
        <p:spPr>
          <a:xfrm>
            <a:off x="9654698" y="2046444"/>
            <a:ext cx="8089198" cy="5854680"/>
          </a:xfrm>
          <a:prstGeom prst="rect">
            <a:avLst/>
          </a:prstGeom>
        </p:spPr>
        <p:txBody>
          <a:bodyPr lIns="0" tIns="0" rIns="0" bIns="0" rtlCol="0" anchor="t">
            <a:spAutoFit/>
          </a:bodyPr>
          <a:lstStyle/>
          <a:p>
            <a:pPr>
              <a:lnSpc>
                <a:spcPts val="4554"/>
              </a:lnSpc>
              <a:spcBef>
                <a:spcPct val="0"/>
              </a:spcBef>
            </a:pPr>
            <a:r>
              <a:rPr lang="en-US" sz="3253" dirty="0">
                <a:solidFill>
                  <a:srgbClr val="000000"/>
                </a:solidFill>
                <a:latin typeface="Montserrat"/>
              </a:rPr>
              <a:t>1. Do you think it is important or helpful to learn about periods at school?</a:t>
            </a:r>
          </a:p>
          <a:p>
            <a:pPr>
              <a:lnSpc>
                <a:spcPts val="4554"/>
              </a:lnSpc>
              <a:spcBef>
                <a:spcPct val="0"/>
              </a:spcBef>
            </a:pPr>
            <a:endParaRPr lang="en-US" sz="3253" dirty="0">
              <a:solidFill>
                <a:srgbClr val="000000"/>
              </a:solidFill>
              <a:latin typeface="Montserrat"/>
            </a:endParaRPr>
          </a:p>
          <a:p>
            <a:pPr>
              <a:lnSpc>
                <a:spcPts val="4554"/>
              </a:lnSpc>
              <a:spcBef>
                <a:spcPct val="0"/>
              </a:spcBef>
            </a:pPr>
            <a:r>
              <a:rPr lang="en-US" sz="3253" dirty="0">
                <a:solidFill>
                  <a:srgbClr val="000000"/>
                </a:solidFill>
                <a:latin typeface="Montserrat"/>
              </a:rPr>
              <a:t>2. Have you received menstrual education in school?​</a:t>
            </a:r>
          </a:p>
          <a:p>
            <a:pPr>
              <a:lnSpc>
                <a:spcPts val="4554"/>
              </a:lnSpc>
              <a:spcBef>
                <a:spcPct val="0"/>
              </a:spcBef>
            </a:pPr>
            <a:endParaRPr lang="en-US" sz="3253" dirty="0">
              <a:solidFill>
                <a:srgbClr val="000000"/>
              </a:solidFill>
              <a:latin typeface="Montserrat"/>
            </a:endParaRPr>
          </a:p>
          <a:p>
            <a:pPr>
              <a:lnSpc>
                <a:spcPts val="4554"/>
              </a:lnSpc>
              <a:spcBef>
                <a:spcPct val="0"/>
              </a:spcBef>
            </a:pPr>
            <a:r>
              <a:rPr lang="en-US" sz="3253" dirty="0">
                <a:solidFill>
                  <a:srgbClr val="000000"/>
                </a:solidFill>
                <a:latin typeface="Montserrat"/>
              </a:rPr>
              <a:t>3. What made the lesson good or bad?</a:t>
            </a:r>
          </a:p>
          <a:p>
            <a:pPr>
              <a:lnSpc>
                <a:spcPts val="4554"/>
              </a:lnSpc>
              <a:spcBef>
                <a:spcPct val="0"/>
              </a:spcBef>
            </a:pPr>
            <a:endParaRPr lang="en-US" sz="3253" dirty="0">
              <a:solidFill>
                <a:srgbClr val="000000"/>
              </a:solidFill>
              <a:latin typeface="Montserrat"/>
            </a:endParaRPr>
          </a:p>
          <a:p>
            <a:pPr>
              <a:lnSpc>
                <a:spcPts val="4554"/>
              </a:lnSpc>
              <a:spcBef>
                <a:spcPct val="0"/>
              </a:spcBef>
            </a:pPr>
            <a:r>
              <a:rPr lang="en-US" sz="3253" dirty="0">
                <a:solidFill>
                  <a:srgbClr val="000000"/>
                </a:solidFill>
                <a:latin typeface="Montserrat"/>
              </a:rPr>
              <a:t>4.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900000" flipH="1">
            <a:off x="7887138" y="4390125"/>
            <a:ext cx="1154824" cy="178696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56852" y="4240663"/>
            <a:ext cx="627061" cy="9028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53224" y="63403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900000" flipH="1">
            <a:off x="6489343" y="6486911"/>
            <a:ext cx="1154824" cy="1786961"/>
          </a:xfrm>
          <a:prstGeom prst="rect">
            <a:avLst/>
          </a:prstGeom>
        </p:spPr>
      </p:pic>
      <p:sp>
        <p:nvSpPr>
          <p:cNvPr id="15" name="TextBox 15"/>
          <p:cNvSpPr txBox="1"/>
          <p:nvPr/>
        </p:nvSpPr>
        <p:spPr>
          <a:xfrm>
            <a:off x="846212" y="2554342"/>
            <a:ext cx="5434689" cy="4209486"/>
          </a:xfrm>
          <a:prstGeom prst="rect">
            <a:avLst/>
          </a:prstGeom>
        </p:spPr>
        <p:txBody>
          <a:bodyPr wrap="square" lIns="0" tIns="0" rIns="0" bIns="0" rtlCol="0" anchor="t">
            <a:spAutoFit/>
          </a:bodyPr>
          <a:lstStyle/>
          <a:p>
            <a:pPr>
              <a:lnSpc>
                <a:spcPts val="6524"/>
              </a:lnSpc>
            </a:pPr>
            <a:r>
              <a:rPr lang="en-US" sz="6500" dirty="0">
                <a:solidFill>
                  <a:srgbClr val="FF7165"/>
                </a:solidFill>
                <a:latin typeface="Dreaming Outloud Pro"/>
                <a:cs typeface="Dreaming Outloud Pro"/>
              </a:rPr>
              <a:t>How would you deliver menstrual education to other pupils?</a:t>
            </a:r>
          </a:p>
        </p:txBody>
      </p:sp>
      <p:sp>
        <p:nvSpPr>
          <p:cNvPr id="17" name="TextBox 16">
            <a:extLst>
              <a:ext uri="{FF2B5EF4-FFF2-40B4-BE49-F238E27FC236}">
                <a16:creationId xmlns:a16="http://schemas.microsoft.com/office/drawing/2014/main" id="{F6167DF3-CF79-0428-6D8F-C3B403FFF5C1}"/>
              </a:ext>
            </a:extLst>
          </p:cNvPr>
          <p:cNvSpPr txBox="1"/>
          <p:nvPr/>
        </p:nvSpPr>
        <p:spPr>
          <a:xfrm>
            <a:off x="8455295" y="1766755"/>
            <a:ext cx="858237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Montserrat"/>
                <a:cs typeface="Calibri"/>
              </a:rPr>
              <a:t>Scenario - you overhear a small group of year 7 students telling one another that they don't really understand what period symptoms are. They weren't taught this by their primary school and it's not been mentioned in PSHE lessons since.</a:t>
            </a:r>
            <a:endParaRPr lang="en-US" sz="1600" dirty="0"/>
          </a:p>
        </p:txBody>
      </p:sp>
      <p:sp>
        <p:nvSpPr>
          <p:cNvPr id="16" name="TextBox 15">
            <a:extLst>
              <a:ext uri="{FF2B5EF4-FFF2-40B4-BE49-F238E27FC236}">
                <a16:creationId xmlns:a16="http://schemas.microsoft.com/office/drawing/2014/main" id="{6C92A0BC-B0F9-AF73-79DE-D9F9D065EB5C}"/>
              </a:ext>
            </a:extLst>
          </p:cNvPr>
          <p:cNvSpPr txBox="1"/>
          <p:nvPr/>
        </p:nvSpPr>
        <p:spPr>
          <a:xfrm>
            <a:off x="8476461" y="5365088"/>
            <a:ext cx="856121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Montserrat"/>
                <a:ea typeface="Calibri"/>
                <a:cs typeface="Calibri"/>
              </a:rPr>
              <a:t>Your task – design a lesson to help increase their knowledge and awareness of symptoms. </a:t>
            </a:r>
          </a:p>
          <a:p>
            <a:endParaRPr lang="en-US" sz="3200" dirty="0">
              <a:latin typeface="Montserrat"/>
              <a:ea typeface="Calibri"/>
              <a:cs typeface="Calibri"/>
            </a:endParaRPr>
          </a:p>
          <a:p>
            <a:r>
              <a:rPr lang="en-US" sz="3200" dirty="0">
                <a:latin typeface="Montserrat"/>
                <a:ea typeface="Calibri"/>
                <a:cs typeface="Calibri"/>
              </a:rPr>
              <a:t>What would you include in your lesson? How would you deliver it?</a:t>
            </a:r>
          </a:p>
          <a:p>
            <a:r>
              <a:rPr lang="en-US" sz="3200" dirty="0">
                <a:latin typeface="Montserrat"/>
                <a:cs typeface="Calibri"/>
              </a:rPr>
              <a:t>What do you think girls need to know?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0022CB48053E488D9AECF7F68E8F0D" ma:contentTypeVersion="18" ma:contentTypeDescription="Create a new document." ma:contentTypeScope="" ma:versionID="e0cf9f056f1d998469900ec839374c03">
  <xsd:schema xmlns:xsd="http://www.w3.org/2001/XMLSchema" xmlns:xs="http://www.w3.org/2001/XMLSchema" xmlns:p="http://schemas.microsoft.com/office/2006/metadata/properties" xmlns:ns2="fd2b7871-f53e-4f53-ae74-0faf2ce0a449" xmlns:ns3="a847aa7a-f9c9-47d3-b2b3-17826e03e1d5" targetNamespace="http://schemas.microsoft.com/office/2006/metadata/properties" ma:root="true" ma:fieldsID="e4e8799e4d0a54be3df7825fa6a8ade6" ns2:_="" ns3:_="">
    <xsd:import namespace="fd2b7871-f53e-4f53-ae74-0faf2ce0a449"/>
    <xsd:import namespace="a847aa7a-f9c9-47d3-b2b3-17826e03e1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b7871-f53e-4f53-ae74-0faf2ce0a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dce337-f12f-41b4-b52a-9f0133745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47aa7a-f9c9-47d3-b2b3-17826e03e1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a33331-ab56-43f9-8695-4b455c282567}" ma:internalName="TaxCatchAll" ma:showField="CatchAllData" ma:web="a847aa7a-f9c9-47d3-b2b3-17826e03e1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47aa7a-f9c9-47d3-b2b3-17826e03e1d5" xsi:nil="true"/>
    <lcf76f155ced4ddcb4097134ff3c332f xmlns="fd2b7871-f53e-4f53-ae74-0faf2ce0a4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97AF7D-A434-4F35-9842-D8EF5FB77392}"/>
</file>

<file path=customXml/itemProps2.xml><?xml version="1.0" encoding="utf-8"?>
<ds:datastoreItem xmlns:ds="http://schemas.openxmlformats.org/officeDocument/2006/customXml" ds:itemID="{461B95DC-E333-40F4-B6C2-A5F2CB21BC68}"/>
</file>

<file path=customXml/itemProps3.xml><?xml version="1.0" encoding="utf-8"?>
<ds:datastoreItem xmlns:ds="http://schemas.openxmlformats.org/officeDocument/2006/customXml" ds:itemID="{F9CD98D0-C5A7-424B-B246-DA41246C27B5}"/>
</file>

<file path=docProps/app.xml><?xml version="1.0" encoding="utf-8"?>
<Properties xmlns="http://schemas.openxmlformats.org/officeDocument/2006/extended-properties" xmlns:vt="http://schemas.openxmlformats.org/officeDocument/2006/docPropsVTypes">
  <TotalTime>1954</TotalTime>
  <Words>1120</Words>
  <Application>Microsoft Office PowerPoint</Application>
  <PresentationFormat>Custom</PresentationFormat>
  <Paragraphs>135</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Montserrat Semi-Bold Bold</vt:lpstr>
      <vt:lpstr>Montserrat Classic</vt:lpstr>
      <vt:lpstr>Arial</vt:lpstr>
      <vt:lpstr>Montserrat</vt:lpstr>
      <vt:lpstr>Calibri</vt:lpstr>
      <vt:lpstr>Dreaming Outloud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Sweaty Betty Girls Panel</dc:title>
  <dc:creator>Laura Forrest</dc:creator>
  <cp:lastModifiedBy>Beky Williams</cp:lastModifiedBy>
  <cp:revision>550</cp:revision>
  <dcterms:created xsi:type="dcterms:W3CDTF">2006-08-16T00:00:00Z</dcterms:created>
  <dcterms:modified xsi:type="dcterms:W3CDTF">2024-09-06T10:44:10Z</dcterms:modified>
  <dc:identifier>DAF0s10j3zc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8eb34d-fba7-40f3-b856-61e3fd1d170f_Enabled">
    <vt:lpwstr>true</vt:lpwstr>
  </property>
  <property fmtid="{D5CDD505-2E9C-101B-9397-08002B2CF9AE}" pid="3" name="MSIP_Label_8a8eb34d-fba7-40f3-b856-61e3fd1d170f_SetDate">
    <vt:lpwstr>2023-11-20T12:46:31Z</vt:lpwstr>
  </property>
  <property fmtid="{D5CDD505-2E9C-101B-9397-08002B2CF9AE}" pid="4" name="MSIP_Label_8a8eb34d-fba7-40f3-b856-61e3fd1d170f_Method">
    <vt:lpwstr>Standard</vt:lpwstr>
  </property>
  <property fmtid="{D5CDD505-2E9C-101B-9397-08002B2CF9AE}" pid="5" name="MSIP_Label_8a8eb34d-fba7-40f3-b856-61e3fd1d170f_Name">
    <vt:lpwstr>Confidential</vt:lpwstr>
  </property>
  <property fmtid="{D5CDD505-2E9C-101B-9397-08002B2CF9AE}" pid="6" name="MSIP_Label_8a8eb34d-fba7-40f3-b856-61e3fd1d170f_SiteId">
    <vt:lpwstr>f89944b7-4a4e-4ea7-9156-3299f3411647</vt:lpwstr>
  </property>
  <property fmtid="{D5CDD505-2E9C-101B-9397-08002B2CF9AE}" pid="7" name="MSIP_Label_8a8eb34d-fba7-40f3-b856-61e3fd1d170f_ActionId">
    <vt:lpwstr>c5029042-d13f-4938-9caf-9f183846e47c</vt:lpwstr>
  </property>
  <property fmtid="{D5CDD505-2E9C-101B-9397-08002B2CF9AE}" pid="8" name="MSIP_Label_8a8eb34d-fba7-40f3-b856-61e3fd1d170f_ContentBits">
    <vt:lpwstr>0</vt:lpwstr>
  </property>
  <property fmtid="{D5CDD505-2E9C-101B-9397-08002B2CF9AE}" pid="9" name="ContentTypeId">
    <vt:lpwstr>0x010100930022CB48053E488D9AECF7F68E8F0D</vt:lpwstr>
  </property>
</Properties>
</file>