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5"/>
  </p:notesMasterIdLst>
  <p:sldIdLst>
    <p:sldId id="256" r:id="rId5"/>
    <p:sldId id="257" r:id="rId6"/>
    <p:sldId id="286" r:id="rId7"/>
    <p:sldId id="259" r:id="rId8"/>
    <p:sldId id="260" r:id="rId9"/>
    <p:sldId id="261" r:id="rId10"/>
    <p:sldId id="262" r:id="rId11"/>
    <p:sldId id="287" r:id="rId12"/>
    <p:sldId id="264" r:id="rId13"/>
    <p:sldId id="265" r:id="rId14"/>
    <p:sldId id="266" r:id="rId15"/>
    <p:sldId id="267" r:id="rId16"/>
    <p:sldId id="268" r:id="rId17"/>
    <p:sldId id="269" r:id="rId18"/>
    <p:sldId id="270" r:id="rId19"/>
    <p:sldId id="288" r:id="rId20"/>
    <p:sldId id="272" r:id="rId21"/>
    <p:sldId id="273" r:id="rId22"/>
    <p:sldId id="274" r:id="rId23"/>
    <p:sldId id="289" r:id="rId24"/>
    <p:sldId id="276" r:id="rId25"/>
    <p:sldId id="277" r:id="rId26"/>
    <p:sldId id="278" r:id="rId27"/>
    <p:sldId id="279" r:id="rId28"/>
    <p:sldId id="280" r:id="rId29"/>
    <p:sldId id="281" r:id="rId30"/>
    <p:sldId id="282" r:id="rId31"/>
    <p:sldId id="283" r:id="rId32"/>
    <p:sldId id="284" r:id="rId33"/>
    <p:sldId id="285" r:id="rId34"/>
  </p:sldIdLst>
  <p:sldSz cx="18288000" cy="10287000"/>
  <p:notesSz cx="6858000" cy="9144000"/>
  <p:embeddedFontLst>
    <p:embeddedFont>
      <p:font typeface="Canva Sans" panose="020B0503030501040103" pitchFamily="34" charset="0"/>
      <p:regular r:id="rId36"/>
    </p:embeddedFont>
    <p:embeddedFont>
      <p:font typeface="Dreaming Outloud Pro" panose="03050502040302030504" pitchFamily="66" charset="77"/>
      <p:regular r:id="rId37"/>
      <p:italic r:id="rId38"/>
    </p:embeddedFont>
    <p:embeddedFont>
      <p:font typeface="Montserrat" pitchFamily="2" charset="77"/>
      <p:regular r:id="rId39"/>
      <p:bold r:id="rId40"/>
      <p:italic r:id="rId41"/>
      <p:boldItalic r:id="rId42"/>
    </p:embeddedFont>
    <p:embeddedFont>
      <p:font typeface="Montserrat Bold" pitchFamily="2" charset="77"/>
      <p:regular r:id="rId43"/>
      <p:bold r:id="rId44"/>
    </p:embeddedFont>
    <p:embeddedFont>
      <p:font typeface="Montserrat Classic" pitchFamily="2" charset="77"/>
      <p:regular r:id="rId45"/>
    </p:embeddedFont>
    <p:embeddedFont>
      <p:font typeface="Montserrat Semi-Bold Bold" pitchFamily="2" charset="77"/>
      <p:regular r:id="rId46"/>
      <p:bold r:id="rId47"/>
    </p:embeddedFont>
    <p:embeddedFont>
      <p:font typeface="Open Sans" panose="020B0606030504020204" pitchFamily="34" charset="0"/>
      <p:regular r:id="rId48"/>
      <p:bold r:id="rId49"/>
      <p:italic r:id="rId50"/>
      <p:boldItalic r:id="rId51"/>
    </p:embeddedFont>
    <p:embeddedFont>
      <p:font typeface="Open Sans Light" panose="020B0306030504020204" pitchFamily="34" charset="0"/>
      <p:regular r:id="rId52"/>
      <p: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3C0738-E76F-34C2-E8E6-4F6286E8331A}" name="Guest User" initials="GU" userId="S::urn:spo:anon#2956ff92305ec0659f815f35c3e754c098844ccab595ff250c8d5b2192fea9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68" autoAdjust="0"/>
    <p:restoredTop sz="94570" autoAdjust="0"/>
  </p:normalViewPr>
  <p:slideViewPr>
    <p:cSldViewPr>
      <p:cViewPr varScale="1">
        <p:scale>
          <a:sx n="67" d="100"/>
          <a:sy n="67" d="100"/>
        </p:scale>
        <p:origin x="52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EF960-621C-4A30-A5D6-5869645F75EC}" type="datetimeFigureOut">
              <a:rPr lang="en-GB" smtClean="0"/>
              <a:t>06/03/2024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10C85-A150-4573-84EE-4F850CD989DC}" type="slidenum">
              <a:rPr lang="en-GB" smtClean="0"/>
              <a:t>‹#›</a:t>
            </a:fld>
            <a:endParaRPr lang="en-GB"/>
          </a:p>
        </p:txBody>
      </p:sp>
    </p:spTree>
    <p:extLst>
      <p:ext uri="{BB962C8B-B14F-4D97-AF65-F5344CB8AC3E}">
        <p14:creationId xmlns:p14="http://schemas.microsoft.com/office/powerpoint/2010/main" val="187315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https://youtu.be/ulaPA-zZ9OI</a:t>
            </a:r>
          </a:p>
        </p:txBody>
      </p:sp>
      <p:sp>
        <p:nvSpPr>
          <p:cNvPr id="4" name="Slide Number Placeholder 3"/>
          <p:cNvSpPr>
            <a:spLocks noGrp="1"/>
          </p:cNvSpPr>
          <p:nvPr>
            <p:ph type="sldNum" sz="quarter" idx="5"/>
          </p:nvPr>
        </p:nvSpPr>
        <p:spPr/>
        <p:txBody>
          <a:bodyPr/>
          <a:lstStyle/>
          <a:p>
            <a:fld id="{72F10C85-A150-4573-84EE-4F850CD989DC}" type="slidenum">
              <a:rPr lang="en-GB" smtClean="0"/>
              <a:t>10</a:t>
            </a:fld>
            <a:endParaRPr lang="en-GB"/>
          </a:p>
        </p:txBody>
      </p:sp>
    </p:spTree>
    <p:extLst>
      <p:ext uri="{BB962C8B-B14F-4D97-AF65-F5344CB8AC3E}">
        <p14:creationId xmlns:p14="http://schemas.microsoft.com/office/powerpoint/2010/main" val="429370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ulaPA-zZ9OI?feature=oembed" TargetMode="External"/><Relationship Id="rId6" Type="http://schemas.openxmlformats.org/officeDocument/2006/relationships/image" Target="../media/image50.jpeg"/><Relationship Id="rId5" Type="http://schemas.openxmlformats.org/officeDocument/2006/relationships/hyperlink" Target="https://www.canva.com/design/DAFfPOWFk1A/GznFL-uxXhnZwGjiNS60dA/view?utm_content=DAFfPOWFk1A&amp;utm_campaign=designshare&amp;utm_medium=link&amp;utm_source=recording_view" TargetMode="External"/><Relationship Id="rId4" Type="http://schemas.openxmlformats.org/officeDocument/2006/relationships/hyperlink" Target="https://youtu.be/ulaPA-zZ9OI"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svg"/><Relationship Id="rId9" Type="http://schemas.openxmlformats.org/officeDocument/2006/relationships/image" Target="../media/image65.sv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5.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hyperlink" Target="https://www.youtube.com/watch?v=w6MzSW-8034" TargetMode="External"/><Relationship Id="rId2" Type="http://schemas.openxmlformats.org/officeDocument/2006/relationships/slideLayout" Target="../slideLayouts/slideLayout7.xml"/><Relationship Id="rId1" Type="http://schemas.openxmlformats.org/officeDocument/2006/relationships/video" Target="https://www.youtube.com/watch?v=w6MzSW-8034" TargetMode="External"/><Relationship Id="rId6" Type="http://schemas.openxmlformats.org/officeDocument/2006/relationships/image" Target="../media/image69.svg"/><Relationship Id="rId11" Type="http://schemas.openxmlformats.org/officeDocument/2006/relationships/image" Target="../media/image49.jpe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 Id="rId1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2.svg"/><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1.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23" Type="http://schemas.openxmlformats.org/officeDocument/2006/relationships/image" Target="../media/image27.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3.svg"/><Relationship Id="rId18" Type="http://schemas.openxmlformats.org/officeDocument/2006/relationships/image" Target="../media/image38.png"/><Relationship Id="rId26" Type="http://schemas.openxmlformats.org/officeDocument/2006/relationships/image" Target="../media/image24.png"/><Relationship Id="rId3" Type="http://schemas.openxmlformats.org/officeDocument/2006/relationships/image" Target="../media/image2.svg"/><Relationship Id="rId21" Type="http://schemas.openxmlformats.org/officeDocument/2006/relationships/image" Target="../media/image41.svg"/><Relationship Id="rId7" Type="http://schemas.openxmlformats.org/officeDocument/2006/relationships/image" Target="../media/image29.svg"/><Relationship Id="rId12" Type="http://schemas.openxmlformats.org/officeDocument/2006/relationships/image" Target="../media/image22.png"/><Relationship Id="rId17" Type="http://schemas.openxmlformats.org/officeDocument/2006/relationships/image" Target="../media/image37.svg"/><Relationship Id="rId25" Type="http://schemas.openxmlformats.org/officeDocument/2006/relationships/image" Target="../media/image45.svg"/><Relationship Id="rId2" Type="http://schemas.openxmlformats.org/officeDocument/2006/relationships/image" Target="../media/image1.png"/><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24" Type="http://schemas.openxmlformats.org/officeDocument/2006/relationships/image" Target="../media/image44.png"/><Relationship Id="rId5" Type="http://schemas.openxmlformats.org/officeDocument/2006/relationships/image" Target="../media/image9.svg"/><Relationship Id="rId15" Type="http://schemas.openxmlformats.org/officeDocument/2006/relationships/image" Target="../media/image35.svg"/><Relationship Id="rId23" Type="http://schemas.openxmlformats.org/officeDocument/2006/relationships/image" Target="../media/image43.svg"/><Relationship Id="rId28" Type="http://schemas.openxmlformats.org/officeDocument/2006/relationships/image" Target="../media/image26.png"/><Relationship Id="rId10" Type="http://schemas.openxmlformats.org/officeDocument/2006/relationships/image" Target="../media/image32.png"/><Relationship Id="rId19" Type="http://schemas.openxmlformats.org/officeDocument/2006/relationships/image" Target="../media/image39.svg"/><Relationship Id="rId4" Type="http://schemas.openxmlformats.org/officeDocument/2006/relationships/image" Target="../media/image8.png"/><Relationship Id="rId9" Type="http://schemas.openxmlformats.org/officeDocument/2006/relationships/image" Target="../media/image31.sv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video" Target="https://youtu.be/R0QAo-niepk" TargetMode="External"/><Relationship Id="rId6" Type="http://schemas.openxmlformats.org/officeDocument/2006/relationships/hyperlink" Target="https://youtu.be/R0QAo-niepk" TargetMode="External"/><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17936"/>
            <a:ext cx="5470695" cy="1075608"/>
            <a:chOff x="0" y="0"/>
            <a:chExt cx="7294261" cy="1434143"/>
          </a:xfrm>
        </p:grpSpPr>
        <p:grpSp>
          <p:nvGrpSpPr>
            <p:cNvPr id="3" name="Group 3"/>
            <p:cNvGrpSpPr/>
            <p:nvPr/>
          </p:nvGrpSpPr>
          <p:grpSpPr>
            <a:xfrm>
              <a:off x="0" y="0"/>
              <a:ext cx="1274612" cy="1095370"/>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565" y="0"/>
              <a:ext cx="1274612" cy="1095370"/>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757187" y="46670"/>
              <a:ext cx="5537074" cy="821055"/>
            </a:xfrm>
            <a:prstGeom prst="rect">
              <a:avLst/>
            </a:prstGeom>
          </p:spPr>
          <p:txBody>
            <a:bodyPr lIns="0" tIns="0" rIns="0" bIns="0" rtlCol="0" anchor="t">
              <a:spAutoFit/>
            </a:bodyPr>
            <a:lstStyle/>
            <a:p>
              <a:pPr>
                <a:lnSpc>
                  <a:spcPts val="5760"/>
                </a:lnSpc>
              </a:pPr>
              <a:r>
                <a:rPr lang="en-US" sz="3200" spc="128">
                  <a:solidFill>
                    <a:srgbClr val="000000"/>
                  </a:solidFill>
                  <a:latin typeface="Montserrat Semi-Bold Bold"/>
                </a:rPr>
                <a:t>Period Education</a:t>
              </a:r>
            </a:p>
          </p:txBody>
        </p:sp>
        <p:sp>
          <p:nvSpPr>
            <p:cNvPr id="10" name="TextBox 10"/>
            <p:cNvSpPr txBox="1"/>
            <p:nvPr/>
          </p:nvSpPr>
          <p:spPr>
            <a:xfrm>
              <a:off x="1757187" y="705800"/>
              <a:ext cx="1241832" cy="728344"/>
            </a:xfrm>
            <a:prstGeom prst="rect">
              <a:avLst/>
            </a:prstGeom>
          </p:spPr>
          <p:txBody>
            <a:bodyPr lIns="0" tIns="0" rIns="0" bIns="0" rtlCol="0" anchor="t">
              <a:spAutoFit/>
            </a:bodyPr>
            <a:lstStyle/>
            <a:p>
              <a:pPr>
                <a:lnSpc>
                  <a:spcPts val="5040"/>
                </a:lnSpc>
              </a:pPr>
              <a:r>
                <a:rPr lang="en-US" sz="2800" spc="-25">
                  <a:solidFill>
                    <a:srgbClr val="000000"/>
                  </a:solidFill>
                  <a:latin typeface="Montserrat Classic"/>
                </a:rPr>
                <a:t>UK</a:t>
              </a:r>
            </a:p>
          </p:txBody>
        </p:sp>
      </p:grpSp>
      <p:grpSp>
        <p:nvGrpSpPr>
          <p:cNvPr id="11" name="Group 11"/>
          <p:cNvGrpSpPr>
            <a:grpSpLocks noChangeAspect="1"/>
          </p:cNvGrpSpPr>
          <p:nvPr/>
        </p:nvGrpSpPr>
        <p:grpSpPr>
          <a:xfrm rot="1770514">
            <a:off x="12188774" y="2445645"/>
            <a:ext cx="8564400" cy="7416384"/>
            <a:chOff x="0" y="0"/>
            <a:chExt cx="4282440" cy="3708400"/>
          </a:xfrm>
        </p:grpSpPr>
        <p:sp>
          <p:nvSpPr>
            <p:cNvPr id="12" name="Freeform 12"/>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87D0BF"/>
            </a:solidFill>
            <a:ln w="12700">
              <a:noFill/>
            </a:ln>
          </p:spPr>
          <p:txBody>
            <a:bodyPr/>
            <a:lstStyle/>
            <a:p>
              <a:endParaRPr lang="en-US"/>
            </a:p>
          </p:txBody>
        </p:sp>
      </p:grpSp>
      <p:grpSp>
        <p:nvGrpSpPr>
          <p:cNvPr id="13" name="Group 13"/>
          <p:cNvGrpSpPr>
            <a:grpSpLocks noChangeAspect="1"/>
          </p:cNvGrpSpPr>
          <p:nvPr/>
        </p:nvGrpSpPr>
        <p:grpSpPr>
          <a:xfrm rot="4592018">
            <a:off x="9988509" y="6632685"/>
            <a:ext cx="5278999" cy="4571375"/>
            <a:chOff x="0" y="0"/>
            <a:chExt cx="4282440" cy="3708400"/>
          </a:xfrm>
        </p:grpSpPr>
        <p:sp>
          <p:nvSpPr>
            <p:cNvPr id="14" name="Freeform 14"/>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7165">
                <a:alpha val="57647"/>
              </a:srgbClr>
            </a:solidFill>
            <a:ln w="12700">
              <a:noFill/>
            </a:ln>
          </p:spPr>
          <p:txBody>
            <a:bodyPr/>
            <a:lstStyle/>
            <a:p>
              <a:endParaRPr lang="en-US"/>
            </a:p>
          </p:txBody>
        </p:sp>
      </p:grpSp>
      <p:sp>
        <p:nvSpPr>
          <p:cNvPr id="15" name="TextBox 15"/>
          <p:cNvSpPr txBox="1"/>
          <p:nvPr/>
        </p:nvSpPr>
        <p:spPr>
          <a:xfrm>
            <a:off x="1282820" y="2789874"/>
            <a:ext cx="8961329" cy="5007396"/>
          </a:xfrm>
          <a:prstGeom prst="rect">
            <a:avLst/>
          </a:prstGeom>
        </p:spPr>
        <p:txBody>
          <a:bodyPr lIns="0" tIns="0" rIns="0" bIns="0" rtlCol="0" anchor="t">
            <a:spAutoFit/>
          </a:bodyPr>
          <a:lstStyle/>
          <a:p>
            <a:pPr>
              <a:lnSpc>
                <a:spcPts val="12824"/>
              </a:lnSpc>
            </a:pPr>
            <a:r>
              <a:rPr lang="en-US" sz="12824" spc="487" dirty="0">
                <a:solidFill>
                  <a:srgbClr val="000000"/>
                </a:solidFill>
                <a:latin typeface="Dreaming Outloud Pro" panose="03050502040302030504" pitchFamily="66" charset="0"/>
                <a:cs typeface="Dreaming Outloud Pro" panose="03050502040302030504" pitchFamily="66" charset="0"/>
              </a:rPr>
              <a:t>Menstrual Cycle Essentials</a:t>
            </a:r>
          </a:p>
        </p:txBody>
      </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49242">
            <a:off x="5152363" y="7200860"/>
            <a:ext cx="1139602" cy="1763408"/>
          </a:xfrm>
          <a:prstGeom prst="rect">
            <a:avLst/>
          </a:prstGeom>
        </p:spPr>
      </p:pic>
      <p:sp>
        <p:nvSpPr>
          <p:cNvPr id="17" name="TextBox 17"/>
          <p:cNvSpPr txBox="1"/>
          <p:nvPr/>
        </p:nvSpPr>
        <p:spPr>
          <a:xfrm>
            <a:off x="1282820" y="8215914"/>
            <a:ext cx="6020174" cy="942502"/>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cs typeface="Dreaming Outloud Pro" panose="03050502040302030504" pitchFamily="66" charset="0"/>
              </a:rPr>
              <a:t>Session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3271"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6" name="TextBox 16"/>
          <p:cNvSpPr txBox="1"/>
          <p:nvPr/>
        </p:nvSpPr>
        <p:spPr>
          <a:xfrm>
            <a:off x="2042695" y="1816158"/>
            <a:ext cx="14202610" cy="942502"/>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cs typeface="Dreaming Outloud Pro" panose="03050502040302030504" pitchFamily="66" charset="0"/>
              </a:rPr>
              <a:t>Q.3 Why do people have periods?</a:t>
            </a:r>
          </a:p>
        </p:txBody>
      </p:sp>
      <p:sp>
        <p:nvSpPr>
          <p:cNvPr id="20" name="TextBox 13">
            <a:extLst>
              <a:ext uri="{FF2B5EF4-FFF2-40B4-BE49-F238E27FC236}">
                <a16:creationId xmlns:a16="http://schemas.microsoft.com/office/drawing/2014/main" id="{E4DD45EC-9B5C-6D06-BA22-BF581D41429D}"/>
              </a:ext>
            </a:extLst>
          </p:cNvPr>
          <p:cNvSpPr txBox="1"/>
          <p:nvPr/>
        </p:nvSpPr>
        <p:spPr>
          <a:xfrm>
            <a:off x="3352800" y="8146442"/>
            <a:ext cx="2533662" cy="1000274"/>
          </a:xfrm>
          <a:prstGeom prst="rect">
            <a:avLst/>
          </a:prstGeom>
        </p:spPr>
        <p:txBody>
          <a:bodyPr wrap="square" lIns="0" tIns="0" rIns="0" bIns="0" rtlCol="0" anchor="t">
            <a:spAutoFit/>
          </a:bodyPr>
          <a:lstStyle/>
          <a:p>
            <a:pPr algn="ctr">
              <a:lnSpc>
                <a:spcPts val="3931"/>
              </a:lnSpc>
              <a:spcBef>
                <a:spcPct val="0"/>
              </a:spcBef>
            </a:pPr>
            <a:r>
              <a:rPr lang="en-US" sz="3600" u="sng" dirty="0">
                <a:solidFill>
                  <a:srgbClr val="000000"/>
                </a:solidFill>
                <a:latin typeface="Open Sans Light"/>
                <a:hlinkClick r:id="rId4" tooltip="https://www.canva.com/design/DAFfPOWFk1A/GznFL-uxXhnZwGjiNS60dA/view?utm_content=DAFfPOWFk1A&amp;utm_campaign=designshare&amp;utm_medium=link&amp;utm_source=recording_view"/>
              </a:rPr>
              <a:t>Watch this!</a:t>
            </a:r>
            <a:endParaRPr lang="en-US" sz="3600" u="sng" dirty="0">
              <a:solidFill>
                <a:srgbClr val="000000"/>
              </a:solidFill>
              <a:latin typeface="Open Sans Light"/>
              <a:hlinkClick r:id="rId5" tooltip="https://www.canva.com/design/DAFfPOWFk1A/GznFL-uxXhnZwGjiNS60dA/view?utm_content=DAFfPOWFk1A&amp;utm_campaign=designshare&amp;utm_medium=link&amp;utm_source=recording_view"/>
            </a:endParaRPr>
          </a:p>
          <a:p>
            <a:pPr algn="ctr">
              <a:lnSpc>
                <a:spcPts val="3931"/>
              </a:lnSpc>
              <a:spcBef>
                <a:spcPct val="0"/>
              </a:spcBef>
            </a:pPr>
            <a:endParaRPr lang="en-US" sz="3600" u="sng" dirty="0">
              <a:solidFill>
                <a:srgbClr val="000000"/>
              </a:solidFill>
              <a:latin typeface="Open Sans Light"/>
              <a:hlinkClick r:id="rId5" tooltip="https://www.canva.com/design/DAFfPOWFk1A/GznFL-uxXhnZwGjiNS60dA/view?utm_content=DAFfPOWFk1A&amp;utm_campaign=designshare&amp;utm_medium=link&amp;utm_source=recording_view"/>
            </a:endParaRPr>
          </a:p>
        </p:txBody>
      </p:sp>
      <p:pic>
        <p:nvPicPr>
          <p:cNvPr id="12" name="Online Media 11" title="Menstrual cycle biology video">
            <a:hlinkClick r:id="" action="ppaction://media"/>
            <a:extLst>
              <a:ext uri="{FF2B5EF4-FFF2-40B4-BE49-F238E27FC236}">
                <a16:creationId xmlns:a16="http://schemas.microsoft.com/office/drawing/2014/main" id="{E0A0B56F-4CDF-398E-A93E-14DD53F18833}"/>
              </a:ext>
            </a:extLst>
          </p:cNvPr>
          <p:cNvPicPr>
            <a:picLocks noRot="1" noChangeAspect="1"/>
          </p:cNvPicPr>
          <p:nvPr>
            <a:videoFile r:link="rId1"/>
          </p:nvPr>
        </p:nvPicPr>
        <p:blipFill>
          <a:blip r:embed="rId6"/>
          <a:stretch>
            <a:fillRect/>
          </a:stretch>
        </p:blipFill>
        <p:spPr>
          <a:xfrm>
            <a:off x="6096000" y="2838788"/>
            <a:ext cx="11697078" cy="6608849"/>
          </a:xfrm>
          <a:prstGeom prst="rect">
            <a:avLst/>
          </a:prstGeom>
        </p:spPr>
      </p:pic>
      <p:pic>
        <p:nvPicPr>
          <p:cNvPr id="17" name="Picture 13">
            <a:extLst>
              <a:ext uri="{FF2B5EF4-FFF2-40B4-BE49-F238E27FC236}">
                <a16:creationId xmlns:a16="http://schemas.microsoft.com/office/drawing/2014/main" id="{080D613C-137D-4491-F05D-4B19871331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850782" flipV="1">
            <a:off x="5829359" y="7571194"/>
            <a:ext cx="2036362" cy="31510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3271"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2">
            <a:alphaModFix amt="80000"/>
          </a:blip>
          <a:srcRect/>
          <a:stretch>
            <a:fillRect/>
          </a:stretch>
        </p:blipFill>
        <p:spPr>
          <a:xfrm>
            <a:off x="3810000" y="6014036"/>
            <a:ext cx="3773611" cy="2872661"/>
          </a:xfrm>
          <a:prstGeom prst="rect">
            <a:avLst/>
          </a:prstGeom>
        </p:spPr>
      </p:pic>
      <p:sp>
        <p:nvSpPr>
          <p:cNvPr id="12" name="TextBox 12"/>
          <p:cNvSpPr txBox="1"/>
          <p:nvPr/>
        </p:nvSpPr>
        <p:spPr>
          <a:xfrm>
            <a:off x="1028700" y="2011139"/>
            <a:ext cx="7394651" cy="4533229"/>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cs typeface="Dreaming Outloud Pro" panose="03050502040302030504" pitchFamily="66" charset="0"/>
              </a:rPr>
              <a:t>Q.4 What's the difference between menstruation and the menstrual cycle?</a:t>
            </a:r>
          </a:p>
        </p:txBody>
      </p:sp>
      <p:sp>
        <p:nvSpPr>
          <p:cNvPr id="13" name="TextBox 13"/>
          <p:cNvSpPr txBox="1"/>
          <p:nvPr/>
        </p:nvSpPr>
        <p:spPr>
          <a:xfrm>
            <a:off x="9144000" y="1850166"/>
            <a:ext cx="8115300" cy="6556128"/>
          </a:xfrm>
          <a:prstGeom prst="rect">
            <a:avLst/>
          </a:prstGeom>
        </p:spPr>
        <p:txBody>
          <a:bodyPr lIns="0" tIns="0" rIns="0" bIns="0" rtlCol="0" anchor="t">
            <a:spAutoFit/>
          </a:bodyPr>
          <a:lstStyle/>
          <a:p>
            <a:pPr marL="668033" lvl="1" indent="-334017">
              <a:lnSpc>
                <a:spcPts val="4331"/>
              </a:lnSpc>
              <a:buFont typeface="Arial"/>
              <a:buChar char="•"/>
            </a:pPr>
            <a:r>
              <a:rPr lang="en-US" sz="3094">
                <a:solidFill>
                  <a:srgbClr val="000000"/>
                </a:solidFill>
                <a:latin typeface="Montserrat Bold"/>
              </a:rPr>
              <a:t>A period is only one part of the menstrual cycle </a:t>
            </a:r>
            <a:r>
              <a:rPr lang="en-US" sz="3094">
                <a:solidFill>
                  <a:srgbClr val="000000"/>
                </a:solidFill>
                <a:latin typeface="Montserrat"/>
              </a:rPr>
              <a:t>where the uterus lining sheds and comes out of the vagina as blood.</a:t>
            </a:r>
          </a:p>
          <a:p>
            <a:pPr>
              <a:lnSpc>
                <a:spcPts val="4331"/>
              </a:lnSpc>
            </a:pPr>
            <a:r>
              <a:rPr lang="en-US" sz="3094">
                <a:solidFill>
                  <a:srgbClr val="000000"/>
                </a:solidFill>
                <a:latin typeface="Montserrat"/>
              </a:rPr>
              <a:t>  ​</a:t>
            </a:r>
          </a:p>
          <a:p>
            <a:pPr marL="668033" lvl="1" indent="-334017">
              <a:lnSpc>
                <a:spcPts val="4331"/>
              </a:lnSpc>
              <a:buFont typeface="Arial"/>
              <a:buChar char="•"/>
            </a:pPr>
            <a:r>
              <a:rPr lang="en-US" sz="3094">
                <a:solidFill>
                  <a:srgbClr val="000000"/>
                </a:solidFill>
                <a:latin typeface="Montserrat"/>
              </a:rPr>
              <a:t>A menstrual cycle </a:t>
            </a:r>
            <a:r>
              <a:rPr lang="en-US" sz="3094">
                <a:solidFill>
                  <a:srgbClr val="000000"/>
                </a:solidFill>
                <a:latin typeface="Montserrat Bold"/>
              </a:rPr>
              <a:t>is the length of time from the start of one period to the start of the next period</a:t>
            </a:r>
            <a:r>
              <a:rPr lang="en-US" sz="3094">
                <a:solidFill>
                  <a:srgbClr val="000000"/>
                </a:solidFill>
                <a:latin typeface="Montserrat"/>
              </a:rPr>
              <a:t>. ​</a:t>
            </a:r>
          </a:p>
          <a:p>
            <a:pPr>
              <a:lnSpc>
                <a:spcPts val="4331"/>
              </a:lnSpc>
            </a:pPr>
            <a:endParaRPr lang="en-US" sz="3094">
              <a:solidFill>
                <a:srgbClr val="000000"/>
              </a:solidFill>
              <a:latin typeface="Montserrat"/>
            </a:endParaRPr>
          </a:p>
          <a:p>
            <a:pPr marL="668033" lvl="1" indent="-334017">
              <a:lnSpc>
                <a:spcPts val="4331"/>
              </a:lnSpc>
              <a:buFont typeface="Arial"/>
              <a:buChar char="•"/>
            </a:pPr>
            <a:r>
              <a:rPr lang="en-US" sz="3094">
                <a:solidFill>
                  <a:srgbClr val="000000"/>
                </a:solidFill>
                <a:latin typeface="Montserrat Bold"/>
              </a:rPr>
              <a:t>Day 1 of the cycle is the first day of bleeding </a:t>
            </a:r>
            <a:r>
              <a:rPr lang="en-US" sz="3094">
                <a:solidFill>
                  <a:srgbClr val="000000"/>
                </a:solidFill>
                <a:latin typeface="Montserrat"/>
              </a:rPr>
              <a:t>(known as period, menstruation or menses)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410" y="-229869"/>
            <a:ext cx="18568819" cy="10516869"/>
            <a:chOff x="0" y="0"/>
            <a:chExt cx="4890553" cy="2769875"/>
          </a:xfrm>
        </p:grpSpPr>
        <p:sp>
          <p:nvSpPr>
            <p:cNvPr id="3" name="Freeform 3"/>
            <p:cNvSpPr/>
            <p:nvPr/>
          </p:nvSpPr>
          <p:spPr>
            <a:xfrm>
              <a:off x="0" y="0"/>
              <a:ext cx="4890553" cy="2769875"/>
            </a:xfrm>
            <a:custGeom>
              <a:avLst/>
              <a:gdLst/>
              <a:ahLst/>
              <a:cxnLst/>
              <a:rect l="l" t="t" r="r" b="b"/>
              <a:pathLst>
                <a:path w="4890553" h="2769875">
                  <a:moveTo>
                    <a:pt x="0" y="0"/>
                  </a:moveTo>
                  <a:lnTo>
                    <a:pt x="4890553" y="0"/>
                  </a:lnTo>
                  <a:lnTo>
                    <a:pt x="4890553" y="2769875"/>
                  </a:lnTo>
                  <a:lnTo>
                    <a:pt x="0" y="2769875"/>
                  </a:lnTo>
                  <a:close/>
                </a:path>
              </a:pathLst>
            </a:custGeom>
            <a:solidFill>
              <a:srgbClr val="87D0BF">
                <a:alpha val="60000"/>
              </a:srgb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079"/>
                </a:lnSpc>
              </a:pPr>
              <a:endParaRPr/>
            </a:p>
          </p:txBody>
        </p:sp>
      </p:grpSp>
      <p:sp>
        <p:nvSpPr>
          <p:cNvPr id="5" name="TextBox 5"/>
          <p:cNvSpPr txBox="1"/>
          <p:nvPr/>
        </p:nvSpPr>
        <p:spPr>
          <a:xfrm>
            <a:off x="4253872" y="3613534"/>
            <a:ext cx="9306034" cy="3833998"/>
          </a:xfrm>
          <a:prstGeom prst="rect">
            <a:avLst/>
          </a:prstGeom>
        </p:spPr>
        <p:txBody>
          <a:bodyPr lIns="0" tIns="0" rIns="0" bIns="0" rtlCol="0" anchor="t">
            <a:spAutoFit/>
          </a:bodyPr>
          <a:lstStyle/>
          <a:p>
            <a:pPr algn="ctr">
              <a:lnSpc>
                <a:spcPts val="9824"/>
              </a:lnSpc>
            </a:pPr>
            <a:r>
              <a:rPr lang="en-US" sz="9824" dirty="0">
                <a:solidFill>
                  <a:srgbClr val="FF7165"/>
                </a:solidFill>
                <a:latin typeface="Dreaming Outloud Pro" panose="03050502040302030504" pitchFamily="66" charset="0"/>
                <a:cs typeface="Dreaming Outloud Pro" panose="03050502040302030504" pitchFamily="66" charset="0"/>
              </a:rPr>
              <a:t>WHAT TO EXPECT AND WHAT'S NORMAL</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5853" flipH="1">
            <a:off x="5468867" y="6138573"/>
            <a:ext cx="1613998" cy="2497483"/>
          </a:xfrm>
          <a:prstGeom prst="rect">
            <a:avLst/>
          </a:prstGeom>
        </p:spPr>
      </p:pic>
      <p:grpSp>
        <p:nvGrpSpPr>
          <p:cNvPr id="7" name="Group 7"/>
          <p:cNvGrpSpPr/>
          <p:nvPr/>
        </p:nvGrpSpPr>
        <p:grpSpPr>
          <a:xfrm>
            <a:off x="552789" y="664860"/>
            <a:ext cx="3701083" cy="727680"/>
            <a:chOff x="0" y="0"/>
            <a:chExt cx="4934778" cy="970239"/>
          </a:xfrm>
        </p:grpSpPr>
        <p:grpSp>
          <p:nvGrpSpPr>
            <p:cNvPr id="8" name="Group 8"/>
            <p:cNvGrpSpPr/>
            <p:nvPr/>
          </p:nvGrpSpPr>
          <p:grpSpPr>
            <a:xfrm>
              <a:off x="0" y="0"/>
              <a:ext cx="862312" cy="741049"/>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8098" y="0"/>
              <a:ext cx="862312" cy="741049"/>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5" name="TextBox 15"/>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AA4"/>
        </a:solidFill>
        <a:effectLst/>
      </p:bgPr>
    </p:bg>
    <p:spTree>
      <p:nvGrpSpPr>
        <p:cNvPr id="1" name=""/>
        <p:cNvGrpSpPr/>
        <p:nvPr/>
      </p:nvGrpSpPr>
      <p:grpSpPr>
        <a:xfrm>
          <a:off x="0" y="0"/>
          <a:ext cx="0" cy="0"/>
          <a:chOff x="0" y="0"/>
          <a:chExt cx="0" cy="0"/>
        </a:xfrm>
      </p:grpSpPr>
      <p:grpSp>
        <p:nvGrpSpPr>
          <p:cNvPr id="2" name="Group 2"/>
          <p:cNvGrpSpPr/>
          <p:nvPr/>
        </p:nvGrpSpPr>
        <p:grpSpPr>
          <a:xfrm>
            <a:off x="-193641" y="-253034"/>
            <a:ext cx="9318591" cy="10776947"/>
            <a:chOff x="0" y="0"/>
            <a:chExt cx="4899185" cy="5665906"/>
          </a:xfrm>
        </p:grpSpPr>
        <p:sp>
          <p:nvSpPr>
            <p:cNvPr id="3" name="Freeform 3"/>
            <p:cNvSpPr/>
            <p:nvPr/>
          </p:nvSpPr>
          <p:spPr>
            <a:xfrm>
              <a:off x="0" y="0"/>
              <a:ext cx="4899185" cy="5665906"/>
            </a:xfrm>
            <a:custGeom>
              <a:avLst/>
              <a:gdLst/>
              <a:ahLst/>
              <a:cxnLst/>
              <a:rect l="l" t="t" r="r" b="b"/>
              <a:pathLst>
                <a:path w="4899185" h="5665906">
                  <a:moveTo>
                    <a:pt x="0" y="0"/>
                  </a:moveTo>
                  <a:lnTo>
                    <a:pt x="4899185" y="0"/>
                  </a:lnTo>
                  <a:lnTo>
                    <a:pt x="4899185" y="5665906"/>
                  </a:lnTo>
                  <a:lnTo>
                    <a:pt x="0" y="5665906"/>
                  </a:lnTo>
                  <a:close/>
                </a:path>
              </a:pathLst>
            </a:custGeom>
            <a:solidFill>
              <a:srgbClr val="FFFFFF">
                <a:alpha val="75686"/>
              </a:srgbClr>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811419" y="4612090"/>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51463" flipH="1">
            <a:off x="8168004" y="4621447"/>
            <a:ext cx="1154824" cy="1786961"/>
          </a:xfrm>
          <a:prstGeom prst="rect">
            <a:avLst/>
          </a:prstGeom>
        </p:spPr>
      </p:pic>
      <p:sp>
        <p:nvSpPr>
          <p:cNvPr id="15" name="TextBox 15"/>
          <p:cNvSpPr txBox="1"/>
          <p:nvPr/>
        </p:nvSpPr>
        <p:spPr>
          <a:xfrm>
            <a:off x="1243462" y="3663329"/>
            <a:ext cx="7051032" cy="3140061"/>
          </a:xfrm>
          <a:prstGeom prst="rect">
            <a:avLst/>
          </a:prstGeom>
        </p:spPr>
        <p:txBody>
          <a:bodyPr lIns="0" tIns="0" rIns="0" bIns="0" rtlCol="0" anchor="t">
            <a:spAutoFit/>
          </a:bodyPr>
          <a:lstStyle/>
          <a:p>
            <a:pPr>
              <a:lnSpc>
                <a:spcPts val="8124"/>
              </a:lnSpc>
            </a:pPr>
            <a:r>
              <a:rPr lang="en-US" sz="8124" dirty="0">
                <a:solidFill>
                  <a:srgbClr val="FF7165"/>
                </a:solidFill>
                <a:latin typeface="Dreaming Outloud Pro" panose="03050502040302030504" pitchFamily="66" charset="0"/>
                <a:cs typeface="Dreaming Outloud Pro" panose="03050502040302030504" pitchFamily="66" charset="0"/>
              </a:rPr>
              <a:t>What to expect and what’s normal?</a:t>
            </a:r>
          </a:p>
        </p:txBody>
      </p:sp>
      <p:sp>
        <p:nvSpPr>
          <p:cNvPr id="16" name="TextBox 16"/>
          <p:cNvSpPr txBox="1"/>
          <p:nvPr/>
        </p:nvSpPr>
        <p:spPr>
          <a:xfrm>
            <a:off x="10254772" y="2420944"/>
            <a:ext cx="7118827" cy="5465150"/>
          </a:xfrm>
          <a:prstGeom prst="rect">
            <a:avLst/>
          </a:prstGeom>
        </p:spPr>
        <p:txBody>
          <a:bodyPr wrap="square" lIns="0" tIns="0" rIns="0" bIns="0" rtlCol="0" anchor="t">
            <a:spAutoFit/>
          </a:bodyPr>
          <a:lstStyle/>
          <a:p>
            <a:pPr>
              <a:lnSpc>
                <a:spcPts val="3919"/>
              </a:lnSpc>
              <a:spcBef>
                <a:spcPct val="0"/>
              </a:spcBef>
            </a:pPr>
            <a:r>
              <a:rPr lang="en-US" sz="3250" dirty="0">
                <a:solidFill>
                  <a:srgbClr val="000000"/>
                </a:solidFill>
                <a:latin typeface="Montserrat"/>
              </a:rPr>
              <a:t>​1. At what age does the menstrual cycle start?​</a:t>
            </a:r>
          </a:p>
          <a:p>
            <a:pPr>
              <a:lnSpc>
                <a:spcPts val="3919"/>
              </a:lnSpc>
              <a:spcBef>
                <a:spcPct val="0"/>
              </a:spcBef>
            </a:pPr>
            <a:r>
              <a:rPr lang="en-US" sz="3250" dirty="0">
                <a:solidFill>
                  <a:srgbClr val="000000"/>
                </a:solidFill>
                <a:latin typeface="Montserrat"/>
              </a:rPr>
              <a:t>​</a:t>
            </a:r>
          </a:p>
          <a:p>
            <a:pPr>
              <a:lnSpc>
                <a:spcPts val="3919"/>
              </a:lnSpc>
              <a:spcBef>
                <a:spcPct val="0"/>
              </a:spcBef>
            </a:pPr>
            <a:r>
              <a:rPr lang="en-US" sz="3250" dirty="0">
                <a:solidFill>
                  <a:srgbClr val="000000"/>
                </a:solidFill>
                <a:latin typeface="Montserrat"/>
              </a:rPr>
              <a:t>2. At what age does menstruation stop?​</a:t>
            </a:r>
          </a:p>
          <a:p>
            <a:pPr>
              <a:lnSpc>
                <a:spcPts val="3919"/>
              </a:lnSpc>
              <a:spcBef>
                <a:spcPct val="0"/>
              </a:spcBef>
            </a:pPr>
            <a:r>
              <a:rPr lang="en-US" sz="3250" dirty="0">
                <a:solidFill>
                  <a:srgbClr val="000000"/>
                </a:solidFill>
                <a:latin typeface="Montserrat"/>
              </a:rPr>
              <a:t>​</a:t>
            </a:r>
          </a:p>
          <a:p>
            <a:pPr>
              <a:lnSpc>
                <a:spcPts val="3919"/>
              </a:lnSpc>
              <a:spcBef>
                <a:spcPct val="0"/>
              </a:spcBef>
            </a:pPr>
            <a:r>
              <a:rPr lang="en-US" sz="3250" dirty="0">
                <a:solidFill>
                  <a:srgbClr val="000000"/>
                </a:solidFill>
                <a:latin typeface="Montserrat"/>
              </a:rPr>
              <a:t>3. How does someone know when their menstrual cycle will start?​</a:t>
            </a:r>
          </a:p>
          <a:p>
            <a:pPr>
              <a:lnSpc>
                <a:spcPts val="3919"/>
              </a:lnSpc>
              <a:spcBef>
                <a:spcPct val="0"/>
              </a:spcBef>
            </a:pPr>
            <a:r>
              <a:rPr lang="en-US" sz="3250" dirty="0">
                <a:solidFill>
                  <a:srgbClr val="000000"/>
                </a:solidFill>
                <a:latin typeface="Montserrat"/>
              </a:rPr>
              <a:t>​</a:t>
            </a:r>
          </a:p>
          <a:p>
            <a:pPr>
              <a:lnSpc>
                <a:spcPts val="3919"/>
              </a:lnSpc>
              <a:spcBef>
                <a:spcPct val="0"/>
              </a:spcBef>
            </a:pPr>
            <a:r>
              <a:rPr lang="en-US" sz="3250" dirty="0">
                <a:solidFill>
                  <a:srgbClr val="000000"/>
                </a:solidFill>
                <a:latin typeface="Montserrat"/>
              </a:rPr>
              <a:t>4. What are the first periods like?</a:t>
            </a:r>
          </a:p>
          <a:p>
            <a:pPr>
              <a:lnSpc>
                <a:spcPts val="3919"/>
              </a:lnSpc>
              <a:spcBef>
                <a:spcPct val="0"/>
              </a:spcBef>
            </a:pPr>
            <a:endParaRPr lang="en-US" sz="2799" dirty="0">
              <a:solidFill>
                <a:srgbClr val="000000"/>
              </a:solidFill>
              <a:latin typeface="Montserrat"/>
            </a:endParaRPr>
          </a:p>
        </p:txBody>
      </p:sp>
      <p:sp>
        <p:nvSpPr>
          <p:cNvPr id="17" name="TextBox 17"/>
          <p:cNvSpPr txBox="1"/>
          <p:nvPr/>
        </p:nvSpPr>
        <p:spPr>
          <a:xfrm>
            <a:off x="11353800" y="1205978"/>
            <a:ext cx="4238932" cy="605871"/>
          </a:xfrm>
          <a:prstGeom prst="rect">
            <a:avLst/>
          </a:prstGeom>
        </p:spPr>
        <p:txBody>
          <a:bodyPr lIns="0" tIns="0" rIns="0" bIns="0" rtlCol="0" anchor="t">
            <a:spAutoFit/>
          </a:bodyPr>
          <a:lstStyle/>
          <a:p>
            <a:pPr algn="ctr">
              <a:lnSpc>
                <a:spcPts val="4499"/>
              </a:lnSpc>
            </a:pPr>
            <a:r>
              <a:rPr lang="en-US" sz="4499" dirty="0">
                <a:solidFill>
                  <a:srgbClr val="000000"/>
                </a:solidFill>
                <a:latin typeface="Dreaming Outloud Pro" panose="03050502040302030504" pitchFamily="66" charset="0"/>
                <a:cs typeface="Dreaming Outloud Pro" panose="03050502040302030504" pitchFamily="66" charset="0"/>
              </a:rPr>
              <a:t>QUESTIONS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53652" y="3912758"/>
            <a:ext cx="5025888" cy="5025888"/>
          </a:xfrm>
          <a:prstGeom prst="rect">
            <a:avLst/>
          </a:prstGeom>
        </p:spPr>
      </p:pic>
      <p:sp>
        <p:nvSpPr>
          <p:cNvPr id="12" name="TextBox 12"/>
          <p:cNvSpPr txBox="1"/>
          <p:nvPr/>
        </p:nvSpPr>
        <p:spPr>
          <a:xfrm>
            <a:off x="1587081" y="4427108"/>
            <a:ext cx="9306510" cy="5036315"/>
          </a:xfrm>
          <a:prstGeom prst="rect">
            <a:avLst/>
          </a:prstGeom>
        </p:spPr>
        <p:txBody>
          <a:bodyPr lIns="0" tIns="0" rIns="0" bIns="0" rtlCol="0" anchor="t">
            <a:spAutoFit/>
          </a:bodyPr>
          <a:lstStyle/>
          <a:p>
            <a:pPr>
              <a:lnSpc>
                <a:spcPts val="4378"/>
              </a:lnSpc>
            </a:pPr>
            <a:r>
              <a:rPr lang="en-US" sz="3127" dirty="0">
                <a:solidFill>
                  <a:srgbClr val="000000"/>
                </a:solidFill>
                <a:latin typeface="Montserrat" panose="00000500000000000000" pitchFamily="2" charset="0"/>
              </a:rPr>
              <a:t>Most people first start their periods anytime from 8-15 years. </a:t>
            </a:r>
          </a:p>
          <a:p>
            <a:pPr>
              <a:lnSpc>
                <a:spcPts val="4378"/>
              </a:lnSpc>
            </a:pPr>
            <a:endParaRPr lang="en-US" sz="3127" dirty="0">
              <a:solidFill>
                <a:srgbClr val="000000"/>
              </a:solidFill>
              <a:latin typeface="Montserrat"/>
            </a:endParaRPr>
          </a:p>
          <a:p>
            <a:pPr>
              <a:lnSpc>
                <a:spcPts val="4378"/>
              </a:lnSpc>
            </a:pPr>
            <a:r>
              <a:rPr lang="en-US" sz="3200" dirty="0">
                <a:solidFill>
                  <a:srgbClr val="000000"/>
                </a:solidFill>
                <a:latin typeface="Montserrat Bold"/>
              </a:rPr>
              <a:t>The average age is </a:t>
            </a:r>
            <a:r>
              <a:rPr lang="en-US" sz="3200" b="1" dirty="0">
                <a:solidFill>
                  <a:srgbClr val="000000"/>
                </a:solidFill>
                <a:latin typeface="Montserrat Bold"/>
              </a:rPr>
              <a:t>12 years</a:t>
            </a:r>
            <a:r>
              <a:rPr lang="en-US" sz="3200" dirty="0">
                <a:solidFill>
                  <a:srgbClr val="000000"/>
                </a:solidFill>
                <a:latin typeface="Montserrat"/>
              </a:rPr>
              <a:t>. ​</a:t>
            </a:r>
          </a:p>
          <a:p>
            <a:pPr>
              <a:lnSpc>
                <a:spcPts val="4378"/>
              </a:lnSpc>
            </a:pPr>
            <a:endParaRPr lang="en-US" sz="3127" dirty="0">
              <a:solidFill>
                <a:srgbClr val="000000"/>
              </a:solidFill>
              <a:latin typeface="Montserrat"/>
            </a:endParaRPr>
          </a:p>
          <a:p>
            <a:pPr>
              <a:lnSpc>
                <a:spcPts val="4378"/>
              </a:lnSpc>
            </a:pPr>
            <a:r>
              <a:rPr lang="en-US" sz="3127" dirty="0">
                <a:solidFill>
                  <a:srgbClr val="000000"/>
                </a:solidFill>
                <a:latin typeface="Montserrat Bold" panose="00000800000000000000" charset="0"/>
              </a:rPr>
              <a:t>If a female </a:t>
            </a:r>
            <a:r>
              <a:rPr lang="en-US" sz="3127" b="1" dirty="0">
                <a:solidFill>
                  <a:srgbClr val="000000"/>
                </a:solidFill>
                <a:latin typeface="Montserrat Bold" panose="00000800000000000000" charset="0"/>
              </a:rPr>
              <a:t>has reached their 16th birthday </a:t>
            </a:r>
            <a:r>
              <a:rPr lang="en-US" sz="3127" dirty="0">
                <a:solidFill>
                  <a:srgbClr val="000000"/>
                </a:solidFill>
                <a:latin typeface="Montserrat Bold" panose="00000800000000000000" charset="0"/>
              </a:rPr>
              <a:t>and hasn’t started menstruating then chat with a doctor. </a:t>
            </a:r>
          </a:p>
          <a:p>
            <a:pPr>
              <a:lnSpc>
                <a:spcPts val="4378"/>
              </a:lnSpc>
            </a:pPr>
            <a:endParaRPr lang="en-US" sz="3127" dirty="0">
              <a:solidFill>
                <a:srgbClr val="000000"/>
              </a:solidFill>
              <a:latin typeface="Montserrat"/>
            </a:endParaRPr>
          </a:p>
        </p:txBody>
      </p:sp>
      <p:sp>
        <p:nvSpPr>
          <p:cNvPr id="13" name="TextBox 13"/>
          <p:cNvSpPr txBox="1"/>
          <p:nvPr/>
        </p:nvSpPr>
        <p:spPr>
          <a:xfrm>
            <a:off x="1587081" y="2096658"/>
            <a:ext cx="15258239" cy="1840184"/>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cs typeface="Dreaming Outloud Pro" panose="03050502040302030504" pitchFamily="66" charset="0"/>
              </a:rPr>
              <a:t>Q.1 At what age does the menstrual cycle start?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95270" y="2779404"/>
            <a:ext cx="5253039" cy="5253039"/>
          </a:xfrm>
          <a:prstGeom prst="rect">
            <a:avLst/>
          </a:prstGeom>
        </p:spPr>
      </p:pic>
      <p:sp>
        <p:nvSpPr>
          <p:cNvPr id="12" name="TextBox 12"/>
          <p:cNvSpPr txBox="1"/>
          <p:nvPr/>
        </p:nvSpPr>
        <p:spPr>
          <a:xfrm>
            <a:off x="1444380" y="6036914"/>
            <a:ext cx="9537046" cy="2842638"/>
          </a:xfrm>
          <a:prstGeom prst="rect">
            <a:avLst/>
          </a:prstGeom>
        </p:spPr>
        <p:txBody>
          <a:bodyPr lIns="0" tIns="0" rIns="0" bIns="0" rtlCol="0" anchor="t">
            <a:spAutoFit/>
          </a:bodyPr>
          <a:lstStyle/>
          <a:p>
            <a:pPr>
              <a:lnSpc>
                <a:spcPts val="4486"/>
              </a:lnSpc>
            </a:pPr>
            <a:r>
              <a:rPr lang="en-US" sz="3204" b="1" dirty="0">
                <a:solidFill>
                  <a:srgbClr val="000000"/>
                </a:solidFill>
                <a:latin typeface="Montserrat"/>
              </a:rPr>
              <a:t>T</a:t>
            </a:r>
            <a:r>
              <a:rPr lang="en-US" sz="3204" dirty="0">
                <a:solidFill>
                  <a:srgbClr val="000000"/>
                </a:solidFill>
                <a:latin typeface="Montserrat Bold"/>
              </a:rPr>
              <a:t>he average age menstrual cycles stop (menopause) in the UK is aged 51 years</a:t>
            </a:r>
            <a:r>
              <a:rPr lang="en-US" sz="3204" dirty="0">
                <a:solidFill>
                  <a:srgbClr val="000000"/>
                </a:solidFill>
                <a:latin typeface="Montserrat"/>
              </a:rPr>
              <a:t>, but before then there can be years of irregular cycles (perimenopause).</a:t>
            </a:r>
          </a:p>
          <a:p>
            <a:pPr>
              <a:lnSpc>
                <a:spcPts val="4486"/>
              </a:lnSpc>
            </a:pPr>
            <a:endParaRPr lang="en-US" sz="3204" dirty="0">
              <a:solidFill>
                <a:srgbClr val="000000"/>
              </a:solidFill>
              <a:latin typeface="Montserrat"/>
            </a:endParaRPr>
          </a:p>
        </p:txBody>
      </p:sp>
      <p:sp>
        <p:nvSpPr>
          <p:cNvPr id="13" name="TextBox 13"/>
          <p:cNvSpPr txBox="1"/>
          <p:nvPr/>
        </p:nvSpPr>
        <p:spPr>
          <a:xfrm>
            <a:off x="1458224" y="2912754"/>
            <a:ext cx="7741565" cy="2737865"/>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cs typeface="Dreaming Outloud Pro" panose="03050502040302030504" pitchFamily="66" charset="0"/>
              </a:rPr>
              <a:t>Q.2 At what age does menstruation stop?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374816" y="4371847"/>
            <a:ext cx="15497019" cy="1763688"/>
          </a:xfrm>
          <a:prstGeom prst="rect">
            <a:avLst/>
          </a:prstGeom>
        </p:spPr>
        <p:txBody>
          <a:bodyPr lIns="0" tIns="0" rIns="0" bIns="0" rtlCol="0" anchor="t">
            <a:spAutoFit/>
          </a:bodyPr>
          <a:lstStyle/>
          <a:p>
            <a:pPr>
              <a:lnSpc>
                <a:spcPts val="4690"/>
              </a:lnSpc>
            </a:pPr>
            <a:r>
              <a:rPr lang="en-US" sz="3350" dirty="0">
                <a:solidFill>
                  <a:srgbClr val="000000"/>
                </a:solidFill>
                <a:latin typeface="Montserrat"/>
              </a:rPr>
              <a:t>They won’t know for certain. However, </a:t>
            </a:r>
            <a:r>
              <a:rPr lang="en-US" sz="3350" dirty="0">
                <a:solidFill>
                  <a:srgbClr val="000000"/>
                </a:solidFill>
                <a:latin typeface="Montserrat Bold"/>
              </a:rPr>
              <a:t>periods can start about 2-3 years after breast tissue starts growing</a:t>
            </a:r>
            <a:r>
              <a:rPr lang="en-US" sz="3350" dirty="0">
                <a:solidFill>
                  <a:srgbClr val="000000"/>
                </a:solidFill>
                <a:latin typeface="Montserrat"/>
              </a:rPr>
              <a:t>.</a:t>
            </a:r>
          </a:p>
          <a:p>
            <a:pPr>
              <a:lnSpc>
                <a:spcPts val="4690"/>
              </a:lnSpc>
            </a:pPr>
            <a:endParaRPr lang="en-US" sz="3350" dirty="0">
              <a:solidFill>
                <a:srgbClr val="000000"/>
              </a:solidFill>
              <a:latin typeface="Montserrat"/>
            </a:endParaRPr>
          </a:p>
        </p:txBody>
      </p:sp>
      <p:sp>
        <p:nvSpPr>
          <p:cNvPr id="12" name="TextBox 12"/>
          <p:cNvSpPr txBox="1"/>
          <p:nvPr/>
        </p:nvSpPr>
        <p:spPr>
          <a:xfrm>
            <a:off x="1374816" y="2069972"/>
            <a:ext cx="14248857" cy="1840184"/>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cs typeface="Dreaming Outloud Pro" panose="03050502040302030504" pitchFamily="66" charset="0"/>
              </a:rPr>
              <a:t>Q. 3 How does someone know when their menstrual cycle will start?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475746" y="3878645"/>
            <a:ext cx="15336508" cy="3464603"/>
          </a:xfrm>
          <a:prstGeom prst="rect">
            <a:avLst/>
          </a:prstGeom>
        </p:spPr>
        <p:txBody>
          <a:bodyPr lIns="0" tIns="0" rIns="0" bIns="0" rtlCol="0" anchor="t">
            <a:spAutoFit/>
          </a:bodyPr>
          <a:lstStyle/>
          <a:p>
            <a:pPr>
              <a:lnSpc>
                <a:spcPts val="3919"/>
              </a:lnSpc>
            </a:pPr>
            <a:r>
              <a:rPr lang="en-US" sz="2799" dirty="0">
                <a:solidFill>
                  <a:srgbClr val="000000"/>
                </a:solidFill>
                <a:latin typeface="Montserrat"/>
              </a:rPr>
              <a:t>The first menstrual cycles are varied in length and flow.​</a:t>
            </a:r>
          </a:p>
          <a:p>
            <a:pPr>
              <a:lnSpc>
                <a:spcPts val="3919"/>
              </a:lnSpc>
            </a:pPr>
            <a:endParaRPr lang="en-US" sz="2799" dirty="0">
              <a:solidFill>
                <a:srgbClr val="000000"/>
              </a:solidFill>
              <a:latin typeface="Montserrat"/>
            </a:endParaRPr>
          </a:p>
          <a:p>
            <a:pPr>
              <a:lnSpc>
                <a:spcPts val="3919"/>
              </a:lnSpc>
            </a:pPr>
            <a:r>
              <a:rPr lang="en-US" sz="2799" dirty="0">
                <a:solidFill>
                  <a:srgbClr val="000000"/>
                </a:solidFill>
                <a:latin typeface="Montserrat"/>
              </a:rPr>
              <a:t>The first few periods may be very light and only see a few spots of reddish brown blood. ​</a:t>
            </a:r>
          </a:p>
          <a:p>
            <a:pPr>
              <a:lnSpc>
                <a:spcPts val="3919"/>
              </a:lnSpc>
            </a:pPr>
            <a:endParaRPr lang="en-US" sz="2799" dirty="0">
              <a:solidFill>
                <a:srgbClr val="000000"/>
              </a:solidFill>
              <a:latin typeface="Montserrat"/>
            </a:endParaRPr>
          </a:p>
          <a:p>
            <a:pPr>
              <a:lnSpc>
                <a:spcPts val="3919"/>
              </a:lnSpc>
            </a:pPr>
            <a:r>
              <a:rPr lang="en-US" sz="2799" dirty="0">
                <a:solidFill>
                  <a:srgbClr val="000000"/>
                </a:solidFill>
                <a:latin typeface="Montserrat"/>
              </a:rPr>
              <a:t>It may only last a few days. ​</a:t>
            </a:r>
          </a:p>
          <a:p>
            <a:pPr>
              <a:lnSpc>
                <a:spcPts val="3919"/>
              </a:lnSpc>
            </a:pPr>
            <a:endParaRPr lang="en-US" sz="2799" dirty="0">
              <a:solidFill>
                <a:srgbClr val="000000"/>
              </a:solidFill>
              <a:latin typeface="Montserrat"/>
            </a:endParaRPr>
          </a:p>
        </p:txBody>
      </p:sp>
      <p:sp>
        <p:nvSpPr>
          <p:cNvPr id="12" name="TextBox 12"/>
          <p:cNvSpPr txBox="1"/>
          <p:nvPr/>
        </p:nvSpPr>
        <p:spPr>
          <a:xfrm>
            <a:off x="1259737" y="2260943"/>
            <a:ext cx="14162843" cy="942502"/>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cs typeface="Dreaming Outloud Pro" panose="03050502040302030504" pitchFamily="66" charset="0"/>
              </a:rPr>
              <a:t>Q.4 What are the first periods like?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BAA4"/>
        </a:solidFill>
        <a:effectLst/>
      </p:bgPr>
    </p:bg>
    <p:spTree>
      <p:nvGrpSpPr>
        <p:cNvPr id="1" name=""/>
        <p:cNvGrpSpPr/>
        <p:nvPr/>
      </p:nvGrpSpPr>
      <p:grpSpPr>
        <a:xfrm>
          <a:off x="0" y="0"/>
          <a:ext cx="0" cy="0"/>
          <a:chOff x="0" y="0"/>
          <a:chExt cx="0" cy="0"/>
        </a:xfrm>
      </p:grpSpPr>
      <p:grpSp>
        <p:nvGrpSpPr>
          <p:cNvPr id="2" name="Group 2"/>
          <p:cNvGrpSpPr/>
          <p:nvPr/>
        </p:nvGrpSpPr>
        <p:grpSpPr>
          <a:xfrm>
            <a:off x="-193641" y="-253034"/>
            <a:ext cx="8271635" cy="10776947"/>
            <a:chOff x="0" y="0"/>
            <a:chExt cx="4348755" cy="5665906"/>
          </a:xfrm>
        </p:grpSpPr>
        <p:sp>
          <p:nvSpPr>
            <p:cNvPr id="3" name="Freeform 3"/>
            <p:cNvSpPr/>
            <p:nvPr/>
          </p:nvSpPr>
          <p:spPr>
            <a:xfrm>
              <a:off x="0" y="0"/>
              <a:ext cx="4348755" cy="5665906"/>
            </a:xfrm>
            <a:custGeom>
              <a:avLst/>
              <a:gdLst/>
              <a:ahLst/>
              <a:cxnLst/>
              <a:rect l="l" t="t" r="r" b="b"/>
              <a:pathLst>
                <a:path w="4348755" h="5665906">
                  <a:moveTo>
                    <a:pt x="0" y="0"/>
                  </a:moveTo>
                  <a:lnTo>
                    <a:pt x="4348755" y="0"/>
                  </a:lnTo>
                  <a:lnTo>
                    <a:pt x="4348755" y="5665906"/>
                  </a:lnTo>
                  <a:lnTo>
                    <a:pt x="0" y="5665906"/>
                  </a:lnTo>
                  <a:close/>
                </a:path>
              </a:pathLst>
            </a:custGeom>
            <a:solidFill>
              <a:srgbClr val="FFFFFF">
                <a:alpha val="75686"/>
              </a:srgbClr>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64464" y="4705741"/>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51463" flipH="1">
            <a:off x="7187052" y="4715097"/>
            <a:ext cx="1154824" cy="1786961"/>
          </a:xfrm>
          <a:prstGeom prst="rect">
            <a:avLst/>
          </a:prstGeom>
        </p:spPr>
      </p:pic>
      <p:sp>
        <p:nvSpPr>
          <p:cNvPr id="15" name="TextBox 15"/>
          <p:cNvSpPr txBox="1"/>
          <p:nvPr/>
        </p:nvSpPr>
        <p:spPr>
          <a:xfrm>
            <a:off x="1243462" y="3663329"/>
            <a:ext cx="7051032" cy="3140061"/>
          </a:xfrm>
          <a:prstGeom prst="rect">
            <a:avLst/>
          </a:prstGeom>
        </p:spPr>
        <p:txBody>
          <a:bodyPr lIns="0" tIns="0" rIns="0" bIns="0" rtlCol="0" anchor="t">
            <a:spAutoFit/>
          </a:bodyPr>
          <a:lstStyle/>
          <a:p>
            <a:pPr>
              <a:lnSpc>
                <a:spcPts val="8124"/>
              </a:lnSpc>
            </a:pPr>
            <a:r>
              <a:rPr lang="en-US" sz="8124" dirty="0">
                <a:solidFill>
                  <a:srgbClr val="FF7165"/>
                </a:solidFill>
                <a:latin typeface="Dreaming Outloud Pro" panose="03050502040302030504" pitchFamily="66" charset="0"/>
                <a:cs typeface="Dreaming Outloud Pro" panose="03050502040302030504" pitchFamily="66" charset="0"/>
              </a:rPr>
              <a:t>What to expect and what’s normal?</a:t>
            </a:r>
          </a:p>
        </p:txBody>
      </p:sp>
      <p:sp>
        <p:nvSpPr>
          <p:cNvPr id="16" name="TextBox 16"/>
          <p:cNvSpPr txBox="1"/>
          <p:nvPr/>
        </p:nvSpPr>
        <p:spPr>
          <a:xfrm>
            <a:off x="9144000" y="3026362"/>
            <a:ext cx="7987672" cy="5728299"/>
          </a:xfrm>
          <a:prstGeom prst="rect">
            <a:avLst/>
          </a:prstGeom>
        </p:spPr>
        <p:txBody>
          <a:bodyPr lIns="0" tIns="0" rIns="0" bIns="0" rtlCol="0" anchor="t">
            <a:spAutoFit/>
          </a:bodyPr>
          <a:lstStyle/>
          <a:p>
            <a:pPr>
              <a:lnSpc>
                <a:spcPts val="4497"/>
              </a:lnSpc>
              <a:spcBef>
                <a:spcPct val="0"/>
              </a:spcBef>
            </a:pPr>
            <a:r>
              <a:rPr lang="en-US" sz="3250" dirty="0">
                <a:solidFill>
                  <a:srgbClr val="000000"/>
                </a:solidFill>
                <a:latin typeface="Montserrat"/>
              </a:rPr>
              <a:t>5. ​What’s a normal cycle length? (i.e. from one period to the next)​</a:t>
            </a:r>
          </a:p>
          <a:p>
            <a:pPr>
              <a:lnSpc>
                <a:spcPts val="4497"/>
              </a:lnSpc>
              <a:spcBef>
                <a:spcPct val="0"/>
              </a:spcBef>
            </a:pPr>
            <a:endParaRPr lang="en-US" sz="3250" dirty="0">
              <a:solidFill>
                <a:srgbClr val="000000"/>
              </a:solidFill>
              <a:latin typeface="Montserrat"/>
            </a:endParaRPr>
          </a:p>
          <a:p>
            <a:pPr>
              <a:lnSpc>
                <a:spcPts val="4497"/>
              </a:lnSpc>
              <a:spcBef>
                <a:spcPct val="0"/>
              </a:spcBef>
            </a:pPr>
            <a:r>
              <a:rPr lang="en-US" sz="3250" dirty="0">
                <a:solidFill>
                  <a:srgbClr val="000000"/>
                </a:solidFill>
                <a:latin typeface="Montserrat"/>
              </a:rPr>
              <a:t>6. How long should a period last?​</a:t>
            </a:r>
          </a:p>
          <a:p>
            <a:pPr>
              <a:lnSpc>
                <a:spcPts val="4497"/>
              </a:lnSpc>
              <a:spcBef>
                <a:spcPct val="0"/>
              </a:spcBef>
            </a:pPr>
            <a:endParaRPr lang="en-US" sz="3250" dirty="0">
              <a:solidFill>
                <a:srgbClr val="000000"/>
              </a:solidFill>
              <a:latin typeface="Montserrat"/>
            </a:endParaRPr>
          </a:p>
          <a:p>
            <a:pPr>
              <a:lnSpc>
                <a:spcPts val="4497"/>
              </a:lnSpc>
              <a:spcBef>
                <a:spcPct val="0"/>
              </a:spcBef>
            </a:pPr>
            <a:r>
              <a:rPr lang="en-US" sz="3250" dirty="0">
                <a:solidFill>
                  <a:srgbClr val="000000"/>
                </a:solidFill>
                <a:latin typeface="Montserrat"/>
              </a:rPr>
              <a:t>7. How much blood should there be?​</a:t>
            </a:r>
          </a:p>
          <a:p>
            <a:pPr>
              <a:lnSpc>
                <a:spcPts val="4497"/>
              </a:lnSpc>
              <a:spcBef>
                <a:spcPct val="0"/>
              </a:spcBef>
            </a:pPr>
            <a:endParaRPr lang="en-US" sz="3250" dirty="0">
              <a:solidFill>
                <a:srgbClr val="000000"/>
              </a:solidFill>
              <a:latin typeface="Montserrat"/>
            </a:endParaRPr>
          </a:p>
          <a:p>
            <a:pPr>
              <a:lnSpc>
                <a:spcPts val="4497"/>
              </a:lnSpc>
              <a:spcBef>
                <a:spcPct val="0"/>
              </a:spcBef>
            </a:pPr>
            <a:r>
              <a:rPr lang="en-US" sz="3250" dirty="0">
                <a:solidFill>
                  <a:srgbClr val="000000"/>
                </a:solidFill>
                <a:latin typeface="Montserrat"/>
              </a:rPr>
              <a:t>8. What should period blood look like?</a:t>
            </a:r>
          </a:p>
          <a:p>
            <a:pPr>
              <a:lnSpc>
                <a:spcPts val="4497"/>
              </a:lnSpc>
              <a:spcBef>
                <a:spcPct val="0"/>
              </a:spcBef>
            </a:pPr>
            <a:endParaRPr lang="en-US" sz="3250" dirty="0">
              <a:solidFill>
                <a:srgbClr val="000000"/>
              </a:solidFill>
              <a:latin typeface="Montserrat"/>
            </a:endParaRPr>
          </a:p>
          <a:p>
            <a:pPr>
              <a:lnSpc>
                <a:spcPts val="4497"/>
              </a:lnSpc>
              <a:spcBef>
                <a:spcPct val="0"/>
              </a:spcBef>
            </a:pPr>
            <a:endParaRPr lang="en-US" sz="3250" dirty="0">
              <a:solidFill>
                <a:srgbClr val="000000"/>
              </a:solidFill>
              <a:latin typeface="Montserrat"/>
            </a:endParaRPr>
          </a:p>
        </p:txBody>
      </p:sp>
      <p:sp>
        <p:nvSpPr>
          <p:cNvPr id="17" name="TextBox 17"/>
          <p:cNvSpPr txBox="1"/>
          <p:nvPr/>
        </p:nvSpPr>
        <p:spPr>
          <a:xfrm>
            <a:off x="11018370" y="1943100"/>
            <a:ext cx="4238932" cy="605871"/>
          </a:xfrm>
          <a:prstGeom prst="rect">
            <a:avLst/>
          </a:prstGeom>
        </p:spPr>
        <p:txBody>
          <a:bodyPr lIns="0" tIns="0" rIns="0" bIns="0" rtlCol="0" anchor="t">
            <a:spAutoFit/>
          </a:bodyPr>
          <a:lstStyle/>
          <a:p>
            <a:pPr algn="ctr">
              <a:lnSpc>
                <a:spcPts val="4499"/>
              </a:lnSpc>
            </a:pPr>
            <a:r>
              <a:rPr lang="en-US" sz="4499" dirty="0">
                <a:solidFill>
                  <a:srgbClr val="000000"/>
                </a:solidFill>
                <a:latin typeface="Dreaming Outloud Pro" panose="03050502040302030504" pitchFamily="66" charset="0"/>
                <a:cs typeface="Dreaming Outloud Pro" panose="03050502040302030504" pitchFamily="66" charset="0"/>
              </a:rPr>
              <a:t>QUESTIONS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6090" y="1817009"/>
            <a:ext cx="14009756" cy="1840184"/>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cs typeface="Dreaming Outloud Pro" panose="03050502040302030504" pitchFamily="66" charset="0"/>
              </a:rPr>
              <a:t>Q.5 What’s a normal cycle length? (i.e. from one period to the next)</a:t>
            </a:r>
          </a:p>
        </p:txBody>
      </p:sp>
      <p:sp>
        <p:nvSpPr>
          <p:cNvPr id="3" name="TextBox 3"/>
          <p:cNvSpPr txBox="1"/>
          <p:nvPr/>
        </p:nvSpPr>
        <p:spPr>
          <a:xfrm>
            <a:off x="1526090" y="3895652"/>
            <a:ext cx="15438644" cy="4464877"/>
          </a:xfrm>
          <a:prstGeom prst="rect">
            <a:avLst/>
          </a:prstGeom>
        </p:spPr>
        <p:txBody>
          <a:bodyPr lIns="0" tIns="0" rIns="0" bIns="0" rtlCol="0" anchor="t">
            <a:spAutoFit/>
          </a:bodyPr>
          <a:lstStyle/>
          <a:p>
            <a:pPr>
              <a:lnSpc>
                <a:spcPts val="3919"/>
              </a:lnSpc>
            </a:pPr>
            <a:r>
              <a:rPr lang="en-US" sz="2799" dirty="0">
                <a:solidFill>
                  <a:srgbClr val="000000"/>
                </a:solidFill>
                <a:latin typeface="Montserrat Bold"/>
              </a:rPr>
              <a:t>For the first 2 years after periods start, the cycle may be irregular and typically between 21 and 45 days</a:t>
            </a:r>
            <a:r>
              <a:rPr lang="en-US" sz="2799" dirty="0">
                <a:solidFill>
                  <a:srgbClr val="000000"/>
                </a:solidFill>
                <a:latin typeface="Montserrat"/>
              </a:rPr>
              <a:t>. The first cycle is usually the longest.​</a:t>
            </a:r>
          </a:p>
          <a:p>
            <a:pPr>
              <a:lnSpc>
                <a:spcPts val="3919"/>
              </a:lnSpc>
            </a:pPr>
            <a:r>
              <a:rPr lang="en-US" sz="2799" dirty="0">
                <a:solidFill>
                  <a:srgbClr val="000000"/>
                </a:solidFill>
                <a:latin typeface="Montserrat"/>
              </a:rPr>
              <a:t>​</a:t>
            </a:r>
          </a:p>
          <a:p>
            <a:pPr>
              <a:lnSpc>
                <a:spcPts val="3919"/>
              </a:lnSpc>
            </a:pPr>
            <a:r>
              <a:rPr lang="en-US" sz="2799" dirty="0">
                <a:solidFill>
                  <a:srgbClr val="000000"/>
                </a:solidFill>
                <a:latin typeface="Montserrat Bold"/>
              </a:rPr>
              <a:t>By the third year of having periods, most menstrual cycles are on average 28 days but between 21 and 35 days is normal. ​</a:t>
            </a:r>
          </a:p>
          <a:p>
            <a:pPr>
              <a:lnSpc>
                <a:spcPts val="3919"/>
              </a:lnSpc>
            </a:pPr>
            <a:endParaRPr lang="en-US" sz="2799" dirty="0">
              <a:solidFill>
                <a:srgbClr val="000000"/>
              </a:solidFill>
              <a:latin typeface="Montserrat Bold"/>
            </a:endParaRPr>
          </a:p>
          <a:p>
            <a:pPr>
              <a:lnSpc>
                <a:spcPts val="3919"/>
              </a:lnSpc>
            </a:pPr>
            <a:r>
              <a:rPr lang="en-US" sz="2799" dirty="0">
                <a:solidFill>
                  <a:srgbClr val="000000"/>
                </a:solidFill>
                <a:latin typeface="Montserrat"/>
              </a:rPr>
              <a:t>If a female consistently has a menstrual cycle shorter than 21 days or more than 35 days, or have had no periods for 3 months of more </a:t>
            </a:r>
            <a:r>
              <a:rPr lang="en-GB" sz="2799" dirty="0">
                <a:solidFill>
                  <a:srgbClr val="000000"/>
                </a:solidFill>
                <a:latin typeface="Montserrat"/>
              </a:rPr>
              <a:t>(and are not using hormonal contraception)</a:t>
            </a:r>
            <a:r>
              <a:rPr lang="en-US" sz="2799" dirty="0">
                <a:solidFill>
                  <a:srgbClr val="000000"/>
                </a:solidFill>
                <a:latin typeface="Montserrat"/>
              </a:rPr>
              <a:t>, they should check with a doctor. ​</a:t>
            </a:r>
          </a:p>
        </p:txBody>
      </p:sp>
      <p:grpSp>
        <p:nvGrpSpPr>
          <p:cNvPr id="4" name="Group 4"/>
          <p:cNvGrpSpPr/>
          <p:nvPr/>
        </p:nvGrpSpPr>
        <p:grpSpPr>
          <a:xfrm>
            <a:off x="552789" y="664860"/>
            <a:ext cx="3701083" cy="727680"/>
            <a:chOff x="0" y="0"/>
            <a:chExt cx="4934778" cy="970239"/>
          </a:xfrm>
        </p:grpSpPr>
        <p:grpSp>
          <p:nvGrpSpPr>
            <p:cNvPr id="5" name="Group 5"/>
            <p:cNvGrpSpPr/>
            <p:nvPr/>
          </p:nvGrpSpPr>
          <p:grpSpPr>
            <a:xfrm>
              <a:off x="0" y="0"/>
              <a:ext cx="862312" cy="741049"/>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8098" y="0"/>
              <a:ext cx="862312" cy="741049"/>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2" name="TextBox 12"/>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802" y="-111486"/>
            <a:ext cx="19171782" cy="10581297"/>
            <a:chOff x="0" y="0"/>
            <a:chExt cx="5049358" cy="2786844"/>
          </a:xfrm>
        </p:grpSpPr>
        <p:sp>
          <p:nvSpPr>
            <p:cNvPr id="3" name="Freeform 3"/>
            <p:cNvSpPr/>
            <p:nvPr/>
          </p:nvSpPr>
          <p:spPr>
            <a:xfrm>
              <a:off x="0" y="0"/>
              <a:ext cx="5049358" cy="2786844"/>
            </a:xfrm>
            <a:custGeom>
              <a:avLst/>
              <a:gdLst/>
              <a:ahLst/>
              <a:cxnLst/>
              <a:rect l="l" t="t" r="r" b="b"/>
              <a:pathLst>
                <a:path w="5049358" h="2786844">
                  <a:moveTo>
                    <a:pt x="0" y="0"/>
                  </a:moveTo>
                  <a:lnTo>
                    <a:pt x="5049358" y="0"/>
                  </a:lnTo>
                  <a:lnTo>
                    <a:pt x="5049358" y="2786844"/>
                  </a:lnTo>
                  <a:lnTo>
                    <a:pt x="0" y="2786844"/>
                  </a:lnTo>
                  <a:close/>
                </a:path>
              </a:pathLst>
            </a:custGeom>
            <a:solidFill>
              <a:srgbClr val="FFBAA4">
                <a:alpha val="53725"/>
              </a:srgb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502309" y="1972310"/>
            <a:ext cx="13151559" cy="1346459"/>
          </a:xfrm>
          <a:prstGeom prst="rect">
            <a:avLst/>
          </a:prstGeom>
        </p:spPr>
        <p:txBody>
          <a:bodyPr lIns="0" tIns="0" rIns="0" bIns="0" rtlCol="0" anchor="t">
            <a:spAutoFit/>
          </a:bodyPr>
          <a:lstStyle/>
          <a:p>
            <a:pPr algn="ctr">
              <a:lnSpc>
                <a:spcPts val="9999"/>
              </a:lnSpc>
            </a:pPr>
            <a:r>
              <a:rPr lang="en-US" sz="9999">
                <a:solidFill>
                  <a:srgbClr val="000000"/>
                </a:solidFill>
                <a:latin typeface="Dreaming Outloud Pro" panose="03050502040302030504" pitchFamily="66" charset="0"/>
                <a:cs typeface="Dreaming Outloud Pro" panose="03050502040302030504" pitchFamily="66" charset="0"/>
              </a:rPr>
              <a:t>SESSION </a:t>
            </a:r>
            <a:r>
              <a:rPr lang="en-US" sz="9999" dirty="0">
                <a:solidFill>
                  <a:srgbClr val="000000"/>
                </a:solidFill>
                <a:latin typeface="Dreaming Outloud Pro" panose="03050502040302030504" pitchFamily="66" charset="0"/>
                <a:cs typeface="Dreaming Outloud Pro" panose="03050502040302030504" pitchFamily="66" charset="0"/>
              </a:rPr>
              <a:t>AIMS</a:t>
            </a:r>
          </a:p>
        </p:txBody>
      </p:sp>
      <p:sp>
        <p:nvSpPr>
          <p:cNvPr id="7" name="AutoShape 7"/>
          <p:cNvSpPr/>
          <p:nvPr/>
        </p:nvSpPr>
        <p:spPr>
          <a:xfrm>
            <a:off x="1056107" y="3264527"/>
            <a:ext cx="16203193" cy="0"/>
          </a:xfrm>
          <a:prstGeom prst="line">
            <a:avLst/>
          </a:prstGeom>
          <a:ln w="38100" cap="rnd">
            <a:solidFill>
              <a:srgbClr val="87D0BF"/>
            </a:solidFill>
            <a:prstDash val="sysDash"/>
            <a:headEnd type="none" w="sm" len="sm"/>
            <a:tailEnd type="none" w="sm" len="sm"/>
          </a:ln>
        </p:spPr>
        <p:txBody>
          <a:bodyPr/>
          <a:lstStyle/>
          <a:p>
            <a:endParaRPr lang="en-US"/>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19022" y="4190528"/>
            <a:ext cx="627061" cy="902837"/>
          </a:xfrm>
          <a:prstGeom prst="rect">
            <a:avLst/>
          </a:prstGeom>
        </p:spPr>
      </p:pic>
      <p:sp>
        <p:nvSpPr>
          <p:cNvPr id="9" name="TextBox 9"/>
          <p:cNvSpPr txBox="1"/>
          <p:nvPr/>
        </p:nvSpPr>
        <p:spPr>
          <a:xfrm>
            <a:off x="6659450" y="4142903"/>
            <a:ext cx="5677838" cy="1736725"/>
          </a:xfrm>
          <a:prstGeom prst="rect">
            <a:avLst/>
          </a:prstGeom>
        </p:spPr>
        <p:txBody>
          <a:bodyPr lIns="0" tIns="0" rIns="0" bIns="0" rtlCol="0" anchor="t">
            <a:spAutoFit/>
          </a:bodyPr>
          <a:lstStyle/>
          <a:p>
            <a:pPr>
              <a:lnSpc>
                <a:spcPts val="3499"/>
              </a:lnSpc>
            </a:pPr>
            <a:r>
              <a:rPr lang="en-US" sz="2499" spc="124" dirty="0">
                <a:solidFill>
                  <a:srgbClr val="000000"/>
                </a:solidFill>
                <a:latin typeface="Montserrat Classic"/>
              </a:rPr>
              <a:t>To develop your awareness of what a normal menstrual cycle is and what is not normal</a:t>
            </a:r>
          </a:p>
          <a:p>
            <a:pPr>
              <a:lnSpc>
                <a:spcPts val="3499"/>
              </a:lnSpc>
            </a:pPr>
            <a:endParaRPr lang="en-US" sz="2499" spc="124" dirty="0">
              <a:solidFill>
                <a:srgbClr val="000000"/>
              </a:solidFill>
              <a:latin typeface="Montserrat Classic"/>
            </a:endParaRPr>
          </a:p>
        </p:txBody>
      </p:sp>
      <p:sp>
        <p:nvSpPr>
          <p:cNvPr id="10" name="TextBox 10"/>
          <p:cNvSpPr txBox="1"/>
          <p:nvPr/>
        </p:nvSpPr>
        <p:spPr>
          <a:xfrm>
            <a:off x="6659450" y="5737957"/>
            <a:ext cx="5909529" cy="860425"/>
          </a:xfrm>
          <a:prstGeom prst="rect">
            <a:avLst/>
          </a:prstGeom>
        </p:spPr>
        <p:txBody>
          <a:bodyPr lIns="0" tIns="0" rIns="0" bIns="0" rtlCol="0" anchor="t">
            <a:spAutoFit/>
          </a:bodyPr>
          <a:lstStyle/>
          <a:p>
            <a:pPr>
              <a:lnSpc>
                <a:spcPts val="3499"/>
              </a:lnSpc>
            </a:pPr>
            <a:r>
              <a:rPr lang="en-US" sz="2499" spc="124" dirty="0">
                <a:solidFill>
                  <a:srgbClr val="000000"/>
                </a:solidFill>
                <a:latin typeface="Montserrat Classic"/>
              </a:rPr>
              <a:t>To be able to name different menstrual cycle symptoms </a:t>
            </a:r>
          </a:p>
        </p:txBody>
      </p:sp>
      <p:grpSp>
        <p:nvGrpSpPr>
          <p:cNvPr id="11" name="Group 11"/>
          <p:cNvGrpSpPr/>
          <p:nvPr/>
        </p:nvGrpSpPr>
        <p:grpSpPr>
          <a:xfrm>
            <a:off x="1028700" y="664860"/>
            <a:ext cx="3701083" cy="727680"/>
            <a:chOff x="0" y="0"/>
            <a:chExt cx="4934778" cy="970239"/>
          </a:xfrm>
        </p:grpSpPr>
        <p:grpSp>
          <p:nvGrpSpPr>
            <p:cNvPr id="12" name="Group 12"/>
            <p:cNvGrpSpPr/>
            <p:nvPr/>
          </p:nvGrpSpPr>
          <p:grpSpPr>
            <a:xfrm>
              <a:off x="0" y="0"/>
              <a:ext cx="862312" cy="741049"/>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4" name="TextBox 1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18098" y="0"/>
              <a:ext cx="862312" cy="741049"/>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9" name="TextBox 19"/>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20" name="TextBox 20"/>
          <p:cNvSpPr txBox="1"/>
          <p:nvPr/>
        </p:nvSpPr>
        <p:spPr>
          <a:xfrm>
            <a:off x="6659450" y="7069817"/>
            <a:ext cx="5677838" cy="1298575"/>
          </a:xfrm>
          <a:prstGeom prst="rect">
            <a:avLst/>
          </a:prstGeom>
        </p:spPr>
        <p:txBody>
          <a:bodyPr lIns="0" tIns="0" rIns="0" bIns="0" rtlCol="0" anchor="t">
            <a:spAutoFit/>
          </a:bodyPr>
          <a:lstStyle/>
          <a:p>
            <a:pPr>
              <a:lnSpc>
                <a:spcPts val="3499"/>
              </a:lnSpc>
            </a:pPr>
            <a:r>
              <a:rPr lang="en-US" sz="2499" spc="124">
                <a:solidFill>
                  <a:srgbClr val="000000"/>
                </a:solidFill>
                <a:latin typeface="Montserrat Classic"/>
              </a:rPr>
              <a:t>To identify and understand that menstruating people will have different experiences </a:t>
            </a:r>
          </a:p>
        </p:txBody>
      </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19022" y="5696748"/>
            <a:ext cx="627061" cy="902837"/>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19022" y="7117442"/>
            <a:ext cx="627061" cy="90283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813882" flipH="1">
            <a:off x="3981775" y="2040459"/>
            <a:ext cx="1107257" cy="171335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95599" y="2018418"/>
            <a:ext cx="14907758" cy="942502"/>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cs typeface="Dreaming Outloud Pro" panose="03050502040302030504" pitchFamily="66" charset="0"/>
              </a:rPr>
              <a:t>Q.6 How long should a period last?</a:t>
            </a:r>
          </a:p>
        </p:txBody>
      </p:sp>
      <p:grpSp>
        <p:nvGrpSpPr>
          <p:cNvPr id="3" name="Group 3"/>
          <p:cNvGrpSpPr/>
          <p:nvPr/>
        </p:nvGrpSpPr>
        <p:grpSpPr>
          <a:xfrm>
            <a:off x="552789" y="664860"/>
            <a:ext cx="3701083" cy="727680"/>
            <a:chOff x="0" y="0"/>
            <a:chExt cx="4934778" cy="970239"/>
          </a:xfrm>
        </p:grpSpPr>
        <p:grpSp>
          <p:nvGrpSpPr>
            <p:cNvPr id="4" name="Group 4"/>
            <p:cNvGrpSpPr/>
            <p:nvPr/>
          </p:nvGrpSpPr>
          <p:grpSpPr>
            <a:xfrm>
              <a:off x="0" y="0"/>
              <a:ext cx="862312" cy="741049"/>
              <a:chOff x="0" y="0"/>
              <a:chExt cx="812800" cy="698500"/>
            </a:xfrm>
          </p:grpSpPr>
          <p:sp>
            <p:nvSpPr>
              <p:cNvPr id="5" name="Freeform 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6" name="TextBox 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18098" y="0"/>
              <a:ext cx="862312" cy="741049"/>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1" name="TextBox 11"/>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2" name="TextBox 12"/>
          <p:cNvSpPr txBox="1"/>
          <p:nvPr/>
        </p:nvSpPr>
        <p:spPr>
          <a:xfrm>
            <a:off x="1552925" y="3396368"/>
            <a:ext cx="6960152" cy="5465150"/>
          </a:xfrm>
          <a:prstGeom prst="rect">
            <a:avLst/>
          </a:prstGeom>
        </p:spPr>
        <p:txBody>
          <a:bodyPr lIns="0" tIns="0" rIns="0" bIns="0" rtlCol="0" anchor="t">
            <a:spAutoFit/>
          </a:bodyPr>
          <a:lstStyle/>
          <a:p>
            <a:pPr>
              <a:lnSpc>
                <a:spcPts val="3919"/>
              </a:lnSpc>
            </a:pPr>
            <a:r>
              <a:rPr lang="en-US" sz="2799" dirty="0">
                <a:solidFill>
                  <a:srgbClr val="000000"/>
                </a:solidFill>
                <a:latin typeface="Montserrat"/>
              </a:rPr>
              <a:t>Most menstruating people will </a:t>
            </a:r>
            <a:r>
              <a:rPr lang="en-US" sz="2799" dirty="0">
                <a:solidFill>
                  <a:srgbClr val="000000"/>
                </a:solidFill>
                <a:latin typeface="Montserrat Bold"/>
              </a:rPr>
              <a:t>bleed for 2–7 days during their first periods</a:t>
            </a:r>
            <a:r>
              <a:rPr lang="en-US" sz="2799" dirty="0">
                <a:solidFill>
                  <a:srgbClr val="000000"/>
                </a:solidFill>
                <a:latin typeface="Montserrat"/>
              </a:rPr>
              <a:t>. ​</a:t>
            </a:r>
          </a:p>
          <a:p>
            <a:pPr>
              <a:lnSpc>
                <a:spcPts val="3919"/>
              </a:lnSpc>
            </a:pPr>
            <a:endParaRPr lang="en-US" sz="2799" dirty="0">
              <a:solidFill>
                <a:srgbClr val="000000"/>
              </a:solidFill>
              <a:latin typeface="Montserrat"/>
            </a:endParaRPr>
          </a:p>
          <a:p>
            <a:pPr>
              <a:lnSpc>
                <a:spcPts val="3919"/>
              </a:lnSpc>
            </a:pPr>
            <a:r>
              <a:rPr lang="en-US" sz="2799" dirty="0">
                <a:solidFill>
                  <a:srgbClr val="000000"/>
                </a:solidFill>
                <a:latin typeface="Montserrat"/>
              </a:rPr>
              <a:t>After 2-3 years, </a:t>
            </a:r>
            <a:r>
              <a:rPr lang="en-US" sz="2799" dirty="0">
                <a:solidFill>
                  <a:srgbClr val="000000"/>
                </a:solidFill>
                <a:latin typeface="Montserrat Bold"/>
              </a:rPr>
              <a:t>the average period lasts about 5 days but this can vary between 3-7 days</a:t>
            </a:r>
            <a:r>
              <a:rPr lang="en-US" sz="2799" dirty="0">
                <a:solidFill>
                  <a:srgbClr val="000000"/>
                </a:solidFill>
                <a:latin typeface="Montserrat"/>
              </a:rPr>
              <a:t>. ​</a:t>
            </a:r>
          </a:p>
          <a:p>
            <a:pPr>
              <a:lnSpc>
                <a:spcPts val="3919"/>
              </a:lnSpc>
            </a:pPr>
            <a:endParaRPr lang="en-US" sz="2799" dirty="0">
              <a:solidFill>
                <a:srgbClr val="000000"/>
              </a:solidFill>
              <a:latin typeface="Montserrat"/>
            </a:endParaRPr>
          </a:p>
          <a:p>
            <a:pPr>
              <a:lnSpc>
                <a:spcPts val="3919"/>
              </a:lnSpc>
            </a:pPr>
            <a:r>
              <a:rPr lang="en-US" sz="2799" dirty="0">
                <a:solidFill>
                  <a:srgbClr val="000000"/>
                </a:solidFill>
                <a:latin typeface="Montserrat"/>
              </a:rPr>
              <a:t>If bleeding is less than 2 days or greater than 7 days then speak to a doctor.</a:t>
            </a: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61329" y="3617890"/>
            <a:ext cx="5212279" cy="497535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031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986088" y="3147888"/>
            <a:ext cx="11537960" cy="2453005"/>
          </a:xfrm>
          <a:prstGeom prst="rect">
            <a:avLst/>
          </a:prstGeom>
        </p:spPr>
        <p:txBody>
          <a:bodyPr lIns="0" tIns="0" rIns="0" bIns="0" rtlCol="0" anchor="t">
            <a:spAutoFit/>
          </a:bodyPr>
          <a:lstStyle/>
          <a:p>
            <a:pPr>
              <a:lnSpc>
                <a:spcPts val="3919"/>
              </a:lnSpc>
            </a:pPr>
            <a:r>
              <a:rPr lang="en-US" sz="2799">
                <a:solidFill>
                  <a:srgbClr val="000000"/>
                </a:solidFill>
                <a:latin typeface="Montserrat"/>
              </a:rPr>
              <a:t>Bleeding is often </a:t>
            </a:r>
            <a:r>
              <a:rPr lang="en-US" sz="2799">
                <a:solidFill>
                  <a:srgbClr val="000000"/>
                </a:solidFill>
                <a:latin typeface="Montserrat Bold"/>
              </a:rPr>
              <a:t>heavier in the first few days </a:t>
            </a:r>
            <a:r>
              <a:rPr lang="en-US" sz="2799">
                <a:solidFill>
                  <a:srgbClr val="000000"/>
                </a:solidFill>
                <a:latin typeface="Montserrat"/>
              </a:rPr>
              <a:t>of the period​.</a:t>
            </a:r>
          </a:p>
          <a:p>
            <a:pPr>
              <a:lnSpc>
                <a:spcPts val="3919"/>
              </a:lnSpc>
            </a:pPr>
            <a:endParaRPr lang="en-US" sz="2799">
              <a:solidFill>
                <a:srgbClr val="000000"/>
              </a:solidFill>
              <a:latin typeface="Montserrat"/>
            </a:endParaRPr>
          </a:p>
          <a:p>
            <a:pPr>
              <a:lnSpc>
                <a:spcPts val="3919"/>
              </a:lnSpc>
            </a:pPr>
            <a:r>
              <a:rPr lang="en-US" sz="2799">
                <a:solidFill>
                  <a:srgbClr val="000000"/>
                </a:solidFill>
                <a:latin typeface="Montserrat"/>
              </a:rPr>
              <a:t>Using </a:t>
            </a:r>
            <a:r>
              <a:rPr lang="en-US" sz="2799">
                <a:solidFill>
                  <a:srgbClr val="000000"/>
                </a:solidFill>
                <a:latin typeface="Montserrat Bold"/>
              </a:rPr>
              <a:t>three to six ‘regular’ pads or tampons per day is normal.</a:t>
            </a:r>
            <a:r>
              <a:rPr lang="en-US" sz="2799">
                <a:solidFill>
                  <a:srgbClr val="000000"/>
                </a:solidFill>
                <a:latin typeface="Montserrat"/>
              </a:rPr>
              <a:t>​</a:t>
            </a:r>
          </a:p>
          <a:p>
            <a:pPr>
              <a:lnSpc>
                <a:spcPts val="3919"/>
              </a:lnSpc>
            </a:pPr>
            <a:r>
              <a:rPr lang="en-US" sz="2799">
                <a:solidFill>
                  <a:srgbClr val="000000"/>
                </a:solidFill>
                <a:latin typeface="Montserrat"/>
              </a:rPr>
              <a:t>​</a:t>
            </a:r>
          </a:p>
          <a:p>
            <a:pPr>
              <a:lnSpc>
                <a:spcPts val="3919"/>
              </a:lnSpc>
            </a:pPr>
            <a:r>
              <a:rPr lang="en-US" sz="2799">
                <a:solidFill>
                  <a:srgbClr val="000000"/>
                </a:solidFill>
                <a:latin typeface="Montserrat Bold"/>
              </a:rPr>
              <a:t>Excessive bleeding includes:</a:t>
            </a:r>
          </a:p>
        </p:txBody>
      </p:sp>
      <p:sp>
        <p:nvSpPr>
          <p:cNvPr id="12" name="TextBox 12"/>
          <p:cNvSpPr txBox="1"/>
          <p:nvPr/>
        </p:nvSpPr>
        <p:spPr>
          <a:xfrm>
            <a:off x="835132" y="1893763"/>
            <a:ext cx="15801358" cy="942502"/>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cs typeface="Dreaming Outloud Pro" panose="03050502040302030504" pitchFamily="66" charset="0"/>
              </a:rPr>
              <a:t>Q.7 How much bleeding should there be? </a:t>
            </a:r>
          </a:p>
        </p:txBody>
      </p:sp>
      <p:sp>
        <p:nvSpPr>
          <p:cNvPr id="13" name="TextBox 13"/>
          <p:cNvSpPr txBox="1"/>
          <p:nvPr/>
        </p:nvSpPr>
        <p:spPr>
          <a:xfrm>
            <a:off x="470319" y="7486973"/>
            <a:ext cx="4204980" cy="1771327"/>
          </a:xfrm>
          <a:prstGeom prst="rect">
            <a:avLst/>
          </a:prstGeom>
        </p:spPr>
        <p:txBody>
          <a:bodyPr lIns="0" tIns="0" rIns="0" bIns="0" rtlCol="0" anchor="t">
            <a:spAutoFit/>
          </a:bodyPr>
          <a:lstStyle/>
          <a:p>
            <a:pPr algn="ctr">
              <a:lnSpc>
                <a:spcPts val="3633"/>
              </a:lnSpc>
              <a:spcBef>
                <a:spcPct val="0"/>
              </a:spcBef>
            </a:pPr>
            <a:r>
              <a:rPr lang="en-US" sz="2595">
                <a:solidFill>
                  <a:srgbClr val="000000"/>
                </a:solidFill>
                <a:latin typeface="Canva Sans"/>
              </a:rPr>
              <a:t>Changing period products every 1–2 hour, particularly if bleeding lasts more than 7 days</a:t>
            </a:r>
          </a:p>
        </p:txBody>
      </p:sp>
      <p:sp>
        <p:nvSpPr>
          <p:cNvPr id="14" name="TextBox 14"/>
          <p:cNvSpPr txBox="1"/>
          <p:nvPr/>
        </p:nvSpPr>
        <p:spPr>
          <a:xfrm>
            <a:off x="5007886" y="7486973"/>
            <a:ext cx="4204980" cy="1326300"/>
          </a:xfrm>
          <a:prstGeom prst="rect">
            <a:avLst/>
          </a:prstGeom>
        </p:spPr>
        <p:txBody>
          <a:bodyPr lIns="0" tIns="0" rIns="0" bIns="0" rtlCol="0" anchor="t">
            <a:spAutoFit/>
          </a:bodyPr>
          <a:lstStyle/>
          <a:p>
            <a:pPr algn="ctr">
              <a:lnSpc>
                <a:spcPts val="3633"/>
              </a:lnSpc>
              <a:spcBef>
                <a:spcPct val="0"/>
              </a:spcBef>
            </a:pPr>
            <a:r>
              <a:rPr lang="en-US" sz="2595">
                <a:solidFill>
                  <a:srgbClr val="000000"/>
                </a:solidFill>
                <a:latin typeface="Canva Sans"/>
              </a:rPr>
              <a:t>Needing to use two period products at one time (e.g. pad and tampon)  </a:t>
            </a:r>
          </a:p>
        </p:txBody>
      </p:sp>
      <p:pic>
        <p:nvPicPr>
          <p:cNvPr id="15" name="Picture 15"/>
          <p:cNvPicPr>
            <a:picLocks noChangeAspect="1"/>
          </p:cNvPicPr>
          <p:nvPr/>
        </p:nvPicPr>
        <p:blipFill>
          <a:blip r:embed="rId2">
            <a:alphaModFix amt="37000"/>
          </a:blip>
          <a:srcRect/>
          <a:stretch>
            <a:fillRect/>
          </a:stretch>
        </p:blipFill>
        <p:spPr>
          <a:xfrm rot="-5668912">
            <a:off x="5692310" y="5825952"/>
            <a:ext cx="1290346" cy="2128407"/>
          </a:xfrm>
          <a:prstGeom prst="rect">
            <a:avLst/>
          </a:prstGeom>
        </p:spPr>
      </p:pic>
      <p:pic>
        <p:nvPicPr>
          <p:cNvPr id="16" name="Picture 16"/>
          <p:cNvPicPr>
            <a:picLocks noChangeAspect="1"/>
          </p:cNvPicPr>
          <p:nvPr/>
        </p:nvPicPr>
        <p:blipFill>
          <a:blip r:embed="rId3" cstate="print">
            <a:alphaModFix amt="68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908603">
            <a:off x="7988631" y="5955931"/>
            <a:ext cx="331428" cy="1918796"/>
          </a:xfrm>
          <a:prstGeom prst="rect">
            <a:avLst/>
          </a:prstGeom>
        </p:spPr>
      </p:pic>
      <p:pic>
        <p:nvPicPr>
          <p:cNvPr id="17" name="Picture 17"/>
          <p:cNvPicPr>
            <a:picLocks noChangeAspect="1"/>
          </p:cNvPicPr>
          <p:nvPr/>
        </p:nvPicPr>
        <p:blipFill>
          <a:blip r:embed="rId5">
            <a:alphaModFix amt="58000"/>
          </a:blip>
          <a:srcRect/>
          <a:stretch>
            <a:fillRect/>
          </a:stretch>
        </p:blipFill>
        <p:spPr>
          <a:xfrm>
            <a:off x="10429184" y="6253760"/>
            <a:ext cx="2437518" cy="962820"/>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524684" y="6155253"/>
            <a:ext cx="1321652" cy="1311740"/>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21579" y="6236187"/>
            <a:ext cx="1307935" cy="1307935"/>
          </a:xfrm>
          <a:prstGeom prst="rect">
            <a:avLst/>
          </a:prstGeom>
        </p:spPr>
      </p:pic>
      <p:sp>
        <p:nvSpPr>
          <p:cNvPr id="20" name="TextBox 20"/>
          <p:cNvSpPr txBox="1"/>
          <p:nvPr/>
        </p:nvSpPr>
        <p:spPr>
          <a:xfrm>
            <a:off x="9545453" y="7486973"/>
            <a:ext cx="4204980" cy="881273"/>
          </a:xfrm>
          <a:prstGeom prst="rect">
            <a:avLst/>
          </a:prstGeom>
        </p:spPr>
        <p:txBody>
          <a:bodyPr lIns="0" tIns="0" rIns="0" bIns="0" rtlCol="0" anchor="t">
            <a:spAutoFit/>
          </a:bodyPr>
          <a:lstStyle/>
          <a:p>
            <a:pPr algn="ctr">
              <a:lnSpc>
                <a:spcPts val="3633"/>
              </a:lnSpc>
              <a:spcBef>
                <a:spcPct val="0"/>
              </a:spcBef>
            </a:pPr>
            <a:r>
              <a:rPr lang="en-US" sz="2595">
                <a:solidFill>
                  <a:srgbClr val="000000"/>
                </a:solidFill>
                <a:latin typeface="Canva Sans"/>
              </a:rPr>
              <a:t>Frequently leaking through period products</a:t>
            </a:r>
          </a:p>
        </p:txBody>
      </p:sp>
      <p:sp>
        <p:nvSpPr>
          <p:cNvPr id="21" name="TextBox 21"/>
          <p:cNvSpPr txBox="1"/>
          <p:nvPr/>
        </p:nvSpPr>
        <p:spPr>
          <a:xfrm>
            <a:off x="14083020" y="7486973"/>
            <a:ext cx="4204980" cy="881273"/>
          </a:xfrm>
          <a:prstGeom prst="rect">
            <a:avLst/>
          </a:prstGeom>
        </p:spPr>
        <p:txBody>
          <a:bodyPr lIns="0" tIns="0" rIns="0" bIns="0" rtlCol="0" anchor="t">
            <a:spAutoFit/>
          </a:bodyPr>
          <a:lstStyle/>
          <a:p>
            <a:pPr algn="ctr">
              <a:lnSpc>
                <a:spcPts val="3633"/>
              </a:lnSpc>
              <a:spcBef>
                <a:spcPct val="0"/>
              </a:spcBef>
            </a:pPr>
            <a:r>
              <a:rPr lang="en-US" sz="2595">
                <a:solidFill>
                  <a:srgbClr val="000000"/>
                </a:solidFill>
                <a:latin typeface="Canva Sans"/>
              </a:rPr>
              <a:t>Passing clots the size of 10p coin.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3271"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69854" y="5955143"/>
            <a:ext cx="767117" cy="1104488"/>
          </a:xfrm>
          <a:prstGeom prst="rect">
            <a:avLst/>
          </a:prstGeom>
        </p:spPr>
      </p:pic>
      <p:sp>
        <p:nvSpPr>
          <p:cNvPr id="12" name="TextBox 12"/>
          <p:cNvSpPr txBox="1"/>
          <p:nvPr/>
        </p:nvSpPr>
        <p:spPr>
          <a:xfrm>
            <a:off x="1118507" y="1674589"/>
            <a:ext cx="16140793" cy="942502"/>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cs typeface="Dreaming Outloud Pro" panose="03050502040302030504" pitchFamily="66" charset="0"/>
              </a:rPr>
              <a:t>Q.8 What should period blood look like?</a:t>
            </a:r>
          </a:p>
        </p:txBody>
      </p:sp>
      <p:sp>
        <p:nvSpPr>
          <p:cNvPr id="13" name="TextBox 13"/>
          <p:cNvSpPr txBox="1"/>
          <p:nvPr/>
        </p:nvSpPr>
        <p:spPr>
          <a:xfrm>
            <a:off x="967638" y="3333115"/>
            <a:ext cx="5604431" cy="1846659"/>
          </a:xfrm>
          <a:prstGeom prst="rect">
            <a:avLst/>
          </a:prstGeom>
        </p:spPr>
        <p:txBody>
          <a:bodyPr lIns="0" tIns="0" rIns="0" bIns="0" rtlCol="0" anchor="t">
            <a:spAutoFit/>
          </a:bodyPr>
          <a:lstStyle/>
          <a:p>
            <a:pPr>
              <a:lnSpc>
                <a:spcPts val="3640"/>
              </a:lnSpc>
              <a:spcBef>
                <a:spcPct val="0"/>
              </a:spcBef>
            </a:pPr>
            <a:r>
              <a:rPr lang="en-US" sz="2600" dirty="0">
                <a:solidFill>
                  <a:srgbClr val="000000"/>
                </a:solidFill>
                <a:cs typeface="Dreaming Outloud Pro" panose="03050502040302030504" pitchFamily="66" charset="0"/>
              </a:rPr>
              <a:t>Changes in period blood </a:t>
            </a:r>
            <a:r>
              <a:rPr lang="en-US" sz="2600" dirty="0" err="1">
                <a:solidFill>
                  <a:srgbClr val="000000"/>
                </a:solidFill>
                <a:cs typeface="Dreaming Outloud Pro" panose="03050502040302030504" pitchFamily="66" charset="0"/>
              </a:rPr>
              <a:t>colour</a:t>
            </a:r>
            <a:r>
              <a:rPr lang="en-US" sz="2600" dirty="0">
                <a:solidFill>
                  <a:srgbClr val="000000"/>
                </a:solidFill>
                <a:cs typeface="Dreaming Outloud Pro" panose="03050502040302030504" pitchFamily="66" charset="0"/>
              </a:rPr>
              <a:t> are normal​.</a:t>
            </a:r>
          </a:p>
          <a:p>
            <a:pPr>
              <a:lnSpc>
                <a:spcPts val="3640"/>
              </a:lnSpc>
              <a:spcBef>
                <a:spcPct val="0"/>
              </a:spcBef>
            </a:pPr>
            <a:r>
              <a:rPr lang="en-US" sz="2600" dirty="0">
                <a:solidFill>
                  <a:srgbClr val="000000"/>
                </a:solidFill>
                <a:cs typeface="Dreaming Outloud Pro" panose="03050502040302030504" pitchFamily="66" charset="0"/>
              </a:rPr>
              <a:t>​Bright red, dark red, brown, or black period blood is all normal </a:t>
            </a: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94774" y="5955143"/>
            <a:ext cx="767117" cy="1104488"/>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832314" y="5955143"/>
            <a:ext cx="767117" cy="1104488"/>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642533" y="5955143"/>
            <a:ext cx="767117" cy="1104488"/>
          </a:xfrm>
          <a:prstGeom prst="rect">
            <a:avLst/>
          </a:prstGeom>
        </p:spPr>
      </p:pic>
      <p:pic>
        <p:nvPicPr>
          <p:cNvPr id="17" name="Picture 17"/>
          <p:cNvPicPr>
            <a:picLocks noChangeAspect="1"/>
          </p:cNvPicPr>
          <p:nvPr>
            <a:videoFile r:link="rId1"/>
          </p:nvPr>
        </p:nvPicPr>
        <p:blipFill>
          <a:blip r:embed="rId11"/>
          <a:stretch>
            <a:fillRect/>
          </a:stretch>
        </p:blipFill>
        <p:spPr>
          <a:xfrm>
            <a:off x="6929947" y="2792208"/>
            <a:ext cx="10329353" cy="5810260"/>
          </a:xfrm>
          <a:prstGeom prst="rect">
            <a:avLst/>
          </a:prstGeom>
        </p:spPr>
      </p:pic>
      <p:sp>
        <p:nvSpPr>
          <p:cNvPr id="18" name="TextBox 18"/>
          <p:cNvSpPr txBox="1"/>
          <p:nvPr/>
        </p:nvSpPr>
        <p:spPr>
          <a:xfrm>
            <a:off x="12798802" y="8745344"/>
            <a:ext cx="4460498" cy="895985"/>
          </a:xfrm>
          <a:prstGeom prst="rect">
            <a:avLst/>
          </a:prstGeom>
        </p:spPr>
        <p:txBody>
          <a:bodyPr lIns="0" tIns="0" rIns="0" bIns="0" rtlCol="0" anchor="t">
            <a:spAutoFit/>
          </a:bodyPr>
          <a:lstStyle/>
          <a:p>
            <a:pPr>
              <a:lnSpc>
                <a:spcPts val="3640"/>
              </a:lnSpc>
              <a:spcBef>
                <a:spcPct val="0"/>
              </a:spcBef>
            </a:pPr>
            <a:r>
              <a:rPr lang="en-US" sz="2600" u="sng">
                <a:solidFill>
                  <a:srgbClr val="000000"/>
                </a:solidFill>
                <a:latin typeface="Montserrat Bold"/>
                <a:hlinkClick r:id="rId12" tooltip="https://www.youtube.com/watch?v=w6MzSW-8034"/>
              </a:rPr>
              <a:t>https://www.youtube.com/watch?v=w6MzSW-8034</a:t>
            </a:r>
          </a:p>
        </p:txBody>
      </p:sp>
      <p:sp>
        <p:nvSpPr>
          <p:cNvPr id="19" name="TextBox 19"/>
          <p:cNvSpPr txBox="1"/>
          <p:nvPr/>
        </p:nvSpPr>
        <p:spPr>
          <a:xfrm>
            <a:off x="4214354" y="8130878"/>
            <a:ext cx="1761232" cy="483146"/>
          </a:xfrm>
          <a:prstGeom prst="rect">
            <a:avLst/>
          </a:prstGeom>
        </p:spPr>
        <p:txBody>
          <a:bodyPr lIns="0" tIns="0" rIns="0" bIns="0" rtlCol="0" anchor="t">
            <a:spAutoFit/>
          </a:bodyPr>
          <a:lstStyle/>
          <a:p>
            <a:pPr algn="ctr">
              <a:lnSpc>
                <a:spcPts val="3931"/>
              </a:lnSpc>
              <a:spcBef>
                <a:spcPct val="0"/>
              </a:spcBef>
            </a:pPr>
            <a:r>
              <a:rPr lang="en-US" sz="2808" dirty="0">
                <a:solidFill>
                  <a:srgbClr val="000000"/>
                </a:solidFill>
                <a:latin typeface="Dreaming Outloud Pro" panose="03050502040302030504" pitchFamily="66" charset="0"/>
                <a:cs typeface="Dreaming Outloud Pro" panose="03050502040302030504" pitchFamily="66" charset="0"/>
              </a:rPr>
              <a:t>Watch this</a:t>
            </a:r>
            <a:r>
              <a:rPr lang="en-US" sz="2808" dirty="0">
                <a:solidFill>
                  <a:srgbClr val="000000"/>
                </a:solidFill>
                <a:latin typeface="Open Sans Light"/>
              </a:rPr>
              <a:t>!</a:t>
            </a:r>
          </a:p>
        </p:txBody>
      </p:sp>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850782" flipV="1">
            <a:off x="5771915" y="7471078"/>
            <a:ext cx="2036362" cy="315104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410" y="-229869"/>
            <a:ext cx="18568819" cy="10516869"/>
            <a:chOff x="0" y="0"/>
            <a:chExt cx="4890553" cy="2769875"/>
          </a:xfrm>
        </p:grpSpPr>
        <p:sp>
          <p:nvSpPr>
            <p:cNvPr id="3" name="Freeform 3"/>
            <p:cNvSpPr/>
            <p:nvPr/>
          </p:nvSpPr>
          <p:spPr>
            <a:xfrm>
              <a:off x="0" y="0"/>
              <a:ext cx="4890553" cy="2769875"/>
            </a:xfrm>
            <a:custGeom>
              <a:avLst/>
              <a:gdLst/>
              <a:ahLst/>
              <a:cxnLst/>
              <a:rect l="l" t="t" r="r" b="b"/>
              <a:pathLst>
                <a:path w="4890553" h="2769875">
                  <a:moveTo>
                    <a:pt x="0" y="0"/>
                  </a:moveTo>
                  <a:lnTo>
                    <a:pt x="4890553" y="0"/>
                  </a:lnTo>
                  <a:lnTo>
                    <a:pt x="4890553" y="2769875"/>
                  </a:lnTo>
                  <a:lnTo>
                    <a:pt x="0" y="2769875"/>
                  </a:lnTo>
                  <a:close/>
                </a:path>
              </a:pathLst>
            </a:custGeom>
            <a:solidFill>
              <a:srgbClr val="87D0BF">
                <a:alpha val="60000"/>
              </a:srgb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079"/>
                </a:lnSpc>
              </a:pPr>
              <a:endParaRPr/>
            </a:p>
          </p:txBody>
        </p:sp>
      </p:grpSp>
      <p:sp>
        <p:nvSpPr>
          <p:cNvPr id="5" name="TextBox 5"/>
          <p:cNvSpPr txBox="1"/>
          <p:nvPr/>
        </p:nvSpPr>
        <p:spPr>
          <a:xfrm>
            <a:off x="4253872" y="4475175"/>
            <a:ext cx="9306034" cy="1320490"/>
          </a:xfrm>
          <a:prstGeom prst="rect">
            <a:avLst/>
          </a:prstGeom>
        </p:spPr>
        <p:txBody>
          <a:bodyPr lIns="0" tIns="0" rIns="0" bIns="0" rtlCol="0" anchor="t">
            <a:spAutoFit/>
          </a:bodyPr>
          <a:lstStyle/>
          <a:p>
            <a:pPr algn="ctr">
              <a:lnSpc>
                <a:spcPts val="9824"/>
              </a:lnSpc>
            </a:pPr>
            <a:r>
              <a:rPr lang="en-US" sz="9824" dirty="0">
                <a:solidFill>
                  <a:srgbClr val="FF7165"/>
                </a:solidFill>
                <a:latin typeface="Dreaming Outloud Pro" panose="03050502040302030504" pitchFamily="66" charset="0"/>
                <a:cs typeface="Dreaming Outloud Pro" panose="03050502040302030504" pitchFamily="66" charset="0"/>
              </a:rPr>
              <a:t>SYMPTOMS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25853" flipH="1">
            <a:off x="4738676" y="4205714"/>
            <a:ext cx="1613998" cy="2497483"/>
          </a:xfrm>
          <a:prstGeom prst="rect">
            <a:avLst/>
          </a:prstGeom>
        </p:spPr>
      </p:pic>
      <p:grpSp>
        <p:nvGrpSpPr>
          <p:cNvPr id="7" name="Group 7"/>
          <p:cNvGrpSpPr/>
          <p:nvPr/>
        </p:nvGrpSpPr>
        <p:grpSpPr>
          <a:xfrm>
            <a:off x="552789" y="664860"/>
            <a:ext cx="3701083" cy="727680"/>
            <a:chOff x="0" y="0"/>
            <a:chExt cx="4934778" cy="970239"/>
          </a:xfrm>
        </p:grpSpPr>
        <p:grpSp>
          <p:nvGrpSpPr>
            <p:cNvPr id="8" name="Group 8"/>
            <p:cNvGrpSpPr/>
            <p:nvPr/>
          </p:nvGrpSpPr>
          <p:grpSpPr>
            <a:xfrm>
              <a:off x="0" y="0"/>
              <a:ext cx="862312" cy="741049"/>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8098" y="0"/>
              <a:ext cx="862312" cy="741049"/>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5" name="TextBox 15"/>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BAA4"/>
        </a:solidFill>
        <a:effectLst/>
      </p:bgPr>
    </p:bg>
    <p:spTree>
      <p:nvGrpSpPr>
        <p:cNvPr id="1" name=""/>
        <p:cNvGrpSpPr/>
        <p:nvPr/>
      </p:nvGrpSpPr>
      <p:grpSpPr>
        <a:xfrm>
          <a:off x="0" y="0"/>
          <a:ext cx="0" cy="0"/>
          <a:chOff x="0" y="0"/>
          <a:chExt cx="0" cy="0"/>
        </a:xfrm>
      </p:grpSpPr>
      <p:grpSp>
        <p:nvGrpSpPr>
          <p:cNvPr id="2" name="Group 2"/>
          <p:cNvGrpSpPr/>
          <p:nvPr/>
        </p:nvGrpSpPr>
        <p:grpSpPr>
          <a:xfrm>
            <a:off x="-193641" y="-253034"/>
            <a:ext cx="8029774" cy="10776947"/>
            <a:chOff x="0" y="0"/>
            <a:chExt cx="4221598" cy="5665906"/>
          </a:xfrm>
        </p:grpSpPr>
        <p:sp>
          <p:nvSpPr>
            <p:cNvPr id="3" name="Freeform 3"/>
            <p:cNvSpPr/>
            <p:nvPr/>
          </p:nvSpPr>
          <p:spPr>
            <a:xfrm>
              <a:off x="0" y="0"/>
              <a:ext cx="4221599" cy="5665906"/>
            </a:xfrm>
            <a:custGeom>
              <a:avLst/>
              <a:gdLst/>
              <a:ahLst/>
              <a:cxnLst/>
              <a:rect l="l" t="t" r="r" b="b"/>
              <a:pathLst>
                <a:path w="4221599" h="5665906">
                  <a:moveTo>
                    <a:pt x="0" y="0"/>
                  </a:moveTo>
                  <a:lnTo>
                    <a:pt x="4221599" y="0"/>
                  </a:lnTo>
                  <a:lnTo>
                    <a:pt x="4221599" y="5665906"/>
                  </a:lnTo>
                  <a:lnTo>
                    <a:pt x="0" y="5665906"/>
                  </a:lnTo>
                  <a:close/>
                </a:path>
              </a:pathLst>
            </a:custGeom>
            <a:solidFill>
              <a:srgbClr val="FFFFFF">
                <a:alpha val="75686"/>
              </a:srgbClr>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522603" y="4850133"/>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51463" flipH="1">
            <a:off x="7258721" y="4859489"/>
            <a:ext cx="1154824" cy="1786961"/>
          </a:xfrm>
          <a:prstGeom prst="rect">
            <a:avLst/>
          </a:prstGeom>
        </p:spPr>
      </p:pic>
      <p:sp>
        <p:nvSpPr>
          <p:cNvPr id="15" name="TextBox 15"/>
          <p:cNvSpPr txBox="1"/>
          <p:nvPr/>
        </p:nvSpPr>
        <p:spPr>
          <a:xfrm>
            <a:off x="1522653" y="4670309"/>
            <a:ext cx="7051032" cy="1082661"/>
          </a:xfrm>
          <a:prstGeom prst="rect">
            <a:avLst/>
          </a:prstGeom>
        </p:spPr>
        <p:txBody>
          <a:bodyPr lIns="0" tIns="0" rIns="0" bIns="0" rtlCol="0" anchor="t">
            <a:spAutoFit/>
          </a:bodyPr>
          <a:lstStyle/>
          <a:p>
            <a:pPr>
              <a:lnSpc>
                <a:spcPts val="8124"/>
              </a:lnSpc>
            </a:pPr>
            <a:r>
              <a:rPr lang="en-US" sz="8124" dirty="0">
                <a:solidFill>
                  <a:srgbClr val="FF7165"/>
                </a:solidFill>
                <a:latin typeface="Dreaming Outloud Pro" panose="03050502040302030504" pitchFamily="66" charset="0"/>
                <a:cs typeface="Dreaming Outloud Pro" panose="03050502040302030504" pitchFamily="66" charset="0"/>
              </a:rPr>
              <a:t>Symptoms</a:t>
            </a:r>
          </a:p>
        </p:txBody>
      </p:sp>
      <p:sp>
        <p:nvSpPr>
          <p:cNvPr id="16" name="TextBox 16"/>
          <p:cNvSpPr txBox="1"/>
          <p:nvPr/>
        </p:nvSpPr>
        <p:spPr>
          <a:xfrm>
            <a:off x="8745415" y="4121785"/>
            <a:ext cx="8847409" cy="2517228"/>
          </a:xfrm>
          <a:prstGeom prst="rect">
            <a:avLst/>
          </a:prstGeom>
        </p:spPr>
        <p:txBody>
          <a:bodyPr lIns="0" tIns="0" rIns="0" bIns="0" rtlCol="0" anchor="t">
            <a:spAutoFit/>
          </a:bodyPr>
          <a:lstStyle/>
          <a:p>
            <a:pPr>
              <a:lnSpc>
                <a:spcPts val="4981"/>
              </a:lnSpc>
              <a:spcBef>
                <a:spcPct val="0"/>
              </a:spcBef>
            </a:pPr>
            <a:r>
              <a:rPr lang="en-US" sz="3250" dirty="0">
                <a:solidFill>
                  <a:srgbClr val="000000"/>
                </a:solidFill>
                <a:latin typeface="Montserrat"/>
              </a:rPr>
              <a:t>1. ​Does everyone experience the same symptoms?</a:t>
            </a:r>
          </a:p>
          <a:p>
            <a:pPr>
              <a:lnSpc>
                <a:spcPts val="4981"/>
              </a:lnSpc>
              <a:spcBef>
                <a:spcPct val="0"/>
              </a:spcBef>
            </a:pPr>
            <a:endParaRPr lang="en-US" sz="3250" dirty="0">
              <a:solidFill>
                <a:srgbClr val="000000"/>
              </a:solidFill>
              <a:latin typeface="Montserrat"/>
            </a:endParaRPr>
          </a:p>
          <a:p>
            <a:pPr>
              <a:lnSpc>
                <a:spcPts val="4981"/>
              </a:lnSpc>
              <a:spcBef>
                <a:spcPct val="0"/>
              </a:spcBef>
            </a:pPr>
            <a:r>
              <a:rPr lang="en-US" sz="3250" dirty="0">
                <a:solidFill>
                  <a:srgbClr val="000000"/>
                </a:solidFill>
                <a:latin typeface="Montserrat"/>
              </a:rPr>
              <a:t>2. What symptoms have you heard of?</a:t>
            </a:r>
          </a:p>
        </p:txBody>
      </p:sp>
      <p:sp>
        <p:nvSpPr>
          <p:cNvPr id="17" name="TextBox 17"/>
          <p:cNvSpPr txBox="1"/>
          <p:nvPr/>
        </p:nvSpPr>
        <p:spPr>
          <a:xfrm>
            <a:off x="11049653" y="2705100"/>
            <a:ext cx="4238932" cy="694054"/>
          </a:xfrm>
          <a:prstGeom prst="rect">
            <a:avLst/>
          </a:prstGeom>
        </p:spPr>
        <p:txBody>
          <a:bodyPr lIns="0" tIns="0" rIns="0" bIns="0" rtlCol="0" anchor="t">
            <a:spAutoFit/>
          </a:bodyPr>
          <a:lstStyle/>
          <a:p>
            <a:pPr algn="ctr">
              <a:lnSpc>
                <a:spcPts val="5199"/>
              </a:lnSpc>
            </a:pPr>
            <a:r>
              <a:rPr lang="en-US" sz="5199" dirty="0">
                <a:solidFill>
                  <a:srgbClr val="000000"/>
                </a:solidFill>
                <a:latin typeface="Dreaming Outloud Pro" panose="03050502040302030504" pitchFamily="66" charset="0"/>
                <a:cs typeface="Dreaming Outloud Pro" panose="03050502040302030504" pitchFamily="66" charset="0"/>
              </a:rPr>
              <a:t>QUESTIONS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95267" y="3982417"/>
            <a:ext cx="15728500" cy="4434205"/>
          </a:xfrm>
          <a:prstGeom prst="rect">
            <a:avLst/>
          </a:prstGeom>
        </p:spPr>
        <p:txBody>
          <a:bodyPr lIns="0" tIns="0" rIns="0" bIns="0" rtlCol="0" anchor="t">
            <a:spAutoFit/>
          </a:bodyPr>
          <a:lstStyle/>
          <a:p>
            <a:pPr>
              <a:lnSpc>
                <a:spcPts val="3919"/>
              </a:lnSpc>
            </a:pPr>
            <a:r>
              <a:rPr lang="en-US" sz="2799">
                <a:solidFill>
                  <a:srgbClr val="000000"/>
                </a:solidFill>
                <a:latin typeface="Montserrat"/>
              </a:rPr>
              <a:t>Physical and mental menstrual cycle symptoms are very common​.</a:t>
            </a:r>
          </a:p>
          <a:p>
            <a:pPr>
              <a:lnSpc>
                <a:spcPts val="3919"/>
              </a:lnSpc>
            </a:pPr>
            <a:r>
              <a:rPr lang="en-US" sz="2799">
                <a:solidFill>
                  <a:srgbClr val="000000"/>
                </a:solidFill>
                <a:latin typeface="Montserrat"/>
              </a:rPr>
              <a:t>​</a:t>
            </a:r>
          </a:p>
          <a:p>
            <a:pPr>
              <a:lnSpc>
                <a:spcPts val="3919"/>
              </a:lnSpc>
            </a:pPr>
            <a:r>
              <a:rPr lang="en-US" sz="2799">
                <a:solidFill>
                  <a:srgbClr val="000000"/>
                </a:solidFill>
                <a:latin typeface="Montserrat"/>
              </a:rPr>
              <a:t>Many people use the term Premenstrual Syndrome (PMS) to describe the symptoms they experience in the time leading up to a period and the first couple of days of a period.​</a:t>
            </a:r>
          </a:p>
          <a:p>
            <a:pPr>
              <a:lnSpc>
                <a:spcPts val="3919"/>
              </a:lnSpc>
            </a:pPr>
            <a:r>
              <a:rPr lang="en-US" sz="2799">
                <a:solidFill>
                  <a:srgbClr val="000000"/>
                </a:solidFill>
                <a:latin typeface="Montserrat"/>
              </a:rPr>
              <a:t>​</a:t>
            </a:r>
          </a:p>
          <a:p>
            <a:pPr>
              <a:lnSpc>
                <a:spcPts val="3919"/>
              </a:lnSpc>
            </a:pPr>
            <a:r>
              <a:rPr lang="en-US" sz="2799">
                <a:solidFill>
                  <a:srgbClr val="000000"/>
                </a:solidFill>
                <a:latin typeface="Montserrat"/>
              </a:rPr>
              <a:t>However, in reality, </a:t>
            </a:r>
            <a:r>
              <a:rPr lang="en-US" sz="2799">
                <a:solidFill>
                  <a:srgbClr val="000000"/>
                </a:solidFill>
                <a:latin typeface="Montserrat Bold"/>
              </a:rPr>
              <a:t>different symptoms (good and bad) can occur across the menstrual cycle. </a:t>
            </a:r>
          </a:p>
          <a:p>
            <a:pPr>
              <a:lnSpc>
                <a:spcPts val="3919"/>
              </a:lnSpc>
            </a:pPr>
            <a:r>
              <a:rPr lang="en-US" sz="2799">
                <a:solidFill>
                  <a:srgbClr val="000000"/>
                </a:solidFill>
                <a:latin typeface="Montserrat"/>
              </a:rPr>
              <a:t> </a:t>
            </a:r>
          </a:p>
        </p:txBody>
      </p:sp>
      <p:sp>
        <p:nvSpPr>
          <p:cNvPr id="12" name="TextBox 12"/>
          <p:cNvSpPr txBox="1"/>
          <p:nvPr/>
        </p:nvSpPr>
        <p:spPr>
          <a:xfrm>
            <a:off x="1028700" y="2037462"/>
            <a:ext cx="16041356" cy="1840184"/>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cs typeface="Dreaming Outloud Pro" panose="03050502040302030504" pitchFamily="66" charset="0"/>
              </a:rPr>
              <a:t>Q. 1 Does everyone experience the same symptoms?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157557" y="3305605"/>
            <a:ext cx="14500216" cy="4434205"/>
          </a:xfrm>
          <a:prstGeom prst="rect">
            <a:avLst/>
          </a:prstGeom>
        </p:spPr>
        <p:txBody>
          <a:bodyPr lIns="0" tIns="0" rIns="0" bIns="0" rtlCol="0" anchor="t">
            <a:spAutoFit/>
          </a:bodyPr>
          <a:lstStyle/>
          <a:p>
            <a:pPr>
              <a:lnSpc>
                <a:spcPts val="3919"/>
              </a:lnSpc>
            </a:pPr>
            <a:r>
              <a:rPr lang="en-US" sz="2799">
                <a:solidFill>
                  <a:srgbClr val="000000"/>
                </a:solidFill>
                <a:latin typeface="Montserrat"/>
              </a:rPr>
              <a:t>Experiences of the menstrual cycle are very individual and empathy is key to helping menstruating people. One person can have very few and mild symptoms and another can have a number of symptoms and might struggle to manage them.​</a:t>
            </a:r>
          </a:p>
          <a:p>
            <a:pPr>
              <a:lnSpc>
                <a:spcPts val="3919"/>
              </a:lnSpc>
            </a:pPr>
            <a:r>
              <a:rPr lang="en-US" sz="2799">
                <a:solidFill>
                  <a:srgbClr val="000000"/>
                </a:solidFill>
                <a:latin typeface="Montserrat"/>
              </a:rPr>
              <a:t>​</a:t>
            </a:r>
          </a:p>
          <a:p>
            <a:pPr>
              <a:lnSpc>
                <a:spcPts val="3919"/>
              </a:lnSpc>
            </a:pPr>
            <a:r>
              <a:rPr lang="en-US" sz="2799">
                <a:solidFill>
                  <a:srgbClr val="000000"/>
                </a:solidFill>
                <a:latin typeface="Montserrat"/>
              </a:rPr>
              <a:t>If symptoms are not manageable (we’ll talk about management in the next session) and affecting daily life then get help from a medical professional.</a:t>
            </a:r>
          </a:p>
          <a:p>
            <a:pPr>
              <a:lnSpc>
                <a:spcPts val="3919"/>
              </a:lnSpc>
            </a:pPr>
            <a:endParaRPr lang="en-US" sz="2799">
              <a:solidFill>
                <a:srgbClr val="000000"/>
              </a:solidFill>
              <a:latin typeface="Montserrat"/>
            </a:endParaRPr>
          </a:p>
          <a:p>
            <a:pPr>
              <a:lnSpc>
                <a:spcPts val="3919"/>
              </a:lnSpc>
            </a:pPr>
            <a:endParaRPr lang="en-US" sz="2799">
              <a:solidFill>
                <a:srgbClr val="000000"/>
              </a:solidFill>
              <a:latin typeface="Montserrat"/>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08301">
            <a:off x="14527810" y="5337657"/>
            <a:ext cx="2603546" cy="4114800"/>
          </a:xfrm>
          <a:prstGeom prst="rect">
            <a:avLst/>
          </a:prstGeom>
        </p:spPr>
      </p:pic>
      <p:sp>
        <p:nvSpPr>
          <p:cNvPr id="13" name="TextBox 13"/>
          <p:cNvSpPr txBox="1"/>
          <p:nvPr/>
        </p:nvSpPr>
        <p:spPr>
          <a:xfrm>
            <a:off x="1028700" y="2037462"/>
            <a:ext cx="16041356" cy="942502"/>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cs typeface="Dreaming Outloud Pro" panose="03050502040302030504" pitchFamily="66" charset="0"/>
              </a:rPr>
              <a:t>Q. 1 Continued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16104" y="3956424"/>
            <a:ext cx="13151559" cy="2365969"/>
          </a:xfrm>
          <a:prstGeom prst="rect">
            <a:avLst/>
          </a:prstGeom>
        </p:spPr>
        <p:txBody>
          <a:bodyPr lIns="0" tIns="0" rIns="0" bIns="0" rtlCol="0" anchor="t">
            <a:spAutoFit/>
          </a:bodyPr>
          <a:lstStyle/>
          <a:p>
            <a:pPr algn="ctr">
              <a:lnSpc>
                <a:spcPts val="8999"/>
              </a:lnSpc>
            </a:pPr>
            <a:r>
              <a:rPr lang="en-US" sz="8999" dirty="0">
                <a:solidFill>
                  <a:srgbClr val="FF7165"/>
                </a:solidFill>
                <a:latin typeface="Dreaming Outloud Pro" panose="03050502040302030504" pitchFamily="66" charset="0"/>
                <a:cs typeface="Dreaming Outloud Pro" panose="03050502040302030504" pitchFamily="66" charset="0"/>
              </a:rPr>
              <a:t>COMMON MENSTRUAL RELATED SYMPTOMS</a:t>
            </a:r>
          </a:p>
        </p:txBody>
      </p:sp>
      <p:grpSp>
        <p:nvGrpSpPr>
          <p:cNvPr id="3" name="Group 3"/>
          <p:cNvGrpSpPr/>
          <p:nvPr/>
        </p:nvGrpSpPr>
        <p:grpSpPr>
          <a:xfrm>
            <a:off x="1028700" y="664860"/>
            <a:ext cx="3701083" cy="754474"/>
            <a:chOff x="0" y="0"/>
            <a:chExt cx="4934778" cy="1005964"/>
          </a:xfrm>
        </p:grpSpPr>
        <p:grpSp>
          <p:nvGrpSpPr>
            <p:cNvPr id="4" name="Group 4"/>
            <p:cNvGrpSpPr/>
            <p:nvPr/>
          </p:nvGrpSpPr>
          <p:grpSpPr>
            <a:xfrm>
              <a:off x="0" y="0"/>
              <a:ext cx="862312" cy="741049"/>
              <a:chOff x="0" y="0"/>
              <a:chExt cx="812800" cy="698500"/>
            </a:xfrm>
          </p:grpSpPr>
          <p:sp>
            <p:nvSpPr>
              <p:cNvPr id="5" name="Freeform 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6" name="TextBox 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latin typeface="Dreaming Outloud Pro" panose="03050502040302030504" pitchFamily="66" charset="0"/>
                  <a:cs typeface="Dreaming Outloud Pro" panose="03050502040302030504" pitchFamily="66" charset="0"/>
                </a:endParaRPr>
              </a:p>
            </p:txBody>
          </p:sp>
        </p:grpSp>
        <p:grpSp>
          <p:nvGrpSpPr>
            <p:cNvPr id="7" name="Group 7"/>
            <p:cNvGrpSpPr/>
            <p:nvPr/>
          </p:nvGrpSpPr>
          <p:grpSpPr>
            <a:xfrm>
              <a:off x="118098" y="0"/>
              <a:ext cx="862312" cy="741049"/>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latin typeface="Dreaming Outloud Pro" panose="03050502040302030504" pitchFamily="66" charset="0"/>
                  <a:cs typeface="Dreaming Outloud Pro" panose="03050502040302030504" pitchFamily="66" charset="0"/>
                </a:endParaRPr>
              </a:p>
            </p:txBody>
          </p:sp>
        </p:grpSp>
        <p:sp>
          <p:nvSpPr>
            <p:cNvPr id="10" name="TextBox 10"/>
            <p:cNvSpPr txBox="1"/>
            <p:nvPr/>
          </p:nvSpPr>
          <p:spPr>
            <a:xfrm>
              <a:off x="1188788" y="30183"/>
              <a:ext cx="3745990" cy="611193"/>
            </a:xfrm>
            <a:prstGeom prst="rect">
              <a:avLst/>
            </a:prstGeom>
          </p:spPr>
          <p:txBody>
            <a:bodyPr lIns="0" tIns="0" rIns="0" bIns="0" rtlCol="0" anchor="t">
              <a:spAutoFit/>
            </a:bodyPr>
            <a:lstStyle/>
            <a:p>
              <a:pPr>
                <a:lnSpc>
                  <a:spcPts val="3896"/>
                </a:lnSpc>
              </a:pPr>
              <a:r>
                <a:rPr lang="en-US" sz="2164" spc="86" dirty="0">
                  <a:solidFill>
                    <a:srgbClr val="000000"/>
                  </a:solidFill>
                  <a:latin typeface="Dreaming Outloud Pro" panose="03050502040302030504" pitchFamily="66" charset="0"/>
                  <a:cs typeface="Dreaming Outloud Pro" panose="03050502040302030504" pitchFamily="66" charset="0"/>
                </a:rPr>
                <a:t>Period Education</a:t>
              </a:r>
            </a:p>
          </p:txBody>
        </p:sp>
        <p:sp>
          <p:nvSpPr>
            <p:cNvPr id="11" name="TextBox 11"/>
            <p:cNvSpPr txBox="1"/>
            <p:nvPr/>
          </p:nvSpPr>
          <p:spPr>
            <a:xfrm>
              <a:off x="1188788" y="472741"/>
              <a:ext cx="840135" cy="533223"/>
            </a:xfrm>
            <a:prstGeom prst="rect">
              <a:avLst/>
            </a:prstGeom>
          </p:spPr>
          <p:txBody>
            <a:bodyPr lIns="0" tIns="0" rIns="0" bIns="0" rtlCol="0" anchor="t">
              <a:spAutoFit/>
            </a:bodyPr>
            <a:lstStyle/>
            <a:p>
              <a:pPr>
                <a:lnSpc>
                  <a:spcPts val="3409"/>
                </a:lnSpc>
              </a:pPr>
              <a:r>
                <a:rPr lang="en-US" sz="1894" spc="-17">
                  <a:solidFill>
                    <a:srgbClr val="000000"/>
                  </a:solidFill>
                  <a:latin typeface="Dreaming Outloud Pro" panose="03050502040302030504" pitchFamily="66" charset="0"/>
                  <a:cs typeface="Dreaming Outloud Pro" panose="03050502040302030504" pitchFamily="66" charset="0"/>
                </a:rPr>
                <a:t>UK</a:t>
              </a:r>
            </a:p>
          </p:txBody>
        </p:sp>
      </p:grpSp>
      <p:sp>
        <p:nvSpPr>
          <p:cNvPr id="12" name="TextBox 12"/>
          <p:cNvSpPr txBox="1"/>
          <p:nvPr/>
        </p:nvSpPr>
        <p:spPr>
          <a:xfrm>
            <a:off x="3825967" y="2574490"/>
            <a:ext cx="3064073" cy="538609"/>
          </a:xfrm>
          <a:prstGeom prst="rect">
            <a:avLst/>
          </a:prstGeom>
        </p:spPr>
        <p:txBody>
          <a:bodyPr lIns="0" tIns="0" rIns="0" bIns="0" rtlCol="0" anchor="t">
            <a:spAutoFit/>
          </a:bodyPr>
          <a:lstStyle/>
          <a:p>
            <a:pPr algn="ctr">
              <a:lnSpc>
                <a:spcPts val="4200"/>
              </a:lnSpc>
            </a:pPr>
            <a:r>
              <a:rPr lang="en-US" sz="3000" dirty="0">
                <a:solidFill>
                  <a:srgbClr val="000000"/>
                </a:solidFill>
                <a:latin typeface="Dreaming Outloud Pro" panose="03050502040302030504" pitchFamily="66" charset="0"/>
                <a:cs typeface="Dreaming Outloud Pro" panose="03050502040302030504" pitchFamily="66" charset="0"/>
              </a:rPr>
              <a:t>Abdominal pain</a:t>
            </a:r>
          </a:p>
        </p:txBody>
      </p:sp>
      <p:sp>
        <p:nvSpPr>
          <p:cNvPr id="13" name="TextBox 13"/>
          <p:cNvSpPr txBox="1"/>
          <p:nvPr/>
        </p:nvSpPr>
        <p:spPr>
          <a:xfrm>
            <a:off x="7449942" y="1335389"/>
            <a:ext cx="2355568" cy="538609"/>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Dreaming Outloud Pro" panose="03050502040302030504" pitchFamily="66" charset="0"/>
                <a:cs typeface="Dreaming Outloud Pro" panose="03050502040302030504" pitchFamily="66" charset="0"/>
              </a:rPr>
              <a:t>Headache</a:t>
            </a:r>
          </a:p>
        </p:txBody>
      </p:sp>
      <p:sp>
        <p:nvSpPr>
          <p:cNvPr id="14" name="TextBox 14"/>
          <p:cNvSpPr txBox="1"/>
          <p:nvPr/>
        </p:nvSpPr>
        <p:spPr>
          <a:xfrm>
            <a:off x="8446038" y="2574490"/>
            <a:ext cx="2978795"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Heavy bleeding</a:t>
            </a:r>
          </a:p>
        </p:txBody>
      </p:sp>
      <p:sp>
        <p:nvSpPr>
          <p:cNvPr id="15" name="TextBox 15"/>
          <p:cNvSpPr txBox="1"/>
          <p:nvPr/>
        </p:nvSpPr>
        <p:spPr>
          <a:xfrm>
            <a:off x="15719779" y="4163348"/>
            <a:ext cx="2101101" cy="538609"/>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Dreaming Outloud Pro" panose="03050502040302030504" pitchFamily="66" charset="0"/>
                <a:cs typeface="Dreaming Outloud Pro" panose="03050502040302030504" pitchFamily="66" charset="0"/>
              </a:rPr>
              <a:t>Bloating</a:t>
            </a:r>
          </a:p>
        </p:txBody>
      </p:sp>
      <p:sp>
        <p:nvSpPr>
          <p:cNvPr id="16" name="TextBox 16"/>
          <p:cNvSpPr txBox="1"/>
          <p:nvPr/>
        </p:nvSpPr>
        <p:spPr>
          <a:xfrm>
            <a:off x="1109378" y="2059760"/>
            <a:ext cx="2233148" cy="538609"/>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Dreaming Outloud Pro" panose="03050502040302030504" pitchFamily="66" charset="0"/>
                <a:cs typeface="Dreaming Outloud Pro" panose="03050502040302030504" pitchFamily="66" charset="0"/>
              </a:rPr>
              <a:t>Dizziness</a:t>
            </a:r>
          </a:p>
        </p:txBody>
      </p:sp>
      <p:sp>
        <p:nvSpPr>
          <p:cNvPr id="17" name="TextBox 17"/>
          <p:cNvSpPr txBox="1"/>
          <p:nvPr/>
        </p:nvSpPr>
        <p:spPr>
          <a:xfrm>
            <a:off x="3945468" y="6733352"/>
            <a:ext cx="3357860"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Fatigue/tiredness</a:t>
            </a:r>
          </a:p>
        </p:txBody>
      </p:sp>
      <p:sp>
        <p:nvSpPr>
          <p:cNvPr id="18" name="TextBox 18"/>
          <p:cNvSpPr txBox="1"/>
          <p:nvPr/>
        </p:nvSpPr>
        <p:spPr>
          <a:xfrm>
            <a:off x="996268" y="4968056"/>
            <a:ext cx="1882973"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Backache</a:t>
            </a:r>
          </a:p>
        </p:txBody>
      </p:sp>
      <p:sp>
        <p:nvSpPr>
          <p:cNvPr id="19" name="TextBox 19"/>
          <p:cNvSpPr txBox="1"/>
          <p:nvPr/>
        </p:nvSpPr>
        <p:spPr>
          <a:xfrm>
            <a:off x="15613261" y="5295007"/>
            <a:ext cx="1646039"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Bad skin</a:t>
            </a:r>
          </a:p>
        </p:txBody>
      </p:sp>
      <p:sp>
        <p:nvSpPr>
          <p:cNvPr id="20" name="TextBox 20"/>
          <p:cNvSpPr txBox="1"/>
          <p:nvPr/>
        </p:nvSpPr>
        <p:spPr>
          <a:xfrm>
            <a:off x="4887677" y="8006380"/>
            <a:ext cx="3455343"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Reduced recovery</a:t>
            </a:r>
          </a:p>
        </p:txBody>
      </p:sp>
      <p:sp>
        <p:nvSpPr>
          <p:cNvPr id="21" name="TextBox 21"/>
          <p:cNvSpPr txBox="1"/>
          <p:nvPr/>
        </p:nvSpPr>
        <p:spPr>
          <a:xfrm>
            <a:off x="9692619" y="8072421"/>
            <a:ext cx="1899345"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Diarrhoea</a:t>
            </a:r>
          </a:p>
        </p:txBody>
      </p:sp>
      <p:sp>
        <p:nvSpPr>
          <p:cNvPr id="22" name="TextBox 22"/>
          <p:cNvSpPr txBox="1"/>
          <p:nvPr/>
        </p:nvSpPr>
        <p:spPr>
          <a:xfrm>
            <a:off x="15097502" y="2021190"/>
            <a:ext cx="2681883" cy="538609"/>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Dreaming Outloud Pro" panose="03050502040302030504" pitchFamily="66" charset="0"/>
                <a:cs typeface="Dreaming Outloud Pro" panose="03050502040302030504" pitchFamily="66" charset="0"/>
              </a:rPr>
              <a:t>Sick/nausea</a:t>
            </a:r>
          </a:p>
        </p:txBody>
      </p:sp>
      <p:sp>
        <p:nvSpPr>
          <p:cNvPr id="23" name="TextBox 23"/>
          <p:cNvSpPr txBox="1"/>
          <p:nvPr/>
        </p:nvSpPr>
        <p:spPr>
          <a:xfrm>
            <a:off x="8020762" y="7019102"/>
            <a:ext cx="3162746"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Weight changes</a:t>
            </a:r>
          </a:p>
        </p:txBody>
      </p:sp>
      <p:sp>
        <p:nvSpPr>
          <p:cNvPr id="24" name="TextBox 24"/>
          <p:cNvSpPr txBox="1"/>
          <p:nvPr/>
        </p:nvSpPr>
        <p:spPr>
          <a:xfrm>
            <a:off x="13868400" y="714691"/>
            <a:ext cx="3598893" cy="538609"/>
          </a:xfrm>
          <a:prstGeom prst="rect">
            <a:avLst/>
          </a:prstGeom>
        </p:spPr>
        <p:txBody>
          <a:bodyPr wrap="square" lIns="0" tIns="0" rIns="0" bIns="0" rtlCol="0" anchor="t">
            <a:spAutoFit/>
          </a:bodyPr>
          <a:lstStyle/>
          <a:p>
            <a:pPr algn="ctr">
              <a:lnSpc>
                <a:spcPts val="4200"/>
              </a:lnSpc>
            </a:pPr>
            <a:r>
              <a:rPr lang="en-US" sz="3000" dirty="0">
                <a:solidFill>
                  <a:srgbClr val="000000"/>
                </a:solidFill>
                <a:latin typeface="Dreaming Outloud Pro" panose="03050502040302030504" pitchFamily="66" charset="0"/>
                <a:cs typeface="Dreaming Outloud Pro" panose="03050502040302030504" pitchFamily="66" charset="0"/>
              </a:rPr>
              <a:t>Irritable/agitated</a:t>
            </a:r>
          </a:p>
        </p:txBody>
      </p:sp>
      <p:sp>
        <p:nvSpPr>
          <p:cNvPr id="25" name="TextBox 25"/>
          <p:cNvSpPr txBox="1"/>
          <p:nvPr/>
        </p:nvSpPr>
        <p:spPr>
          <a:xfrm>
            <a:off x="944490" y="8944292"/>
            <a:ext cx="4567089"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Breast pain/change size</a:t>
            </a:r>
          </a:p>
        </p:txBody>
      </p:sp>
      <p:sp>
        <p:nvSpPr>
          <p:cNvPr id="26" name="TextBox 26"/>
          <p:cNvSpPr txBox="1"/>
          <p:nvPr/>
        </p:nvSpPr>
        <p:spPr>
          <a:xfrm>
            <a:off x="14938107" y="7676292"/>
            <a:ext cx="2529185"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Mood swings</a:t>
            </a:r>
          </a:p>
        </p:txBody>
      </p:sp>
      <p:sp>
        <p:nvSpPr>
          <p:cNvPr id="27" name="TextBox 27"/>
          <p:cNvSpPr txBox="1"/>
          <p:nvPr/>
        </p:nvSpPr>
        <p:spPr>
          <a:xfrm>
            <a:off x="8020762" y="8986820"/>
            <a:ext cx="5534918"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Poor temperature regulation</a:t>
            </a:r>
          </a:p>
        </p:txBody>
      </p:sp>
      <p:sp>
        <p:nvSpPr>
          <p:cNvPr id="28" name="TextBox 28"/>
          <p:cNvSpPr txBox="1"/>
          <p:nvPr/>
        </p:nvSpPr>
        <p:spPr>
          <a:xfrm>
            <a:off x="11656846" y="6371332"/>
            <a:ext cx="4194173" cy="1077218"/>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Changes in appetite/</a:t>
            </a:r>
          </a:p>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food craving</a:t>
            </a:r>
          </a:p>
        </p:txBody>
      </p:sp>
      <p:sp>
        <p:nvSpPr>
          <p:cNvPr id="29" name="TextBox 29"/>
          <p:cNvSpPr txBox="1"/>
          <p:nvPr/>
        </p:nvSpPr>
        <p:spPr>
          <a:xfrm>
            <a:off x="4285830" y="1431491"/>
            <a:ext cx="2451497"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Constipation</a:t>
            </a:r>
          </a:p>
        </p:txBody>
      </p:sp>
      <p:sp>
        <p:nvSpPr>
          <p:cNvPr id="30" name="TextBox 30"/>
          <p:cNvSpPr txBox="1"/>
          <p:nvPr/>
        </p:nvSpPr>
        <p:spPr>
          <a:xfrm>
            <a:off x="377008" y="3259910"/>
            <a:ext cx="3908822" cy="538609"/>
          </a:xfrm>
          <a:prstGeom prst="rect">
            <a:avLst/>
          </a:prstGeom>
        </p:spPr>
        <p:txBody>
          <a:bodyPr lIns="0" tIns="0" rIns="0" bIns="0" rtlCol="0" anchor="t">
            <a:spAutoFit/>
          </a:bodyPr>
          <a:lstStyle/>
          <a:p>
            <a:pPr algn="ctr">
              <a:lnSpc>
                <a:spcPts val="4200"/>
              </a:lnSpc>
            </a:pPr>
            <a:r>
              <a:rPr lang="en-US" sz="3000" dirty="0">
                <a:solidFill>
                  <a:srgbClr val="000000"/>
                </a:solidFill>
                <a:latin typeface="Dreaming Outloud Pro" panose="03050502040302030504" pitchFamily="66" charset="0"/>
                <a:cs typeface="Dreaming Outloud Pro" panose="03050502040302030504" pitchFamily="66" charset="0"/>
              </a:rPr>
              <a:t>Reduced motivation</a:t>
            </a:r>
          </a:p>
        </p:txBody>
      </p:sp>
      <p:sp>
        <p:nvSpPr>
          <p:cNvPr id="31" name="TextBox 31"/>
          <p:cNvSpPr txBox="1"/>
          <p:nvPr/>
        </p:nvSpPr>
        <p:spPr>
          <a:xfrm>
            <a:off x="785318" y="6676202"/>
            <a:ext cx="2442716" cy="2154436"/>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Clumsiness/​</a:t>
            </a:r>
          </a:p>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reduced​</a:t>
            </a:r>
          </a:p>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coordination</a:t>
            </a:r>
          </a:p>
          <a:p>
            <a:pPr algn="ctr">
              <a:lnSpc>
                <a:spcPts val="4200"/>
              </a:lnSpc>
            </a:pPr>
            <a:endParaRPr lang="en-US" sz="3000">
              <a:solidFill>
                <a:srgbClr val="000000"/>
              </a:solidFill>
              <a:latin typeface="Dreaming Outloud Pro" panose="03050502040302030504" pitchFamily="66" charset="0"/>
              <a:cs typeface="Dreaming Outloud Pro" panose="03050502040302030504" pitchFamily="66" charset="0"/>
            </a:endParaRPr>
          </a:p>
        </p:txBody>
      </p:sp>
      <p:sp>
        <p:nvSpPr>
          <p:cNvPr id="32" name="TextBox 32"/>
          <p:cNvSpPr txBox="1"/>
          <p:nvPr/>
        </p:nvSpPr>
        <p:spPr>
          <a:xfrm>
            <a:off x="14280585" y="8685942"/>
            <a:ext cx="3186708"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Trouble sleeping</a:t>
            </a:r>
          </a:p>
        </p:txBody>
      </p:sp>
      <p:sp>
        <p:nvSpPr>
          <p:cNvPr id="33" name="TextBox 33"/>
          <p:cNvSpPr txBox="1"/>
          <p:nvPr/>
        </p:nvSpPr>
        <p:spPr>
          <a:xfrm>
            <a:off x="6446726" y="354315"/>
            <a:ext cx="3401318" cy="538609"/>
          </a:xfrm>
          <a:prstGeom prst="rect">
            <a:avLst/>
          </a:prstGeom>
        </p:spPr>
        <p:txBody>
          <a:bodyPr lIns="0" tIns="0" rIns="0" bIns="0" rtlCol="0" anchor="t">
            <a:spAutoFit/>
          </a:bodyPr>
          <a:lstStyle/>
          <a:p>
            <a:pPr algn="ctr">
              <a:lnSpc>
                <a:spcPts val="4200"/>
              </a:lnSpc>
            </a:pPr>
            <a:r>
              <a:rPr lang="en-US" sz="3000" dirty="0">
                <a:solidFill>
                  <a:srgbClr val="000000"/>
                </a:solidFill>
                <a:latin typeface="Dreaming Outloud Pro" panose="03050502040302030504" pitchFamily="66" charset="0"/>
                <a:cs typeface="Dreaming Outloud Pro" panose="03050502040302030504" pitchFamily="66" charset="0"/>
              </a:rPr>
              <a:t>Ill/cold symptoms</a:t>
            </a:r>
          </a:p>
        </p:txBody>
      </p:sp>
      <p:sp>
        <p:nvSpPr>
          <p:cNvPr id="34" name="TextBox 34"/>
          <p:cNvSpPr txBox="1"/>
          <p:nvPr/>
        </p:nvSpPr>
        <p:spPr>
          <a:xfrm>
            <a:off x="10838060" y="943292"/>
            <a:ext cx="2364135"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Poor control</a:t>
            </a:r>
          </a:p>
        </p:txBody>
      </p:sp>
      <p:sp>
        <p:nvSpPr>
          <p:cNvPr id="35" name="TextBox 35"/>
          <p:cNvSpPr txBox="1"/>
          <p:nvPr/>
        </p:nvSpPr>
        <p:spPr>
          <a:xfrm>
            <a:off x="11932178" y="1792590"/>
            <a:ext cx="2681883"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Worry/anxiety</a:t>
            </a:r>
          </a:p>
        </p:txBody>
      </p:sp>
      <p:sp>
        <p:nvSpPr>
          <p:cNvPr id="36" name="TextBox 36"/>
          <p:cNvSpPr txBox="1"/>
          <p:nvPr/>
        </p:nvSpPr>
        <p:spPr>
          <a:xfrm>
            <a:off x="12520952" y="3031690"/>
            <a:ext cx="4075658"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Distracted/emotional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49367" y="3128912"/>
            <a:ext cx="9023743" cy="4533292"/>
          </a:xfrm>
          <a:prstGeom prst="rect">
            <a:avLst/>
          </a:prstGeom>
        </p:spPr>
        <p:txBody>
          <a:bodyPr lIns="0" tIns="0" rIns="0" bIns="0" rtlCol="0" anchor="t">
            <a:spAutoFit/>
          </a:bodyPr>
          <a:lstStyle/>
          <a:p>
            <a:pPr algn="ctr">
              <a:lnSpc>
                <a:spcPts val="7000"/>
              </a:lnSpc>
            </a:pPr>
            <a:r>
              <a:rPr lang="en-US" sz="7000" dirty="0">
                <a:solidFill>
                  <a:srgbClr val="FF7165"/>
                </a:solidFill>
                <a:latin typeface="Dreaming Outloud Pro" panose="03050502040302030504" pitchFamily="66" charset="0"/>
                <a:cs typeface="Dreaming Outloud Pro" panose="03050502040302030504" pitchFamily="66" charset="0"/>
              </a:rPr>
              <a:t>IT’S NOT ALL NEGATIVE! PEOPLE EXPERIENCE POSITIVE SIGNS AT CERTAIN TIMES IN THEIR CYCLE</a:t>
            </a:r>
          </a:p>
        </p:txBody>
      </p:sp>
      <p:grpSp>
        <p:nvGrpSpPr>
          <p:cNvPr id="3" name="Group 3"/>
          <p:cNvGrpSpPr/>
          <p:nvPr/>
        </p:nvGrpSpPr>
        <p:grpSpPr>
          <a:xfrm>
            <a:off x="1028700" y="664860"/>
            <a:ext cx="3701083" cy="754474"/>
            <a:chOff x="0" y="0"/>
            <a:chExt cx="4934778" cy="1005964"/>
          </a:xfrm>
        </p:grpSpPr>
        <p:grpSp>
          <p:nvGrpSpPr>
            <p:cNvPr id="4" name="Group 4"/>
            <p:cNvGrpSpPr/>
            <p:nvPr/>
          </p:nvGrpSpPr>
          <p:grpSpPr>
            <a:xfrm>
              <a:off x="0" y="0"/>
              <a:ext cx="862312" cy="741049"/>
              <a:chOff x="0" y="0"/>
              <a:chExt cx="812800" cy="698500"/>
            </a:xfrm>
          </p:grpSpPr>
          <p:sp>
            <p:nvSpPr>
              <p:cNvPr id="5" name="Freeform 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6" name="TextBox 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latin typeface="Dreaming Outloud Pro" panose="03050502040302030504" pitchFamily="66" charset="0"/>
                  <a:cs typeface="Dreaming Outloud Pro" panose="03050502040302030504" pitchFamily="66" charset="0"/>
                </a:endParaRPr>
              </a:p>
            </p:txBody>
          </p:sp>
        </p:grpSp>
        <p:grpSp>
          <p:nvGrpSpPr>
            <p:cNvPr id="7" name="Group 7"/>
            <p:cNvGrpSpPr/>
            <p:nvPr/>
          </p:nvGrpSpPr>
          <p:grpSpPr>
            <a:xfrm>
              <a:off x="118098" y="0"/>
              <a:ext cx="862312" cy="741049"/>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latin typeface="Dreaming Outloud Pro" panose="03050502040302030504" pitchFamily="66" charset="0"/>
                  <a:cs typeface="Dreaming Outloud Pro" panose="03050502040302030504" pitchFamily="66" charset="0"/>
                </a:endParaRPr>
              </a:p>
            </p:txBody>
          </p:sp>
        </p:grpSp>
        <p:sp>
          <p:nvSpPr>
            <p:cNvPr id="10" name="TextBox 10"/>
            <p:cNvSpPr txBox="1"/>
            <p:nvPr/>
          </p:nvSpPr>
          <p:spPr>
            <a:xfrm>
              <a:off x="1188788" y="30183"/>
              <a:ext cx="3745990" cy="611193"/>
            </a:xfrm>
            <a:prstGeom prst="rect">
              <a:avLst/>
            </a:prstGeom>
          </p:spPr>
          <p:txBody>
            <a:bodyPr lIns="0" tIns="0" rIns="0" bIns="0" rtlCol="0" anchor="t">
              <a:spAutoFit/>
            </a:bodyPr>
            <a:lstStyle/>
            <a:p>
              <a:pPr>
                <a:lnSpc>
                  <a:spcPts val="3896"/>
                </a:lnSpc>
              </a:pPr>
              <a:r>
                <a:rPr lang="en-US" sz="2164" spc="86">
                  <a:solidFill>
                    <a:srgbClr val="000000"/>
                  </a:solidFill>
                  <a:latin typeface="Dreaming Outloud Pro" panose="03050502040302030504" pitchFamily="66" charset="0"/>
                  <a:cs typeface="Dreaming Outloud Pro" panose="03050502040302030504" pitchFamily="66" charset="0"/>
                </a:rPr>
                <a:t>Period Education</a:t>
              </a:r>
            </a:p>
          </p:txBody>
        </p:sp>
        <p:sp>
          <p:nvSpPr>
            <p:cNvPr id="11" name="TextBox 11"/>
            <p:cNvSpPr txBox="1"/>
            <p:nvPr/>
          </p:nvSpPr>
          <p:spPr>
            <a:xfrm>
              <a:off x="1188788" y="472741"/>
              <a:ext cx="840135" cy="533223"/>
            </a:xfrm>
            <a:prstGeom prst="rect">
              <a:avLst/>
            </a:prstGeom>
          </p:spPr>
          <p:txBody>
            <a:bodyPr lIns="0" tIns="0" rIns="0" bIns="0" rtlCol="0" anchor="t">
              <a:spAutoFit/>
            </a:bodyPr>
            <a:lstStyle/>
            <a:p>
              <a:pPr>
                <a:lnSpc>
                  <a:spcPts val="3409"/>
                </a:lnSpc>
              </a:pPr>
              <a:r>
                <a:rPr lang="en-US" sz="1894" spc="-17">
                  <a:solidFill>
                    <a:srgbClr val="000000"/>
                  </a:solidFill>
                  <a:latin typeface="Dreaming Outloud Pro" panose="03050502040302030504" pitchFamily="66" charset="0"/>
                  <a:cs typeface="Dreaming Outloud Pro" panose="03050502040302030504" pitchFamily="66" charset="0"/>
                </a:rPr>
                <a:t>UK</a:t>
              </a:r>
            </a:p>
          </p:txBody>
        </p:sp>
      </p:grpSp>
      <p:sp>
        <p:nvSpPr>
          <p:cNvPr id="12" name="TextBox 12"/>
          <p:cNvSpPr txBox="1"/>
          <p:nvPr/>
        </p:nvSpPr>
        <p:spPr>
          <a:xfrm>
            <a:off x="2298528" y="2325908"/>
            <a:ext cx="1859012"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Energetic</a:t>
            </a:r>
          </a:p>
        </p:txBody>
      </p:sp>
      <p:sp>
        <p:nvSpPr>
          <p:cNvPr id="13" name="TextBox 13"/>
          <p:cNvSpPr txBox="1"/>
          <p:nvPr/>
        </p:nvSpPr>
        <p:spPr>
          <a:xfrm>
            <a:off x="11668146" y="8972550"/>
            <a:ext cx="1257746"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Happy</a:t>
            </a:r>
          </a:p>
        </p:txBody>
      </p:sp>
      <p:sp>
        <p:nvSpPr>
          <p:cNvPr id="14" name="TextBox 14"/>
          <p:cNvSpPr txBox="1"/>
          <p:nvPr/>
        </p:nvSpPr>
        <p:spPr>
          <a:xfrm>
            <a:off x="2136152" y="4629150"/>
            <a:ext cx="1906191" cy="538609"/>
          </a:xfrm>
          <a:prstGeom prst="rect">
            <a:avLst/>
          </a:prstGeom>
        </p:spPr>
        <p:txBody>
          <a:bodyPr lIns="0" tIns="0" rIns="0" bIns="0" rtlCol="0" anchor="t">
            <a:spAutoFit/>
          </a:bodyPr>
          <a:lstStyle/>
          <a:p>
            <a:pPr algn="ctr">
              <a:lnSpc>
                <a:spcPts val="4200"/>
              </a:lnSpc>
            </a:pPr>
            <a:r>
              <a:rPr lang="en-US" sz="3000" dirty="0">
                <a:solidFill>
                  <a:srgbClr val="000000"/>
                </a:solidFill>
                <a:latin typeface="Dreaming Outloud Pro" panose="03050502040302030504" pitchFamily="66" charset="0"/>
                <a:cs typeface="Dreaming Outloud Pro" panose="03050502040302030504" pitchFamily="66" charset="0"/>
              </a:rPr>
              <a:t>Good skin</a:t>
            </a:r>
          </a:p>
        </p:txBody>
      </p:sp>
      <p:sp>
        <p:nvSpPr>
          <p:cNvPr id="15" name="TextBox 15"/>
          <p:cNvSpPr txBox="1"/>
          <p:nvPr/>
        </p:nvSpPr>
        <p:spPr>
          <a:xfrm>
            <a:off x="6719516" y="8219252"/>
            <a:ext cx="3455343"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Reduced recovery</a:t>
            </a:r>
          </a:p>
        </p:txBody>
      </p:sp>
      <p:sp>
        <p:nvSpPr>
          <p:cNvPr id="16" name="TextBox 16"/>
          <p:cNvSpPr txBox="1"/>
          <p:nvPr/>
        </p:nvSpPr>
        <p:spPr>
          <a:xfrm>
            <a:off x="14109135" y="4400550"/>
            <a:ext cx="1300014"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Strong</a:t>
            </a:r>
          </a:p>
        </p:txBody>
      </p:sp>
      <p:sp>
        <p:nvSpPr>
          <p:cNvPr id="17" name="TextBox 17"/>
          <p:cNvSpPr txBox="1"/>
          <p:nvPr/>
        </p:nvSpPr>
        <p:spPr>
          <a:xfrm>
            <a:off x="1446636" y="8944292"/>
            <a:ext cx="3562796"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More co-ordinated</a:t>
            </a:r>
          </a:p>
        </p:txBody>
      </p:sp>
      <p:sp>
        <p:nvSpPr>
          <p:cNvPr id="18" name="TextBox 18"/>
          <p:cNvSpPr txBox="1"/>
          <p:nvPr/>
        </p:nvSpPr>
        <p:spPr>
          <a:xfrm>
            <a:off x="14993546" y="6790502"/>
            <a:ext cx="1903512"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Confident</a:t>
            </a:r>
          </a:p>
        </p:txBody>
      </p:sp>
      <p:sp>
        <p:nvSpPr>
          <p:cNvPr id="19" name="TextBox 19"/>
          <p:cNvSpPr txBox="1"/>
          <p:nvPr/>
        </p:nvSpPr>
        <p:spPr>
          <a:xfrm>
            <a:off x="11171820" y="1563908"/>
            <a:ext cx="4194173" cy="1077218"/>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Improved recovery from exercise</a:t>
            </a:r>
          </a:p>
        </p:txBody>
      </p:sp>
      <p:sp>
        <p:nvSpPr>
          <p:cNvPr id="20" name="TextBox 20"/>
          <p:cNvSpPr txBox="1"/>
          <p:nvPr/>
        </p:nvSpPr>
        <p:spPr>
          <a:xfrm>
            <a:off x="5064857" y="1335390"/>
            <a:ext cx="4669929"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Increased concentration</a:t>
            </a:r>
          </a:p>
        </p:txBody>
      </p:sp>
      <p:sp>
        <p:nvSpPr>
          <p:cNvPr id="21" name="TextBox 21"/>
          <p:cNvSpPr txBox="1"/>
          <p:nvPr/>
        </p:nvSpPr>
        <p:spPr>
          <a:xfrm>
            <a:off x="707035" y="6676202"/>
            <a:ext cx="2599283" cy="1077218"/>
          </a:xfrm>
          <a:prstGeom prst="rect">
            <a:avLst/>
          </a:prstGeom>
        </p:spPr>
        <p:txBody>
          <a:bodyPr lIns="0" tIns="0" rIns="0" bIns="0" rtlCol="0" anchor="t">
            <a:spAutoFit/>
          </a:bodyPr>
          <a:lstStyle/>
          <a:p>
            <a:pPr algn="ctr">
              <a:lnSpc>
                <a:spcPts val="4200"/>
              </a:lnSpc>
            </a:pPr>
            <a:r>
              <a:rPr lang="en-US" sz="3000" dirty="0">
                <a:solidFill>
                  <a:srgbClr val="000000"/>
                </a:solidFill>
                <a:latin typeface="Dreaming Outloud Pro" panose="03050502040302030504" pitchFamily="66" charset="0"/>
                <a:cs typeface="Dreaming Outloud Pro" panose="03050502040302030504" pitchFamily="66" charset="0"/>
              </a:rPr>
              <a:t>More focused</a:t>
            </a:r>
          </a:p>
          <a:p>
            <a:pPr algn="ctr">
              <a:lnSpc>
                <a:spcPts val="4200"/>
              </a:lnSpc>
            </a:pPr>
            <a:endParaRPr lang="en-US" sz="3000" dirty="0">
              <a:solidFill>
                <a:srgbClr val="000000"/>
              </a:solidFill>
              <a:latin typeface="Dreaming Outloud Pro" panose="03050502040302030504" pitchFamily="66" charset="0"/>
              <a:cs typeface="Dreaming Outloud Pro" panose="03050502040302030504" pitchFamily="66" charset="0"/>
            </a:endParaRPr>
          </a:p>
        </p:txBody>
      </p:sp>
      <p:sp>
        <p:nvSpPr>
          <p:cNvPr id="22" name="TextBox 22"/>
          <p:cNvSpPr txBox="1"/>
          <p:nvPr/>
        </p:nvSpPr>
        <p:spPr>
          <a:xfrm>
            <a:off x="14759142" y="8447851"/>
            <a:ext cx="2137916" cy="538609"/>
          </a:xfrm>
          <a:prstGeom prst="rect">
            <a:avLst/>
          </a:prstGeom>
        </p:spPr>
        <p:txBody>
          <a:bodyPr lIns="0" tIns="0" rIns="0" bIns="0" rtlCol="0" anchor="t">
            <a:spAutoFit/>
          </a:bodyPr>
          <a:lstStyle/>
          <a:p>
            <a:pPr algn="ctr">
              <a:lnSpc>
                <a:spcPts val="4200"/>
              </a:lnSpc>
            </a:pPr>
            <a:r>
              <a:rPr lang="en-US" sz="3000">
                <a:solidFill>
                  <a:srgbClr val="000000"/>
                </a:solidFill>
                <a:latin typeface="Dreaming Outloud Pro" panose="03050502040302030504" pitchFamily="66" charset="0"/>
                <a:cs typeface="Dreaming Outloud Pro" panose="03050502040302030504" pitchFamily="66" charset="0"/>
              </a:rPr>
              <a:t>Good sleep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802" y="-111486"/>
            <a:ext cx="19171782" cy="10581297"/>
            <a:chOff x="0" y="0"/>
            <a:chExt cx="5049358" cy="2786844"/>
          </a:xfrm>
        </p:grpSpPr>
        <p:sp>
          <p:nvSpPr>
            <p:cNvPr id="3" name="Freeform 3"/>
            <p:cNvSpPr/>
            <p:nvPr/>
          </p:nvSpPr>
          <p:spPr>
            <a:xfrm>
              <a:off x="0" y="0"/>
              <a:ext cx="5049358" cy="2786844"/>
            </a:xfrm>
            <a:custGeom>
              <a:avLst/>
              <a:gdLst/>
              <a:ahLst/>
              <a:cxnLst/>
              <a:rect l="l" t="t" r="r" b="b"/>
              <a:pathLst>
                <a:path w="5049358" h="2786844">
                  <a:moveTo>
                    <a:pt x="0" y="0"/>
                  </a:moveTo>
                  <a:lnTo>
                    <a:pt x="5049358" y="0"/>
                  </a:lnTo>
                  <a:lnTo>
                    <a:pt x="5049358" y="2786844"/>
                  </a:lnTo>
                  <a:lnTo>
                    <a:pt x="0" y="2786844"/>
                  </a:lnTo>
                  <a:close/>
                </a:path>
              </a:pathLst>
            </a:custGeom>
            <a:solidFill>
              <a:srgbClr val="FFBAA4">
                <a:alpha val="53725"/>
              </a:srgb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527222" y="1728914"/>
            <a:ext cx="6944935" cy="1346459"/>
          </a:xfrm>
          <a:prstGeom prst="rect">
            <a:avLst/>
          </a:prstGeom>
        </p:spPr>
        <p:txBody>
          <a:bodyPr lIns="0" tIns="0" rIns="0" bIns="0" rtlCol="0" anchor="t">
            <a:spAutoFit/>
          </a:bodyPr>
          <a:lstStyle/>
          <a:p>
            <a:pPr algn="ctr">
              <a:lnSpc>
                <a:spcPts val="9999"/>
              </a:lnSpc>
            </a:pPr>
            <a:r>
              <a:rPr lang="en-US" sz="9999" dirty="0">
                <a:solidFill>
                  <a:srgbClr val="000000"/>
                </a:solidFill>
                <a:latin typeface="Dreaming Outloud Pro" panose="03050502040302030504" pitchFamily="66" charset="0"/>
                <a:cs typeface="Dreaming Outloud Pro" panose="03050502040302030504" pitchFamily="66" charset="0"/>
              </a:rPr>
              <a:t>SUMMARY</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13882" flipH="1">
            <a:off x="5488827" y="1193285"/>
            <a:ext cx="1107257" cy="171335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58626" y="1847403"/>
            <a:ext cx="627061" cy="902837"/>
          </a:xfrm>
          <a:prstGeom prst="rect">
            <a:avLst/>
          </a:prstGeom>
        </p:spPr>
      </p:pic>
      <p:grpSp>
        <p:nvGrpSpPr>
          <p:cNvPr id="8" name="Group 8"/>
          <p:cNvGrpSpPr/>
          <p:nvPr/>
        </p:nvGrpSpPr>
        <p:grpSpPr>
          <a:xfrm>
            <a:off x="1028700" y="664860"/>
            <a:ext cx="3701083" cy="727680"/>
            <a:chOff x="0" y="0"/>
            <a:chExt cx="4934778" cy="970239"/>
          </a:xfrm>
        </p:grpSpPr>
        <p:grpSp>
          <p:nvGrpSpPr>
            <p:cNvPr id="9" name="Group 9"/>
            <p:cNvGrpSpPr/>
            <p:nvPr/>
          </p:nvGrpSpPr>
          <p:grpSpPr>
            <a:xfrm>
              <a:off x="0"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8098" y="0"/>
              <a:ext cx="862312" cy="741049"/>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4" name="TextBox 1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6" name="TextBox 16"/>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7" name="TextBox 17"/>
          <p:cNvSpPr txBox="1"/>
          <p:nvPr/>
        </p:nvSpPr>
        <p:spPr>
          <a:xfrm>
            <a:off x="1157557" y="3153205"/>
            <a:ext cx="15671070" cy="5737225"/>
          </a:xfrm>
          <a:prstGeom prst="rect">
            <a:avLst/>
          </a:prstGeom>
        </p:spPr>
        <p:txBody>
          <a:bodyPr lIns="0" tIns="0" rIns="0" bIns="0" rtlCol="0" anchor="t">
            <a:spAutoFit/>
          </a:bodyPr>
          <a:lstStyle/>
          <a:p>
            <a:pPr marL="604519" lvl="1" indent="-302260">
              <a:lnSpc>
                <a:spcPts val="5599"/>
              </a:lnSpc>
              <a:buFont typeface="Arial"/>
              <a:buChar char="•"/>
            </a:pPr>
            <a:r>
              <a:rPr lang="en-US" sz="2799" dirty="0">
                <a:solidFill>
                  <a:srgbClr val="000000"/>
                </a:solidFill>
                <a:latin typeface="Montserrat"/>
              </a:rPr>
              <a:t>The  menstrual cycle may be irregular and typically </a:t>
            </a:r>
            <a:r>
              <a:rPr lang="en-US" sz="2799" dirty="0">
                <a:solidFill>
                  <a:srgbClr val="000000"/>
                </a:solidFill>
                <a:latin typeface="Montserrat Bold"/>
              </a:rPr>
              <a:t>between 21 and 45 days for the first two years. </a:t>
            </a:r>
          </a:p>
          <a:p>
            <a:pPr marL="604519" lvl="1" indent="-302260">
              <a:lnSpc>
                <a:spcPts val="5599"/>
              </a:lnSpc>
              <a:buFont typeface="Arial"/>
              <a:buChar char="•"/>
            </a:pPr>
            <a:r>
              <a:rPr lang="en-US" sz="2799" dirty="0">
                <a:solidFill>
                  <a:srgbClr val="000000"/>
                </a:solidFill>
                <a:latin typeface="Montserrat"/>
              </a:rPr>
              <a:t>They are then on </a:t>
            </a:r>
            <a:r>
              <a:rPr lang="en-US" sz="2799" dirty="0">
                <a:solidFill>
                  <a:srgbClr val="000000"/>
                </a:solidFill>
                <a:latin typeface="Montserrat Bold"/>
              </a:rPr>
              <a:t>average 28 days (between 21 and 35 days is normal)</a:t>
            </a:r>
          </a:p>
          <a:p>
            <a:pPr marL="604519" lvl="1" indent="-302260">
              <a:lnSpc>
                <a:spcPts val="5599"/>
              </a:lnSpc>
              <a:buFont typeface="Arial"/>
              <a:buChar char="•"/>
            </a:pPr>
            <a:r>
              <a:rPr lang="en-US" sz="2799" dirty="0">
                <a:solidFill>
                  <a:srgbClr val="000000"/>
                </a:solidFill>
                <a:latin typeface="Montserrat"/>
              </a:rPr>
              <a:t>Average of </a:t>
            </a:r>
            <a:r>
              <a:rPr lang="en-US" sz="2799" dirty="0">
                <a:solidFill>
                  <a:srgbClr val="000000"/>
                </a:solidFill>
                <a:latin typeface="Montserrat Bold"/>
              </a:rPr>
              <a:t>5 days bleeding (between 3-7 days is normal)</a:t>
            </a:r>
          </a:p>
          <a:p>
            <a:pPr marL="604519" lvl="1" indent="-302260">
              <a:lnSpc>
                <a:spcPts val="5599"/>
              </a:lnSpc>
              <a:buFont typeface="Arial"/>
              <a:buChar char="•"/>
            </a:pPr>
            <a:r>
              <a:rPr lang="en-US" sz="2799" dirty="0">
                <a:solidFill>
                  <a:srgbClr val="000000"/>
                </a:solidFill>
                <a:latin typeface="Montserrat Bold"/>
              </a:rPr>
              <a:t>Changes in period blood </a:t>
            </a:r>
            <a:r>
              <a:rPr lang="en-US" sz="2799" dirty="0" err="1">
                <a:solidFill>
                  <a:srgbClr val="000000"/>
                </a:solidFill>
                <a:latin typeface="Montserrat Bold"/>
              </a:rPr>
              <a:t>colour</a:t>
            </a:r>
            <a:r>
              <a:rPr lang="en-US" sz="2799" dirty="0">
                <a:solidFill>
                  <a:srgbClr val="000000"/>
                </a:solidFill>
                <a:latin typeface="Montserrat Bold"/>
              </a:rPr>
              <a:t> are normal​ </a:t>
            </a:r>
            <a:r>
              <a:rPr lang="en-US" sz="2799" dirty="0">
                <a:solidFill>
                  <a:srgbClr val="000000"/>
                </a:solidFill>
                <a:latin typeface="Montserrat"/>
              </a:rPr>
              <a:t>- bright red, dark red, brown, or black </a:t>
            </a:r>
          </a:p>
          <a:p>
            <a:pPr marL="604519" lvl="1" indent="-302260">
              <a:lnSpc>
                <a:spcPts val="5599"/>
              </a:lnSpc>
              <a:buFont typeface="Arial"/>
              <a:buChar char="•"/>
            </a:pPr>
            <a:r>
              <a:rPr lang="en-US" sz="2799" dirty="0">
                <a:solidFill>
                  <a:srgbClr val="000000"/>
                </a:solidFill>
                <a:latin typeface="Montserrat Bold"/>
              </a:rPr>
              <a:t>People have different menstrual cycle experiences </a:t>
            </a:r>
            <a:r>
              <a:rPr lang="en-US" sz="2799" dirty="0">
                <a:solidFill>
                  <a:srgbClr val="000000"/>
                </a:solidFill>
                <a:latin typeface="Montserrat"/>
              </a:rPr>
              <a:t>with different symptoms </a:t>
            </a:r>
          </a:p>
          <a:p>
            <a:pPr>
              <a:lnSpc>
                <a:spcPts val="3919"/>
              </a:lnSpc>
            </a:pPr>
            <a:endParaRPr lang="en-US" sz="2799" dirty="0">
              <a:solidFill>
                <a:srgbClr val="000000"/>
              </a:solidFill>
              <a:latin typeface="Montserrat"/>
            </a:endParaRPr>
          </a:p>
          <a:p>
            <a:pPr>
              <a:lnSpc>
                <a:spcPts val="3919"/>
              </a:lnSpc>
            </a:pPr>
            <a:endParaRPr lang="en-US" sz="2799" dirty="0">
              <a:solidFill>
                <a:srgbClr val="000000"/>
              </a:solidFill>
              <a:latin typeface="Montserrat"/>
            </a:endParaRPr>
          </a:p>
          <a:p>
            <a:pPr>
              <a:lnSpc>
                <a:spcPts val="3919"/>
              </a:lnSpc>
            </a:pPr>
            <a:endParaRPr lang="en-US" sz="2799" dirty="0">
              <a:solidFill>
                <a:srgbClr val="000000"/>
              </a:solidFill>
              <a:latin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3271"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4909597" y="1008818"/>
            <a:ext cx="8318129" cy="1253164"/>
          </a:xfrm>
          <a:prstGeom prst="rect">
            <a:avLst/>
          </a:prstGeom>
        </p:spPr>
        <p:txBody>
          <a:bodyPr lIns="0" tIns="0" rIns="0" bIns="0" rtlCol="0" anchor="t">
            <a:spAutoFit/>
          </a:bodyPr>
          <a:lstStyle/>
          <a:p>
            <a:pPr algn="ctr">
              <a:lnSpc>
                <a:spcPts val="9324"/>
              </a:lnSpc>
            </a:pPr>
            <a:r>
              <a:rPr lang="en-US" sz="9324" dirty="0">
                <a:solidFill>
                  <a:srgbClr val="FF7165"/>
                </a:solidFill>
                <a:latin typeface="Dreaming Outloud Pro" panose="03050502040302030504" pitchFamily="66" charset="0"/>
                <a:cs typeface="Dreaming Outloud Pro" panose="03050502040302030504" pitchFamily="66" charset="0"/>
              </a:rPr>
              <a:t>Introduction</a:t>
            </a:r>
          </a:p>
        </p:txBody>
      </p:sp>
      <p:sp>
        <p:nvSpPr>
          <p:cNvPr id="12" name="TextBox 12"/>
          <p:cNvSpPr txBox="1"/>
          <p:nvPr/>
        </p:nvSpPr>
        <p:spPr>
          <a:xfrm>
            <a:off x="1667507" y="2593901"/>
            <a:ext cx="11484019" cy="6577570"/>
          </a:xfrm>
          <a:prstGeom prst="rect">
            <a:avLst/>
          </a:prstGeom>
        </p:spPr>
        <p:txBody>
          <a:bodyPr wrap="square" lIns="0" tIns="0" rIns="0" bIns="0" rtlCol="0" anchor="t">
            <a:spAutoFit/>
          </a:bodyPr>
          <a:lstStyle/>
          <a:p>
            <a:pPr>
              <a:lnSpc>
                <a:spcPts val="4339"/>
              </a:lnSpc>
            </a:pPr>
            <a:r>
              <a:rPr lang="en-US" sz="3099" dirty="0">
                <a:solidFill>
                  <a:srgbClr val="000000"/>
                </a:solidFill>
                <a:latin typeface="Montserrat"/>
              </a:rPr>
              <a:t>Starting menstruation can be a time for celebration, but can also be an embarrassing, confusing and concerning time for some menstruating people. ​</a:t>
            </a:r>
          </a:p>
          <a:p>
            <a:pPr>
              <a:lnSpc>
                <a:spcPts val="4339"/>
              </a:lnSpc>
              <a:spcBef>
                <a:spcPct val="0"/>
              </a:spcBef>
            </a:pPr>
            <a:r>
              <a:rPr lang="en-US" sz="3099" dirty="0">
                <a:solidFill>
                  <a:srgbClr val="000000"/>
                </a:solidFill>
                <a:latin typeface="Montserrat"/>
              </a:rPr>
              <a:t>​</a:t>
            </a:r>
          </a:p>
          <a:p>
            <a:pPr>
              <a:lnSpc>
                <a:spcPts val="4339"/>
              </a:lnSpc>
            </a:pPr>
            <a:r>
              <a:rPr lang="en-US" sz="3099" dirty="0">
                <a:solidFill>
                  <a:srgbClr val="000000"/>
                </a:solidFill>
                <a:latin typeface="Montserrat"/>
              </a:rPr>
              <a:t>Roughly half of the worldwide population will menstruate and have a menstrual cycle.​</a:t>
            </a:r>
          </a:p>
          <a:p>
            <a:pPr>
              <a:lnSpc>
                <a:spcPts val="4339"/>
              </a:lnSpc>
              <a:spcBef>
                <a:spcPct val="0"/>
              </a:spcBef>
            </a:pPr>
            <a:r>
              <a:rPr lang="en-US" sz="3099" dirty="0">
                <a:solidFill>
                  <a:srgbClr val="000000"/>
                </a:solidFill>
                <a:latin typeface="Montserrat"/>
              </a:rPr>
              <a:t>​</a:t>
            </a:r>
          </a:p>
          <a:p>
            <a:pPr>
              <a:lnSpc>
                <a:spcPts val="4339"/>
              </a:lnSpc>
            </a:pPr>
            <a:r>
              <a:rPr lang="en-US" sz="3099" dirty="0">
                <a:solidFill>
                  <a:srgbClr val="000000"/>
                </a:solidFill>
                <a:latin typeface="Montserrat"/>
              </a:rPr>
              <a:t>Menstruation is normal and having a menstrual cycle is a sign of health for most menstruating people.  ​</a:t>
            </a:r>
          </a:p>
          <a:p>
            <a:pPr>
              <a:lnSpc>
                <a:spcPts val="4339"/>
              </a:lnSpc>
              <a:spcBef>
                <a:spcPct val="0"/>
              </a:spcBef>
            </a:pPr>
            <a:r>
              <a:rPr lang="en-US" sz="3099" dirty="0">
                <a:solidFill>
                  <a:srgbClr val="000000"/>
                </a:solidFill>
                <a:latin typeface="Montserrat"/>
              </a:rPr>
              <a:t>​</a:t>
            </a:r>
          </a:p>
          <a:p>
            <a:pPr>
              <a:lnSpc>
                <a:spcPts val="4339"/>
              </a:lnSpc>
            </a:pPr>
            <a:r>
              <a:rPr lang="en-US" sz="3099" dirty="0">
                <a:solidFill>
                  <a:srgbClr val="000000"/>
                </a:solidFill>
                <a:latin typeface="Montserrat"/>
              </a:rPr>
              <a:t>It is important to note that not all menstruating people are girls/women and not all girls/women menstruate.</a:t>
            </a: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1158689">
            <a:off x="12187459" y="1180703"/>
            <a:ext cx="880479" cy="1362443"/>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5169" y="2942787"/>
            <a:ext cx="542403" cy="780946"/>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5169" y="4753027"/>
            <a:ext cx="542403" cy="780946"/>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5169" y="6410273"/>
            <a:ext cx="542403" cy="780946"/>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5169" y="8067520"/>
            <a:ext cx="542403" cy="780946"/>
          </a:xfrm>
          <a:prstGeom prst="rect">
            <a:avLst/>
          </a:prstGeom>
        </p:spPr>
      </p:pic>
      <p:pic>
        <p:nvPicPr>
          <p:cNvPr id="18" name="Picture 18"/>
          <p:cNvPicPr>
            <a:picLocks noChangeAspect="1"/>
          </p:cNvPicPr>
          <p:nvPr/>
        </p:nvPicPr>
        <p:blipFill>
          <a:blip r:embed="rId6">
            <a:alphaModFix amt="82000"/>
          </a:blip>
          <a:srcRect t="796" b="796"/>
          <a:stretch>
            <a:fillRect/>
          </a:stretch>
        </p:blipFill>
        <p:spPr>
          <a:xfrm>
            <a:off x="13561461" y="3350102"/>
            <a:ext cx="4171482" cy="3586796"/>
          </a:xfrm>
          <a:prstGeom prst="rect">
            <a:avLst/>
          </a:prstGeom>
        </p:spPr>
      </p:pic>
      <p:sp>
        <p:nvSpPr>
          <p:cNvPr id="19" name="TextBox 19"/>
          <p:cNvSpPr txBox="1"/>
          <p:nvPr/>
        </p:nvSpPr>
        <p:spPr>
          <a:xfrm>
            <a:off x="13792200" y="3601740"/>
            <a:ext cx="3654405" cy="2719334"/>
          </a:xfrm>
          <a:prstGeom prst="rect">
            <a:avLst/>
          </a:prstGeom>
        </p:spPr>
        <p:txBody>
          <a:bodyPr wrap="square" lIns="0" tIns="0" rIns="0" bIns="0" rtlCol="0" anchor="t">
            <a:spAutoFit/>
          </a:bodyPr>
          <a:lstStyle/>
          <a:p>
            <a:pPr algn="ctr">
              <a:lnSpc>
                <a:spcPts val="3511"/>
              </a:lnSpc>
              <a:spcBef>
                <a:spcPct val="0"/>
              </a:spcBef>
            </a:pPr>
            <a:r>
              <a:rPr lang="en-US" sz="3600" dirty="0">
                <a:solidFill>
                  <a:srgbClr val="000000"/>
                </a:solidFill>
                <a:latin typeface="Dreaming Outloud Pro" panose="03050502040302030504" pitchFamily="66" charset="0"/>
                <a:cs typeface="Dreaming Outloud Pro" panose="03050502040302030504" pitchFamily="66" charset="0"/>
              </a:rPr>
              <a:t>We hope this lesson will help to reduce any embarrassment, confusion and fear!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770514">
            <a:off x="14357131" y="-1296380"/>
            <a:ext cx="5804337" cy="5026294"/>
            <a:chOff x="0" y="0"/>
            <a:chExt cx="4282440" cy="3708400"/>
          </a:xfrm>
        </p:grpSpPr>
        <p:sp>
          <p:nvSpPr>
            <p:cNvPr id="3" name="Freeform 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87D0BF"/>
            </a:solidFill>
            <a:ln w="12700">
              <a:noFill/>
            </a:ln>
          </p:spPr>
          <p:txBody>
            <a:bodyPr/>
            <a:lstStyle/>
            <a:p>
              <a:endParaRPr lang="en-US"/>
            </a:p>
          </p:txBody>
        </p:sp>
      </p:grpSp>
      <p:grpSp>
        <p:nvGrpSpPr>
          <p:cNvPr id="4" name="Group 4"/>
          <p:cNvGrpSpPr>
            <a:grpSpLocks noChangeAspect="1"/>
          </p:cNvGrpSpPr>
          <p:nvPr/>
        </p:nvGrpSpPr>
        <p:grpSpPr>
          <a:xfrm rot="4592018">
            <a:off x="12687981" y="614378"/>
            <a:ext cx="3986742" cy="3452339"/>
            <a:chOff x="0" y="0"/>
            <a:chExt cx="4282440" cy="3708400"/>
          </a:xfrm>
        </p:grpSpPr>
        <p:sp>
          <p:nvSpPr>
            <p:cNvPr id="5" name="Freeform 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7165">
                <a:alpha val="57647"/>
              </a:srgbClr>
            </a:solidFill>
            <a:ln w="12700">
              <a:noFill/>
            </a:ln>
          </p:spPr>
          <p:txBody>
            <a:bodyPr/>
            <a:lstStyle/>
            <a:p>
              <a:endParaRPr lang="en-US"/>
            </a:p>
          </p:txBody>
        </p:sp>
      </p:grpSp>
      <p:sp>
        <p:nvSpPr>
          <p:cNvPr id="6" name="TextBox 6"/>
          <p:cNvSpPr txBox="1"/>
          <p:nvPr/>
        </p:nvSpPr>
        <p:spPr>
          <a:xfrm>
            <a:off x="1028700" y="4944235"/>
            <a:ext cx="16555048" cy="1323339"/>
          </a:xfrm>
          <a:prstGeom prst="rect">
            <a:avLst/>
          </a:prstGeom>
        </p:spPr>
        <p:txBody>
          <a:bodyPr lIns="0" tIns="0" rIns="0" bIns="0" rtlCol="0" anchor="t">
            <a:spAutoFit/>
          </a:bodyPr>
          <a:lstStyle/>
          <a:p>
            <a:pPr>
              <a:lnSpc>
                <a:spcPts val="2660"/>
              </a:lnSpc>
              <a:spcBef>
                <a:spcPct val="0"/>
              </a:spcBef>
            </a:pPr>
            <a:r>
              <a:rPr lang="en-US" sz="1900" dirty="0">
                <a:solidFill>
                  <a:srgbClr val="000000"/>
                </a:solidFill>
                <a:latin typeface="Montserrat"/>
              </a:rPr>
              <a:t>Period Education ©2023  (</a:t>
            </a:r>
            <a:r>
              <a:rPr lang="en-US" sz="1900" dirty="0" err="1">
                <a:solidFill>
                  <a:srgbClr val="000000"/>
                </a:solidFill>
                <a:latin typeface="Montserrat"/>
              </a:rPr>
              <a:t>www.periodeducation.org</a:t>
            </a:r>
            <a:r>
              <a:rPr lang="en-US" sz="1900" dirty="0">
                <a:solidFill>
                  <a:srgbClr val="000000"/>
                </a:solidFill>
                <a:latin typeface="Montserrat"/>
              </a:rPr>
              <a:t>)​</a:t>
            </a:r>
          </a:p>
          <a:p>
            <a:pPr>
              <a:lnSpc>
                <a:spcPts val="2660"/>
              </a:lnSpc>
              <a:spcBef>
                <a:spcPct val="0"/>
              </a:spcBef>
            </a:pPr>
            <a:r>
              <a:rPr lang="en-US" sz="1900" dirty="0">
                <a:solidFill>
                  <a:srgbClr val="000000"/>
                </a:solidFill>
                <a:latin typeface="Montserrat"/>
              </a:rPr>
              <a:t>All rights reserved. These resources may be reproduced by anyone working to promote the menstrual health of women and girls as long as it is clearly referenced. It may not be used for commercial purposes unless written permission has been obtained from Period Education. ​</a:t>
            </a:r>
          </a:p>
        </p:txBody>
      </p:sp>
      <p:pic>
        <p:nvPicPr>
          <p:cNvPr id="15" name="Picture 15"/>
          <p:cNvPicPr>
            <a:picLocks noChangeAspect="1"/>
          </p:cNvPicPr>
          <p:nvPr/>
        </p:nvPicPr>
        <p:blipFill>
          <a:blip r:embed="rId2">
            <a:alphaModFix amt="57000"/>
          </a:blip>
          <a:srcRect/>
          <a:stretch>
            <a:fillRect/>
          </a:stretch>
        </p:blipFill>
        <p:spPr>
          <a:xfrm>
            <a:off x="12015766" y="3185352"/>
            <a:ext cx="1344173" cy="1344173"/>
          </a:xfrm>
          <a:prstGeom prst="rect">
            <a:avLst/>
          </a:prstGeom>
        </p:spPr>
      </p:pic>
      <p:sp>
        <p:nvSpPr>
          <p:cNvPr id="16" name="TextBox 16"/>
          <p:cNvSpPr txBox="1"/>
          <p:nvPr/>
        </p:nvSpPr>
        <p:spPr>
          <a:xfrm>
            <a:off x="1028700" y="423590"/>
            <a:ext cx="11794039" cy="4284443"/>
          </a:xfrm>
          <a:prstGeom prst="rect">
            <a:avLst/>
          </a:prstGeom>
        </p:spPr>
        <p:txBody>
          <a:bodyPr lIns="0" tIns="0" rIns="0" bIns="0" rtlCol="0" anchor="t">
            <a:spAutoFit/>
          </a:bodyPr>
          <a:lstStyle/>
          <a:p>
            <a:r>
              <a:rPr lang="en-GB" sz="2400" b="0" i="0" dirty="0">
                <a:effectLst/>
                <a:latin typeface="Open Sans" panose="020B0606030504020204" pitchFamily="34" charset="0"/>
                <a:ea typeface="Open Sans" panose="020B0606030504020204" pitchFamily="34" charset="0"/>
                <a:cs typeface="Open Sans" panose="020B0606030504020204" pitchFamily="34" charset="0"/>
              </a:rPr>
              <a:t>Authors ​and contributions:</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Content developed by Dr Laura Forrest*, Dr Natalie Brown and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Beky</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Williams.</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Associated activities co-designed by Dr Laura Forrest, Dr Natalie Brown,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Beky</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Williams, Dr Shirley Gray, Elaine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Wotherspoon</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Julie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Isdale</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Tilly O'Donnell. </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endParaRPr lang="en-GB" sz="2400" b="0" i="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Valuable feedback received from Megan Padden, Tracy Johnston, Dr Jessica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Piasecki</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and Dr Georgie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Bruinvels</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pPr>
              <a:lnSpc>
                <a:spcPts val="3371"/>
              </a:lnSpc>
              <a:spcBef>
                <a:spcPct val="0"/>
              </a:spcBef>
            </a:pPr>
            <a:endParaRPr lang="en-US" sz="2408" dirty="0">
              <a:solidFill>
                <a:srgbClr val="000000"/>
              </a:solidFill>
              <a:latin typeface="Open Sans Light"/>
            </a:endParaRPr>
          </a:p>
          <a:p>
            <a:pPr>
              <a:lnSpc>
                <a:spcPts val="3091"/>
              </a:lnSpc>
              <a:spcBef>
                <a:spcPct val="0"/>
              </a:spcBef>
            </a:pPr>
            <a:r>
              <a:rPr lang="en-US" sz="2208" dirty="0">
                <a:solidFill>
                  <a:srgbClr val="000000"/>
                </a:solidFill>
                <a:latin typeface="Open Sans Light"/>
              </a:rPr>
              <a:t>*Dr Laura Forrest was supported by the Royal Society of Edinburgh Research Fellowship during the development of these resources</a:t>
            </a:r>
          </a:p>
          <a:p>
            <a:pPr>
              <a:lnSpc>
                <a:spcPts val="3931"/>
              </a:lnSpc>
              <a:spcBef>
                <a:spcPct val="0"/>
              </a:spcBef>
            </a:pPr>
            <a:r>
              <a:rPr lang="en-US" sz="2808" dirty="0">
                <a:solidFill>
                  <a:srgbClr val="000000"/>
                </a:solidFill>
                <a:latin typeface="Open Sans Light"/>
              </a:rPr>
              <a:t>​</a:t>
            </a:r>
          </a:p>
        </p:txBody>
      </p:sp>
      <p:grpSp>
        <p:nvGrpSpPr>
          <p:cNvPr id="18" name="Group 17">
            <a:extLst>
              <a:ext uri="{FF2B5EF4-FFF2-40B4-BE49-F238E27FC236}">
                <a16:creationId xmlns:a16="http://schemas.microsoft.com/office/drawing/2014/main" id="{5B191EC4-7A42-0838-3665-A04FF5FA6B7A}"/>
              </a:ext>
            </a:extLst>
          </p:cNvPr>
          <p:cNvGrpSpPr/>
          <p:nvPr/>
        </p:nvGrpSpPr>
        <p:grpSpPr>
          <a:xfrm>
            <a:off x="2353516" y="6289997"/>
            <a:ext cx="13905416" cy="3757453"/>
            <a:chOff x="2353516" y="6289997"/>
            <a:chExt cx="13905416" cy="3757453"/>
          </a:xfrm>
        </p:grpSpPr>
        <p:grpSp>
          <p:nvGrpSpPr>
            <p:cNvPr id="7" name="Group 7"/>
            <p:cNvGrpSpPr/>
            <p:nvPr/>
          </p:nvGrpSpPr>
          <p:grpSpPr>
            <a:xfrm>
              <a:off x="2353516" y="6289997"/>
              <a:ext cx="13905416" cy="3757453"/>
              <a:chOff x="0" y="0"/>
              <a:chExt cx="18540555" cy="5009937"/>
            </a:xfrm>
          </p:grpSpPr>
          <p:pic>
            <p:nvPicPr>
              <p:cNvPr id="8" name="Picture 8"/>
              <p:cNvPicPr>
                <a:picLocks noChangeAspect="1"/>
              </p:cNvPicPr>
              <p:nvPr/>
            </p:nvPicPr>
            <p:blipFill>
              <a:blip r:embed="rId3">
                <a:alphaModFix amt="44999"/>
              </a:blip>
              <a:srcRect/>
              <a:stretch>
                <a:fillRect/>
              </a:stretch>
            </p:blipFill>
            <p:spPr>
              <a:xfrm>
                <a:off x="0" y="1517372"/>
                <a:ext cx="6604135" cy="998846"/>
              </a:xfrm>
              <a:prstGeom prst="rect">
                <a:avLst/>
              </a:prstGeom>
            </p:spPr>
          </p:pic>
          <p:pic>
            <p:nvPicPr>
              <p:cNvPr id="9" name="Picture 9"/>
              <p:cNvPicPr>
                <a:picLocks noChangeAspect="1"/>
              </p:cNvPicPr>
              <p:nvPr/>
            </p:nvPicPr>
            <p:blipFill>
              <a:blip r:embed="rId4">
                <a:alphaModFix amt="44999"/>
              </a:blip>
              <a:srcRect/>
              <a:stretch>
                <a:fillRect/>
              </a:stretch>
            </p:blipFill>
            <p:spPr>
              <a:xfrm>
                <a:off x="6772644" y="1517372"/>
                <a:ext cx="4218941" cy="2337111"/>
              </a:xfrm>
              <a:prstGeom prst="rect">
                <a:avLst/>
              </a:prstGeom>
            </p:spPr>
          </p:pic>
          <p:pic>
            <p:nvPicPr>
              <p:cNvPr id="10" name="Picture 10"/>
              <p:cNvPicPr>
                <a:picLocks noChangeAspect="1"/>
              </p:cNvPicPr>
              <p:nvPr/>
            </p:nvPicPr>
            <p:blipFill>
              <a:blip r:embed="rId5">
                <a:alphaModFix amt="44999"/>
              </a:blip>
              <a:srcRect/>
              <a:stretch>
                <a:fillRect/>
              </a:stretch>
            </p:blipFill>
            <p:spPr>
              <a:xfrm>
                <a:off x="9214310" y="0"/>
                <a:ext cx="6787977" cy="4079820"/>
              </a:xfrm>
              <a:prstGeom prst="rect">
                <a:avLst/>
              </a:prstGeom>
            </p:spPr>
          </p:pic>
          <p:pic>
            <p:nvPicPr>
              <p:cNvPr id="11" name="Picture 11"/>
              <p:cNvPicPr>
                <a:picLocks noChangeAspect="1"/>
              </p:cNvPicPr>
              <p:nvPr/>
            </p:nvPicPr>
            <p:blipFill>
              <a:blip r:embed="rId6">
                <a:alphaModFix amt="44999"/>
              </a:blip>
              <a:srcRect/>
              <a:stretch>
                <a:fillRect/>
              </a:stretch>
            </p:blipFill>
            <p:spPr>
              <a:xfrm>
                <a:off x="14263889" y="1358144"/>
                <a:ext cx="4276666" cy="1158074"/>
              </a:xfrm>
              <a:prstGeom prst="rect">
                <a:avLst/>
              </a:prstGeom>
            </p:spPr>
          </p:pic>
          <p:pic>
            <p:nvPicPr>
              <p:cNvPr id="13" name="Picture 13"/>
              <p:cNvPicPr>
                <a:picLocks noChangeAspect="1"/>
              </p:cNvPicPr>
              <p:nvPr/>
            </p:nvPicPr>
            <p:blipFill>
              <a:blip r:embed="rId7">
                <a:alphaModFix amt="44999"/>
              </a:blip>
              <a:srcRect/>
              <a:stretch>
                <a:fillRect/>
              </a:stretch>
            </p:blipFill>
            <p:spPr>
              <a:xfrm>
                <a:off x="2359569" y="2685927"/>
                <a:ext cx="4244566" cy="1404785"/>
              </a:xfrm>
              <a:prstGeom prst="rect">
                <a:avLst/>
              </a:prstGeom>
            </p:spPr>
          </p:pic>
          <p:pic>
            <p:nvPicPr>
              <p:cNvPr id="14" name="Picture 14"/>
              <p:cNvPicPr>
                <a:picLocks noChangeAspect="1"/>
              </p:cNvPicPr>
              <p:nvPr/>
            </p:nvPicPr>
            <p:blipFill>
              <a:blip r:embed="rId8">
                <a:alphaModFix amt="44999"/>
              </a:blip>
              <a:srcRect/>
              <a:stretch>
                <a:fillRect/>
              </a:stretch>
            </p:blipFill>
            <p:spPr>
              <a:xfrm>
                <a:off x="239537" y="2516218"/>
                <a:ext cx="2493719" cy="2493719"/>
              </a:xfrm>
              <a:prstGeom prst="rect">
                <a:avLst/>
              </a:prstGeom>
            </p:spPr>
          </p:pic>
        </p:grpSp>
        <p:pic>
          <p:nvPicPr>
            <p:cNvPr id="17" name="Picture 16">
              <a:extLst>
                <a:ext uri="{FF2B5EF4-FFF2-40B4-BE49-F238E27FC236}">
                  <a16:creationId xmlns:a16="http://schemas.microsoft.com/office/drawing/2014/main" id="{53A96C49-461B-F12A-A42C-43B7D715FF13}"/>
                </a:ext>
              </a:extLst>
            </p:cNvPr>
            <p:cNvPicPr>
              <a:picLocks noChangeAspect="1"/>
            </p:cNvPicPr>
            <p:nvPr/>
          </p:nvPicPr>
          <p:blipFill rotWithShape="1">
            <a:blip r:embed="rId9">
              <a:alphaModFix amt="20000"/>
            </a:blip>
            <a:srcRect l="13743" t="45493" r="18756" b="29544"/>
            <a:stretch/>
          </p:blipFill>
          <p:spPr>
            <a:xfrm>
              <a:off x="13379264" y="8492189"/>
              <a:ext cx="2879668" cy="678093"/>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6004573" y="5051848"/>
            <a:ext cx="4742498" cy="0"/>
          </a:xfrm>
          <a:prstGeom prst="line">
            <a:avLst/>
          </a:prstGeom>
          <a:ln w="38100" cap="rnd">
            <a:solidFill>
              <a:srgbClr val="000000"/>
            </a:solidFill>
            <a:prstDash val="sysDash"/>
            <a:headEnd type="none" w="sm" len="sm"/>
            <a:tailEnd type="none" w="sm" len="sm"/>
          </a:ln>
        </p:spPr>
        <p:txBody>
          <a:bodyPr/>
          <a:lstStyle/>
          <a:p>
            <a:endParaRPr lang="en-US"/>
          </a:p>
        </p:txBody>
      </p:sp>
      <p:grpSp>
        <p:nvGrpSpPr>
          <p:cNvPr id="3" name="Group 3"/>
          <p:cNvGrpSpPr/>
          <p:nvPr/>
        </p:nvGrpSpPr>
        <p:grpSpPr>
          <a:xfrm>
            <a:off x="552789" y="664860"/>
            <a:ext cx="3701083" cy="727680"/>
            <a:chOff x="0" y="0"/>
            <a:chExt cx="4934778" cy="970239"/>
          </a:xfrm>
        </p:grpSpPr>
        <p:grpSp>
          <p:nvGrpSpPr>
            <p:cNvPr id="4" name="Group 4"/>
            <p:cNvGrpSpPr/>
            <p:nvPr/>
          </p:nvGrpSpPr>
          <p:grpSpPr>
            <a:xfrm>
              <a:off x="0" y="0"/>
              <a:ext cx="862312" cy="741049"/>
              <a:chOff x="0" y="0"/>
              <a:chExt cx="812800" cy="698500"/>
            </a:xfrm>
          </p:grpSpPr>
          <p:sp>
            <p:nvSpPr>
              <p:cNvPr id="5" name="Freeform 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6" name="TextBox 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18098" y="0"/>
              <a:ext cx="862312" cy="741049"/>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1" name="TextBox 11"/>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2" name="TextBox 12"/>
          <p:cNvSpPr txBox="1"/>
          <p:nvPr/>
        </p:nvSpPr>
        <p:spPr>
          <a:xfrm>
            <a:off x="881349" y="1645157"/>
            <a:ext cx="5663134" cy="3783087"/>
          </a:xfrm>
          <a:prstGeom prst="rect">
            <a:avLst/>
          </a:prstGeom>
        </p:spPr>
        <p:txBody>
          <a:bodyPr lIns="0" tIns="0" rIns="0" bIns="0" rtlCol="0" anchor="t">
            <a:spAutoFit/>
          </a:bodyPr>
          <a:lstStyle/>
          <a:p>
            <a:pPr>
              <a:lnSpc>
                <a:spcPts val="5879"/>
              </a:lnSpc>
              <a:spcBef>
                <a:spcPct val="0"/>
              </a:spcBef>
            </a:pPr>
            <a:r>
              <a:rPr lang="en-US" sz="4199" dirty="0">
                <a:solidFill>
                  <a:srgbClr val="000000"/>
                </a:solidFill>
                <a:latin typeface="Dreaming Outloud Pro" panose="03050502040302030504" pitchFamily="66" charset="0"/>
                <a:cs typeface="Dreaming Outloud Pro" panose="03050502040302030504" pitchFamily="66" charset="0"/>
              </a:rPr>
              <a:t>Why do we ALL need to know about menstruation (i.e. </a:t>
            </a:r>
            <a:r>
              <a:rPr lang="en-US" sz="4199" dirty="0">
                <a:solidFill>
                  <a:srgbClr val="FF7165"/>
                </a:solidFill>
                <a:latin typeface="Dreaming Outloud Pro" panose="03050502040302030504" pitchFamily="66" charset="0"/>
                <a:cs typeface="Dreaming Outloud Pro" panose="03050502040302030504" pitchFamily="66" charset="0"/>
              </a:rPr>
              <a:t>periods</a:t>
            </a:r>
            <a:r>
              <a:rPr lang="en-US" sz="4199" dirty="0">
                <a:solidFill>
                  <a:srgbClr val="000000"/>
                </a:solidFill>
                <a:latin typeface="Dreaming Outloud Pro" panose="03050502040302030504" pitchFamily="66" charset="0"/>
                <a:cs typeface="Dreaming Outloud Pro" panose="03050502040302030504" pitchFamily="66" charset="0"/>
              </a:rPr>
              <a:t>) and the menstrual cycle?</a:t>
            </a: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15794" flipH="1">
            <a:off x="3867355" y="5405914"/>
            <a:ext cx="1154824" cy="1786961"/>
          </a:xfrm>
          <a:prstGeom prst="rect">
            <a:avLst/>
          </a:prstGeom>
        </p:spPr>
      </p:pic>
      <p:grpSp>
        <p:nvGrpSpPr>
          <p:cNvPr id="14" name="Group 14"/>
          <p:cNvGrpSpPr/>
          <p:nvPr/>
        </p:nvGrpSpPr>
        <p:grpSpPr>
          <a:xfrm>
            <a:off x="9337763" y="5102546"/>
            <a:ext cx="8181313" cy="984810"/>
            <a:chOff x="0" y="0"/>
            <a:chExt cx="4386214" cy="338260"/>
          </a:xfrm>
        </p:grpSpPr>
        <p:sp>
          <p:nvSpPr>
            <p:cNvPr id="15" name="Freeform 15"/>
            <p:cNvSpPr/>
            <p:nvPr/>
          </p:nvSpPr>
          <p:spPr>
            <a:xfrm>
              <a:off x="0" y="0"/>
              <a:ext cx="4386214" cy="338260"/>
            </a:xfrm>
            <a:custGeom>
              <a:avLst/>
              <a:gdLst/>
              <a:ahLst/>
              <a:cxnLst/>
              <a:rect l="l" t="t" r="r" b="b"/>
              <a:pathLst>
                <a:path w="4386214" h="338260">
                  <a:moveTo>
                    <a:pt x="35013" y="0"/>
                  </a:moveTo>
                  <a:lnTo>
                    <a:pt x="4351201" y="0"/>
                  </a:lnTo>
                  <a:cubicBezTo>
                    <a:pt x="4360488" y="0"/>
                    <a:pt x="4369393" y="3689"/>
                    <a:pt x="4375959" y="10255"/>
                  </a:cubicBezTo>
                  <a:cubicBezTo>
                    <a:pt x="4382526" y="16821"/>
                    <a:pt x="4386214" y="25727"/>
                    <a:pt x="4386214" y="35013"/>
                  </a:cubicBezTo>
                  <a:lnTo>
                    <a:pt x="4386214" y="303247"/>
                  </a:lnTo>
                  <a:cubicBezTo>
                    <a:pt x="4386214" y="312533"/>
                    <a:pt x="4382526" y="321439"/>
                    <a:pt x="4375959" y="328005"/>
                  </a:cubicBezTo>
                  <a:cubicBezTo>
                    <a:pt x="4369393" y="334571"/>
                    <a:pt x="4360488" y="338260"/>
                    <a:pt x="4351201" y="338260"/>
                  </a:cubicBezTo>
                  <a:lnTo>
                    <a:pt x="35013" y="338260"/>
                  </a:lnTo>
                  <a:cubicBezTo>
                    <a:pt x="25727" y="338260"/>
                    <a:pt x="16821" y="334571"/>
                    <a:pt x="10255" y="328005"/>
                  </a:cubicBezTo>
                  <a:cubicBezTo>
                    <a:pt x="3689" y="321439"/>
                    <a:pt x="0" y="312533"/>
                    <a:pt x="0" y="303247"/>
                  </a:cubicBezTo>
                  <a:lnTo>
                    <a:pt x="0" y="35013"/>
                  </a:lnTo>
                  <a:cubicBezTo>
                    <a:pt x="0" y="25727"/>
                    <a:pt x="3689" y="16821"/>
                    <a:pt x="10255" y="10255"/>
                  </a:cubicBezTo>
                  <a:cubicBezTo>
                    <a:pt x="16821" y="3689"/>
                    <a:pt x="25727" y="0"/>
                    <a:pt x="35013" y="0"/>
                  </a:cubicBezTo>
                  <a:close/>
                </a:path>
              </a:pathLst>
            </a:custGeom>
            <a:solidFill>
              <a:srgbClr val="FFFFFF">
                <a:alpha val="43922"/>
              </a:srgbClr>
            </a:solidFill>
            <a:ln w="28575">
              <a:solidFill>
                <a:srgbClr val="87D0BF">
                  <a:alpha val="43922"/>
                </a:srgbClr>
              </a:solidFill>
            </a:ln>
          </p:spPr>
          <p:txBody>
            <a:bodyPr/>
            <a:lstStyle/>
            <a:p>
              <a:endParaRPr lang="en-US"/>
            </a:p>
          </p:txBody>
        </p:sp>
        <p:sp>
          <p:nvSpPr>
            <p:cNvPr id="16" name="TextBox 16"/>
            <p:cNvSpPr txBox="1"/>
            <p:nvPr/>
          </p:nvSpPr>
          <p:spPr>
            <a:xfrm>
              <a:off x="0" y="-9525"/>
              <a:ext cx="812800" cy="822325"/>
            </a:xfrm>
            <a:prstGeom prst="rect">
              <a:avLst/>
            </a:prstGeom>
          </p:spPr>
          <p:txBody>
            <a:bodyPr lIns="27810" tIns="27810" rIns="27810" bIns="27810" rtlCol="0" anchor="ctr"/>
            <a:lstStyle/>
            <a:p>
              <a:pPr algn="ctr">
                <a:lnSpc>
                  <a:spcPts val="1072"/>
                </a:lnSpc>
                <a:spcBef>
                  <a:spcPct val="0"/>
                </a:spcBef>
              </a:pPr>
              <a:endParaRPr>
                <a:latin typeface="Dreaming Outloud Pro" panose="03050502040302030504" pitchFamily="66" charset="0"/>
                <a:cs typeface="Dreaming Outloud Pro" panose="03050502040302030504" pitchFamily="66" charset="0"/>
              </a:endParaRPr>
            </a:p>
          </p:txBody>
        </p:sp>
      </p:gr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8283" r="14622"/>
          <a:stretch>
            <a:fillRect/>
          </a:stretch>
        </p:blipFill>
        <p:spPr>
          <a:xfrm>
            <a:off x="8791190" y="4840745"/>
            <a:ext cx="763431" cy="523601"/>
          </a:xfrm>
          <a:prstGeom prst="rect">
            <a:avLst/>
          </a:prstGeom>
        </p:spPr>
      </p:pic>
      <p:grpSp>
        <p:nvGrpSpPr>
          <p:cNvPr id="18" name="Group 18"/>
          <p:cNvGrpSpPr/>
          <p:nvPr/>
        </p:nvGrpSpPr>
        <p:grpSpPr>
          <a:xfrm>
            <a:off x="9295374" y="3122908"/>
            <a:ext cx="8223702" cy="1136703"/>
            <a:chOff x="0" y="0"/>
            <a:chExt cx="4408940" cy="609416"/>
          </a:xfrm>
        </p:grpSpPr>
        <p:sp>
          <p:nvSpPr>
            <p:cNvPr id="19" name="Freeform 19"/>
            <p:cNvSpPr/>
            <p:nvPr/>
          </p:nvSpPr>
          <p:spPr>
            <a:xfrm>
              <a:off x="0" y="0"/>
              <a:ext cx="4408940" cy="609416"/>
            </a:xfrm>
            <a:custGeom>
              <a:avLst/>
              <a:gdLst/>
              <a:ahLst/>
              <a:cxnLst/>
              <a:rect l="l" t="t" r="r" b="b"/>
              <a:pathLst>
                <a:path w="4408940" h="609416">
                  <a:moveTo>
                    <a:pt x="34832" y="0"/>
                  </a:moveTo>
                  <a:lnTo>
                    <a:pt x="4374108" y="0"/>
                  </a:lnTo>
                  <a:cubicBezTo>
                    <a:pt x="4383346" y="0"/>
                    <a:pt x="4392206" y="3670"/>
                    <a:pt x="4398738" y="10202"/>
                  </a:cubicBezTo>
                  <a:cubicBezTo>
                    <a:pt x="4405270" y="16735"/>
                    <a:pt x="4408940" y="25594"/>
                    <a:pt x="4408940" y="34832"/>
                  </a:cubicBezTo>
                  <a:lnTo>
                    <a:pt x="4408940" y="574583"/>
                  </a:lnTo>
                  <a:cubicBezTo>
                    <a:pt x="4408940" y="583822"/>
                    <a:pt x="4405270" y="592681"/>
                    <a:pt x="4398738" y="599214"/>
                  </a:cubicBezTo>
                  <a:cubicBezTo>
                    <a:pt x="4392206" y="605746"/>
                    <a:pt x="4383346" y="609416"/>
                    <a:pt x="4374108" y="609416"/>
                  </a:cubicBezTo>
                  <a:lnTo>
                    <a:pt x="34832" y="609416"/>
                  </a:lnTo>
                  <a:cubicBezTo>
                    <a:pt x="25594" y="609416"/>
                    <a:pt x="16735" y="605746"/>
                    <a:pt x="10202" y="599214"/>
                  </a:cubicBezTo>
                  <a:cubicBezTo>
                    <a:pt x="3670" y="592681"/>
                    <a:pt x="0" y="583822"/>
                    <a:pt x="0" y="574583"/>
                  </a:cubicBezTo>
                  <a:lnTo>
                    <a:pt x="0" y="34832"/>
                  </a:lnTo>
                  <a:cubicBezTo>
                    <a:pt x="0" y="25594"/>
                    <a:pt x="3670" y="16735"/>
                    <a:pt x="10202" y="10202"/>
                  </a:cubicBezTo>
                  <a:cubicBezTo>
                    <a:pt x="16735" y="3670"/>
                    <a:pt x="25594" y="0"/>
                    <a:pt x="34832" y="0"/>
                  </a:cubicBezTo>
                  <a:close/>
                </a:path>
              </a:pathLst>
            </a:custGeom>
            <a:solidFill>
              <a:srgbClr val="FFFFFF">
                <a:alpha val="43922"/>
              </a:srgbClr>
            </a:solidFill>
            <a:ln w="28575">
              <a:solidFill>
                <a:srgbClr val="FF5757">
                  <a:alpha val="43922"/>
                </a:srgbClr>
              </a:solidFill>
            </a:ln>
          </p:spPr>
          <p:txBody>
            <a:bodyPr/>
            <a:lstStyle/>
            <a:p>
              <a:endParaRPr lang="en-US"/>
            </a:p>
          </p:txBody>
        </p:sp>
        <p:sp>
          <p:nvSpPr>
            <p:cNvPr id="20" name="TextBox 20"/>
            <p:cNvSpPr txBox="1"/>
            <p:nvPr/>
          </p:nvSpPr>
          <p:spPr>
            <a:xfrm>
              <a:off x="0" y="-9525"/>
              <a:ext cx="812800" cy="822325"/>
            </a:xfrm>
            <a:prstGeom prst="rect">
              <a:avLst/>
            </a:prstGeom>
          </p:spPr>
          <p:txBody>
            <a:bodyPr lIns="27810" tIns="27810" rIns="27810" bIns="27810" rtlCol="0" anchor="ctr"/>
            <a:lstStyle/>
            <a:p>
              <a:pPr algn="ctr">
                <a:lnSpc>
                  <a:spcPts val="1072"/>
                </a:lnSpc>
                <a:spcBef>
                  <a:spcPct val="0"/>
                </a:spcBef>
              </a:pPr>
              <a:endParaRPr sz="2400">
                <a:latin typeface="Dreaming Outloud Pro" panose="03050502040302030504" pitchFamily="66" charset="0"/>
                <a:cs typeface="Dreaming Outloud Pro" panose="03050502040302030504" pitchFamily="66" charset="0"/>
              </a:endParaRPr>
            </a:p>
          </p:txBody>
        </p:sp>
      </p:grpSp>
      <p:sp>
        <p:nvSpPr>
          <p:cNvPr id="21" name="TextBox 21"/>
          <p:cNvSpPr txBox="1"/>
          <p:nvPr/>
        </p:nvSpPr>
        <p:spPr>
          <a:xfrm>
            <a:off x="9570422" y="3266504"/>
            <a:ext cx="7678612" cy="1333698"/>
          </a:xfrm>
          <a:prstGeom prst="rect">
            <a:avLst/>
          </a:prstGeom>
        </p:spPr>
        <p:txBody>
          <a:bodyPr wrap="square" lIns="0" tIns="0" rIns="0" bIns="0" rtlCol="0" anchor="t">
            <a:spAutoFit/>
          </a:bodyPr>
          <a:lstStyle/>
          <a:p>
            <a:pPr algn="just">
              <a:lnSpc>
                <a:spcPts val="2500"/>
              </a:lnSpc>
            </a:pPr>
            <a:r>
              <a:rPr lang="en-US" sz="2800" dirty="0">
                <a:solidFill>
                  <a:srgbClr val="000000"/>
                </a:solidFill>
                <a:latin typeface="Dreaming Outloud Pro" panose="03050502040302030504" pitchFamily="66" charset="0"/>
                <a:cs typeface="Dreaming Outloud Pro" panose="03050502040302030504" pitchFamily="66" charset="0"/>
              </a:rPr>
              <a:t>Being prepared can reduce any negative experiences or symptoms related to the menstrual cycle and can help support others to be prepared.</a:t>
            </a:r>
          </a:p>
          <a:p>
            <a:pPr algn="just">
              <a:lnSpc>
                <a:spcPts val="2853"/>
              </a:lnSpc>
            </a:pPr>
            <a:endParaRPr lang="en-US" sz="2037" dirty="0">
              <a:solidFill>
                <a:srgbClr val="000000"/>
              </a:solidFill>
              <a:latin typeface="Dreaming Outloud Pro" panose="03050502040302030504" pitchFamily="66" charset="0"/>
              <a:cs typeface="Dreaming Outloud Pro" panose="03050502040302030504" pitchFamily="66" charset="0"/>
            </a:endParaRPr>
          </a:p>
        </p:txBody>
      </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59946" y="2545559"/>
            <a:ext cx="534827" cy="777929"/>
          </a:xfrm>
          <a:prstGeom prst="rect">
            <a:avLst/>
          </a:prstGeom>
        </p:spPr>
      </p:pic>
      <p:sp>
        <p:nvSpPr>
          <p:cNvPr id="23" name="TextBox 23"/>
          <p:cNvSpPr txBox="1"/>
          <p:nvPr/>
        </p:nvSpPr>
        <p:spPr>
          <a:xfrm>
            <a:off x="9570422" y="5334050"/>
            <a:ext cx="7678612" cy="556563"/>
          </a:xfrm>
          <a:prstGeom prst="rect">
            <a:avLst/>
          </a:prstGeom>
        </p:spPr>
        <p:txBody>
          <a:bodyPr lIns="0" tIns="0" rIns="0" bIns="0" rtlCol="0" anchor="t">
            <a:spAutoFit/>
          </a:bodyPr>
          <a:lstStyle/>
          <a:p>
            <a:pPr marL="0" lvl="0" indent="0" algn="just">
              <a:lnSpc>
                <a:spcPts val="2037"/>
              </a:lnSpc>
            </a:pPr>
            <a:r>
              <a:rPr lang="en-US" sz="2800" u="none" dirty="0">
                <a:solidFill>
                  <a:srgbClr val="000000"/>
                </a:solidFill>
                <a:latin typeface="Dreaming Outloud Pro" panose="03050502040302030504" pitchFamily="66" charset="0"/>
                <a:cs typeface="Dreaming Outloud Pro" panose="03050502040302030504" pitchFamily="66" charset="0"/>
              </a:rPr>
              <a:t>Everyone’s menstrual cycles and experiences are different. </a:t>
            </a:r>
          </a:p>
        </p:txBody>
      </p:sp>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73688" y="4550426"/>
            <a:ext cx="707344" cy="669324"/>
          </a:xfrm>
          <a:prstGeom prst="rect">
            <a:avLst/>
          </a:prstGeom>
        </p:spPr>
      </p:pic>
      <p:grpSp>
        <p:nvGrpSpPr>
          <p:cNvPr id="25" name="Group 25"/>
          <p:cNvGrpSpPr/>
          <p:nvPr/>
        </p:nvGrpSpPr>
        <p:grpSpPr>
          <a:xfrm>
            <a:off x="8775871" y="2467460"/>
            <a:ext cx="2582728" cy="884858"/>
            <a:chOff x="0" y="-85725"/>
            <a:chExt cx="3443638" cy="1179812"/>
          </a:xfrm>
        </p:grpSpPr>
        <p:pic>
          <p:nvPicPr>
            <p:cNvPr id="26" name="Picture 2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94505"/>
              <a:ext cx="3443638" cy="921173"/>
            </a:xfrm>
            <a:prstGeom prst="rect">
              <a:avLst/>
            </a:prstGeom>
          </p:spPr>
        </p:pic>
        <p:sp>
          <p:nvSpPr>
            <p:cNvPr id="27" name="TextBox 27"/>
            <p:cNvSpPr txBox="1"/>
            <p:nvPr/>
          </p:nvSpPr>
          <p:spPr>
            <a:xfrm>
              <a:off x="284761" y="-85725"/>
              <a:ext cx="422765" cy="1179812"/>
            </a:xfrm>
            <a:prstGeom prst="rect">
              <a:avLst/>
            </a:prstGeom>
          </p:spPr>
          <p:txBody>
            <a:bodyPr lIns="0" tIns="0" rIns="0" bIns="0" rtlCol="0" anchor="t">
              <a:spAutoFit/>
            </a:bodyPr>
            <a:lstStyle/>
            <a:p>
              <a:pPr algn="ctr">
                <a:lnSpc>
                  <a:spcPts val="6782"/>
                </a:lnSpc>
              </a:pPr>
              <a:r>
                <a:rPr lang="en-US" sz="6000">
                  <a:solidFill>
                    <a:srgbClr val="000000"/>
                  </a:solidFill>
                  <a:latin typeface="Dreaming Outloud Pro" panose="03050502040302030504" pitchFamily="66" charset="0"/>
                  <a:cs typeface="Dreaming Outloud Pro" panose="03050502040302030504" pitchFamily="66" charset="0"/>
                </a:rPr>
                <a:t>P</a:t>
              </a:r>
            </a:p>
          </p:txBody>
        </p:sp>
        <p:sp>
          <p:nvSpPr>
            <p:cNvPr id="28" name="TextBox 28"/>
            <p:cNvSpPr txBox="1"/>
            <p:nvPr/>
          </p:nvSpPr>
          <p:spPr>
            <a:xfrm>
              <a:off x="593964" y="300034"/>
              <a:ext cx="2120123" cy="612989"/>
            </a:xfrm>
            <a:prstGeom prst="rect">
              <a:avLst/>
            </a:prstGeom>
          </p:spPr>
          <p:txBody>
            <a:bodyPr wrap="square" lIns="0" tIns="0" rIns="0" bIns="0" rtlCol="0" anchor="t">
              <a:spAutoFit/>
            </a:bodyPr>
            <a:lstStyle/>
            <a:p>
              <a:pPr algn="ctr">
                <a:lnSpc>
                  <a:spcPts val="3497"/>
                </a:lnSpc>
              </a:pPr>
              <a:r>
                <a:rPr lang="en-US" sz="3200" dirty="0" err="1">
                  <a:solidFill>
                    <a:srgbClr val="000000"/>
                  </a:solidFill>
                  <a:latin typeface="Dreaming Outloud Pro" panose="03050502040302030504" pitchFamily="66" charset="0"/>
                  <a:cs typeface="Dreaming Outloud Pro" panose="03050502040302030504" pitchFamily="66" charset="0"/>
                </a:rPr>
                <a:t>repared</a:t>
              </a:r>
              <a:endParaRPr lang="en-US" sz="3200" dirty="0">
                <a:solidFill>
                  <a:srgbClr val="000000"/>
                </a:solidFill>
                <a:latin typeface="Dreaming Outloud Pro" panose="03050502040302030504" pitchFamily="66" charset="0"/>
                <a:cs typeface="Dreaming Outloud Pro" panose="03050502040302030504" pitchFamily="66" charset="0"/>
              </a:endParaRPr>
            </a:p>
          </p:txBody>
        </p:sp>
      </p:grpSp>
      <p:grpSp>
        <p:nvGrpSpPr>
          <p:cNvPr id="29" name="Group 29"/>
          <p:cNvGrpSpPr/>
          <p:nvPr/>
        </p:nvGrpSpPr>
        <p:grpSpPr>
          <a:xfrm>
            <a:off x="8791190" y="4395342"/>
            <a:ext cx="2577152" cy="872034"/>
            <a:chOff x="0" y="-85725"/>
            <a:chExt cx="3436203" cy="1162711"/>
          </a:xfrm>
        </p:grpSpPr>
        <p:pic>
          <p:nvPicPr>
            <p:cNvPr id="30" name="Picture 3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94301"/>
              <a:ext cx="3436203" cy="919184"/>
            </a:xfrm>
            <a:prstGeom prst="rect">
              <a:avLst/>
            </a:prstGeom>
          </p:spPr>
        </p:pic>
        <p:sp>
          <p:nvSpPr>
            <p:cNvPr id="31" name="TextBox 31"/>
            <p:cNvSpPr txBox="1"/>
            <p:nvPr/>
          </p:nvSpPr>
          <p:spPr>
            <a:xfrm>
              <a:off x="284147" y="-85725"/>
              <a:ext cx="421852" cy="1162711"/>
            </a:xfrm>
            <a:prstGeom prst="rect">
              <a:avLst/>
            </a:prstGeom>
          </p:spPr>
          <p:txBody>
            <a:bodyPr lIns="0" tIns="0" rIns="0" bIns="0" rtlCol="0" anchor="t">
              <a:spAutoFit/>
            </a:bodyPr>
            <a:lstStyle/>
            <a:p>
              <a:pPr algn="ctr">
                <a:lnSpc>
                  <a:spcPts val="6768"/>
                </a:lnSpc>
              </a:pPr>
              <a:r>
                <a:rPr lang="en-US" sz="4834">
                  <a:solidFill>
                    <a:srgbClr val="000000"/>
                  </a:solidFill>
                  <a:latin typeface="Dreaming Outloud Pro" panose="03050502040302030504" pitchFamily="66" charset="0"/>
                  <a:cs typeface="Dreaming Outloud Pro" panose="03050502040302030504" pitchFamily="66" charset="0"/>
                </a:rPr>
                <a:t>E</a:t>
              </a:r>
            </a:p>
          </p:txBody>
        </p:sp>
        <p:sp>
          <p:nvSpPr>
            <p:cNvPr id="32" name="TextBox 32"/>
            <p:cNvSpPr txBox="1"/>
            <p:nvPr/>
          </p:nvSpPr>
          <p:spPr>
            <a:xfrm>
              <a:off x="592681" y="299283"/>
              <a:ext cx="1590727" cy="598454"/>
            </a:xfrm>
            <a:prstGeom prst="rect">
              <a:avLst/>
            </a:prstGeom>
          </p:spPr>
          <p:txBody>
            <a:bodyPr lIns="0" tIns="0" rIns="0" bIns="0" rtlCol="0" anchor="t">
              <a:spAutoFit/>
            </a:bodyPr>
            <a:lstStyle/>
            <a:p>
              <a:pPr algn="ctr">
                <a:lnSpc>
                  <a:spcPts val="3490"/>
                </a:lnSpc>
              </a:pPr>
              <a:r>
                <a:rPr lang="en-US" sz="2800" dirty="0" err="1">
                  <a:solidFill>
                    <a:srgbClr val="000000"/>
                  </a:solidFill>
                  <a:latin typeface="Dreaming Outloud Pro" panose="03050502040302030504" pitchFamily="66" charset="0"/>
                  <a:cs typeface="Dreaming Outloud Pro" panose="03050502040302030504" pitchFamily="66" charset="0"/>
                </a:rPr>
                <a:t>mpathy</a:t>
              </a:r>
              <a:endParaRPr lang="en-US" sz="2492" dirty="0">
                <a:solidFill>
                  <a:srgbClr val="000000"/>
                </a:solidFill>
                <a:latin typeface="Dreaming Outloud Pro" panose="03050502040302030504" pitchFamily="66" charset="0"/>
                <a:cs typeface="Dreaming Outloud Pro" panose="03050502040302030504" pitchFamily="66" charset="0"/>
              </a:endParaRPr>
            </a:p>
          </p:txBody>
        </p:sp>
      </p:grpSp>
      <p:grpSp>
        <p:nvGrpSpPr>
          <p:cNvPr id="33" name="Group 33"/>
          <p:cNvGrpSpPr/>
          <p:nvPr/>
        </p:nvGrpSpPr>
        <p:grpSpPr>
          <a:xfrm>
            <a:off x="9385707" y="6879704"/>
            <a:ext cx="8177304" cy="933487"/>
            <a:chOff x="0" y="0"/>
            <a:chExt cx="4384065" cy="442514"/>
          </a:xfrm>
        </p:grpSpPr>
        <p:sp>
          <p:nvSpPr>
            <p:cNvPr id="34" name="Freeform 34"/>
            <p:cNvSpPr/>
            <p:nvPr/>
          </p:nvSpPr>
          <p:spPr>
            <a:xfrm>
              <a:off x="0" y="0"/>
              <a:ext cx="4384065" cy="442514"/>
            </a:xfrm>
            <a:custGeom>
              <a:avLst/>
              <a:gdLst/>
              <a:ahLst/>
              <a:cxnLst/>
              <a:rect l="l" t="t" r="r" b="b"/>
              <a:pathLst>
                <a:path w="4384065" h="442514">
                  <a:moveTo>
                    <a:pt x="35030" y="0"/>
                  </a:moveTo>
                  <a:lnTo>
                    <a:pt x="4349035" y="0"/>
                  </a:lnTo>
                  <a:cubicBezTo>
                    <a:pt x="4368381" y="0"/>
                    <a:pt x="4384065" y="15683"/>
                    <a:pt x="4384065" y="35030"/>
                  </a:cubicBezTo>
                  <a:lnTo>
                    <a:pt x="4384065" y="407484"/>
                  </a:lnTo>
                  <a:cubicBezTo>
                    <a:pt x="4384065" y="416775"/>
                    <a:pt x="4380374" y="425685"/>
                    <a:pt x="4373805" y="432254"/>
                  </a:cubicBezTo>
                  <a:cubicBezTo>
                    <a:pt x="4367235" y="438823"/>
                    <a:pt x="4358325" y="442514"/>
                    <a:pt x="4349035" y="442514"/>
                  </a:cubicBezTo>
                  <a:lnTo>
                    <a:pt x="35030" y="442514"/>
                  </a:lnTo>
                  <a:cubicBezTo>
                    <a:pt x="25739" y="442514"/>
                    <a:pt x="16829" y="438823"/>
                    <a:pt x="10260" y="432254"/>
                  </a:cubicBezTo>
                  <a:cubicBezTo>
                    <a:pt x="3691" y="425685"/>
                    <a:pt x="0" y="416775"/>
                    <a:pt x="0" y="407484"/>
                  </a:cubicBezTo>
                  <a:lnTo>
                    <a:pt x="0" y="35030"/>
                  </a:lnTo>
                  <a:cubicBezTo>
                    <a:pt x="0" y="25739"/>
                    <a:pt x="3691" y="16829"/>
                    <a:pt x="10260" y="10260"/>
                  </a:cubicBezTo>
                  <a:cubicBezTo>
                    <a:pt x="16829" y="3691"/>
                    <a:pt x="25739" y="0"/>
                    <a:pt x="35030" y="0"/>
                  </a:cubicBezTo>
                  <a:close/>
                </a:path>
              </a:pathLst>
            </a:custGeom>
            <a:solidFill>
              <a:srgbClr val="FFFFFF">
                <a:alpha val="43922"/>
              </a:srgbClr>
            </a:solidFill>
            <a:ln w="28575">
              <a:solidFill>
                <a:srgbClr val="FF5757">
                  <a:alpha val="43922"/>
                </a:srgbClr>
              </a:solidFill>
            </a:ln>
          </p:spPr>
          <p:txBody>
            <a:bodyPr/>
            <a:lstStyle/>
            <a:p>
              <a:endParaRPr lang="en-US"/>
            </a:p>
          </p:txBody>
        </p:sp>
        <p:sp>
          <p:nvSpPr>
            <p:cNvPr id="35" name="TextBox 35"/>
            <p:cNvSpPr txBox="1"/>
            <p:nvPr/>
          </p:nvSpPr>
          <p:spPr>
            <a:xfrm>
              <a:off x="0" y="-9525"/>
              <a:ext cx="812800" cy="822325"/>
            </a:xfrm>
            <a:prstGeom prst="rect">
              <a:avLst/>
            </a:prstGeom>
          </p:spPr>
          <p:txBody>
            <a:bodyPr lIns="27810" tIns="27810" rIns="27810" bIns="27810" rtlCol="0" anchor="ctr"/>
            <a:lstStyle/>
            <a:p>
              <a:pPr algn="ctr">
                <a:lnSpc>
                  <a:spcPts val="1072"/>
                </a:lnSpc>
                <a:spcBef>
                  <a:spcPct val="0"/>
                </a:spcBef>
              </a:pPr>
              <a:endParaRPr>
                <a:latin typeface="Dreaming Outloud Pro" panose="03050502040302030504" pitchFamily="66" charset="0"/>
                <a:cs typeface="Dreaming Outloud Pro" panose="03050502040302030504" pitchFamily="66" charset="0"/>
              </a:endParaRPr>
            </a:p>
          </p:txBody>
        </p:sp>
      </p:grpSp>
      <p:sp>
        <p:nvSpPr>
          <p:cNvPr id="36" name="TextBox 36"/>
          <p:cNvSpPr txBox="1"/>
          <p:nvPr/>
        </p:nvSpPr>
        <p:spPr>
          <a:xfrm>
            <a:off x="9598556" y="7055236"/>
            <a:ext cx="7746270" cy="668773"/>
          </a:xfrm>
          <a:prstGeom prst="rect">
            <a:avLst/>
          </a:prstGeom>
        </p:spPr>
        <p:txBody>
          <a:bodyPr lIns="0" tIns="0" rIns="0" bIns="0" rtlCol="0" anchor="t">
            <a:spAutoFit/>
          </a:bodyPr>
          <a:lstStyle/>
          <a:p>
            <a:pPr algn="just">
              <a:lnSpc>
                <a:spcPts val="2500"/>
              </a:lnSpc>
            </a:pPr>
            <a:r>
              <a:rPr lang="en-US" sz="2800" dirty="0">
                <a:solidFill>
                  <a:srgbClr val="000000"/>
                </a:solidFill>
                <a:latin typeface="Dreaming Outloud Pro" panose="03050502040302030504" pitchFamily="66" charset="0"/>
                <a:cs typeface="Dreaming Outloud Pro" panose="03050502040302030504" pitchFamily="66" charset="0"/>
              </a:rPr>
              <a:t>Respect different backgrounds, experiences and cultures.  Our views may be different to others</a:t>
            </a:r>
          </a:p>
        </p:txBody>
      </p:sp>
      <p:pic>
        <p:nvPicPr>
          <p:cNvPr id="37" name="Picture 3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098797" y="6392190"/>
            <a:ext cx="782235" cy="647121"/>
          </a:xfrm>
          <a:prstGeom prst="rect">
            <a:avLst/>
          </a:prstGeom>
        </p:spPr>
      </p:pic>
      <p:grpSp>
        <p:nvGrpSpPr>
          <p:cNvPr id="38" name="Group 38"/>
          <p:cNvGrpSpPr/>
          <p:nvPr/>
        </p:nvGrpSpPr>
        <p:grpSpPr>
          <a:xfrm>
            <a:off x="8863773" y="6188959"/>
            <a:ext cx="2548599" cy="859210"/>
            <a:chOff x="0" y="-76200"/>
            <a:chExt cx="3398132" cy="1145613"/>
          </a:xfrm>
        </p:grpSpPr>
        <p:pic>
          <p:nvPicPr>
            <p:cNvPr id="39" name="Picture 3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93256"/>
              <a:ext cx="3398132" cy="909000"/>
            </a:xfrm>
            <a:prstGeom prst="rect">
              <a:avLst/>
            </a:prstGeom>
          </p:spPr>
        </p:pic>
        <p:sp>
          <p:nvSpPr>
            <p:cNvPr id="40" name="TextBox 40"/>
            <p:cNvSpPr txBox="1"/>
            <p:nvPr/>
          </p:nvSpPr>
          <p:spPr>
            <a:xfrm>
              <a:off x="280999" y="-76200"/>
              <a:ext cx="417179" cy="1145613"/>
            </a:xfrm>
            <a:prstGeom prst="rect">
              <a:avLst/>
            </a:prstGeom>
          </p:spPr>
          <p:txBody>
            <a:bodyPr lIns="0" tIns="0" rIns="0" bIns="0" rtlCol="0" anchor="t">
              <a:spAutoFit/>
            </a:bodyPr>
            <a:lstStyle/>
            <a:p>
              <a:pPr algn="ctr">
                <a:lnSpc>
                  <a:spcPts val="6693"/>
                </a:lnSpc>
              </a:pPr>
              <a:r>
                <a:rPr lang="en-US" sz="5400">
                  <a:solidFill>
                    <a:srgbClr val="000000"/>
                  </a:solidFill>
                  <a:latin typeface="Dreaming Outloud Pro" panose="03050502040302030504" pitchFamily="66" charset="0"/>
                  <a:cs typeface="Dreaming Outloud Pro" panose="03050502040302030504" pitchFamily="66" charset="0"/>
                </a:rPr>
                <a:t>R</a:t>
              </a:r>
            </a:p>
          </p:txBody>
        </p:sp>
        <p:sp>
          <p:nvSpPr>
            <p:cNvPr id="41" name="TextBox 41"/>
            <p:cNvSpPr txBox="1"/>
            <p:nvPr/>
          </p:nvSpPr>
          <p:spPr>
            <a:xfrm>
              <a:off x="586115" y="295440"/>
              <a:ext cx="1573103" cy="612988"/>
            </a:xfrm>
            <a:prstGeom prst="rect">
              <a:avLst/>
            </a:prstGeom>
          </p:spPr>
          <p:txBody>
            <a:bodyPr lIns="0" tIns="0" rIns="0" bIns="0" rtlCol="0" anchor="t">
              <a:spAutoFit/>
            </a:bodyPr>
            <a:lstStyle/>
            <a:p>
              <a:pPr algn="ctr">
                <a:lnSpc>
                  <a:spcPts val="3451"/>
                </a:lnSpc>
              </a:pPr>
              <a:r>
                <a:rPr lang="en-US" sz="3200">
                  <a:solidFill>
                    <a:srgbClr val="000000"/>
                  </a:solidFill>
                  <a:latin typeface="Dreaming Outloud Pro" panose="03050502040302030504" pitchFamily="66" charset="0"/>
                  <a:cs typeface="Dreaming Outloud Pro" panose="03050502040302030504" pitchFamily="66" charset="0"/>
                </a:rPr>
                <a:t>espect</a:t>
              </a:r>
            </a:p>
          </p:txBody>
        </p:sp>
      </p:grpSp>
      <p:grpSp>
        <p:nvGrpSpPr>
          <p:cNvPr id="42" name="Group 42"/>
          <p:cNvGrpSpPr/>
          <p:nvPr/>
        </p:nvGrpSpPr>
        <p:grpSpPr>
          <a:xfrm>
            <a:off x="5534450" y="3448802"/>
            <a:ext cx="2295566" cy="769441"/>
            <a:chOff x="0" y="-85725"/>
            <a:chExt cx="3060755" cy="1025921"/>
          </a:xfrm>
        </p:grpSpPr>
        <p:pic>
          <p:nvPicPr>
            <p:cNvPr id="43" name="Picture 4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83997"/>
              <a:ext cx="3060755" cy="818752"/>
            </a:xfrm>
            <a:prstGeom prst="rect">
              <a:avLst/>
            </a:prstGeom>
          </p:spPr>
        </p:pic>
        <p:sp>
          <p:nvSpPr>
            <p:cNvPr id="44" name="TextBox 44"/>
            <p:cNvSpPr txBox="1"/>
            <p:nvPr/>
          </p:nvSpPr>
          <p:spPr>
            <a:xfrm>
              <a:off x="253100" y="-85725"/>
              <a:ext cx="375760" cy="1025921"/>
            </a:xfrm>
            <a:prstGeom prst="rect">
              <a:avLst/>
            </a:prstGeom>
          </p:spPr>
          <p:txBody>
            <a:bodyPr lIns="0" tIns="0" rIns="0" bIns="0" rtlCol="0" anchor="t">
              <a:spAutoFit/>
            </a:bodyPr>
            <a:lstStyle/>
            <a:p>
              <a:pPr algn="ctr">
                <a:lnSpc>
                  <a:spcPts val="6028"/>
                </a:lnSpc>
              </a:pPr>
              <a:r>
                <a:rPr lang="en-US" sz="4306">
                  <a:solidFill>
                    <a:srgbClr val="000000"/>
                  </a:solidFill>
                  <a:latin typeface="Dreaming Outloud Pro" panose="03050502040302030504" pitchFamily="66" charset="0"/>
                  <a:cs typeface="Dreaming Outloud Pro" panose="03050502040302030504" pitchFamily="66" charset="0"/>
                </a:rPr>
                <a:t>P</a:t>
              </a:r>
            </a:p>
          </p:txBody>
        </p:sp>
        <p:sp>
          <p:nvSpPr>
            <p:cNvPr id="45" name="TextBox 45"/>
            <p:cNvSpPr txBox="1"/>
            <p:nvPr/>
          </p:nvSpPr>
          <p:spPr>
            <a:xfrm>
              <a:off x="527924" y="261379"/>
              <a:ext cx="1416921" cy="530060"/>
            </a:xfrm>
            <a:prstGeom prst="rect">
              <a:avLst/>
            </a:prstGeom>
          </p:spPr>
          <p:txBody>
            <a:bodyPr lIns="0" tIns="0" rIns="0" bIns="0" rtlCol="0" anchor="t">
              <a:spAutoFit/>
            </a:bodyPr>
            <a:lstStyle/>
            <a:p>
              <a:pPr algn="ctr">
                <a:lnSpc>
                  <a:spcPts val="3108"/>
                </a:lnSpc>
              </a:pPr>
              <a:r>
                <a:rPr lang="en-US" sz="2220">
                  <a:solidFill>
                    <a:srgbClr val="000000"/>
                  </a:solidFill>
                  <a:latin typeface="Dreaming Outloud Pro" panose="03050502040302030504" pitchFamily="66" charset="0"/>
                  <a:cs typeface="Dreaming Outloud Pro" panose="03050502040302030504" pitchFamily="66" charset="0"/>
                </a:rPr>
                <a:t>repared</a:t>
              </a:r>
            </a:p>
          </p:txBody>
        </p:sp>
      </p:grpSp>
      <p:grpSp>
        <p:nvGrpSpPr>
          <p:cNvPr id="46" name="Group 46"/>
          <p:cNvGrpSpPr/>
          <p:nvPr/>
        </p:nvGrpSpPr>
        <p:grpSpPr>
          <a:xfrm>
            <a:off x="5534450" y="4280933"/>
            <a:ext cx="2290610" cy="769441"/>
            <a:chOff x="0" y="-85725"/>
            <a:chExt cx="3054147" cy="1025921"/>
          </a:xfrm>
        </p:grpSpPr>
        <p:pic>
          <p:nvPicPr>
            <p:cNvPr id="47" name="Picture 4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83816"/>
              <a:ext cx="3054147" cy="816984"/>
            </a:xfrm>
            <a:prstGeom prst="rect">
              <a:avLst/>
            </a:prstGeom>
          </p:spPr>
        </p:pic>
        <p:sp>
          <p:nvSpPr>
            <p:cNvPr id="48" name="TextBox 48"/>
            <p:cNvSpPr txBox="1"/>
            <p:nvPr/>
          </p:nvSpPr>
          <p:spPr>
            <a:xfrm>
              <a:off x="252553" y="-85725"/>
              <a:ext cx="374949" cy="1025921"/>
            </a:xfrm>
            <a:prstGeom prst="rect">
              <a:avLst/>
            </a:prstGeom>
          </p:spPr>
          <p:txBody>
            <a:bodyPr lIns="0" tIns="0" rIns="0" bIns="0" rtlCol="0" anchor="t">
              <a:spAutoFit/>
            </a:bodyPr>
            <a:lstStyle/>
            <a:p>
              <a:pPr algn="ctr">
                <a:lnSpc>
                  <a:spcPts val="6015"/>
                </a:lnSpc>
              </a:pPr>
              <a:r>
                <a:rPr lang="en-US" sz="4296">
                  <a:solidFill>
                    <a:srgbClr val="000000"/>
                  </a:solidFill>
                  <a:latin typeface="Dreaming Outloud Pro" panose="03050502040302030504" pitchFamily="66" charset="0"/>
                  <a:cs typeface="Dreaming Outloud Pro" panose="03050502040302030504" pitchFamily="66" charset="0"/>
                </a:rPr>
                <a:t>E</a:t>
              </a:r>
            </a:p>
          </p:txBody>
        </p:sp>
        <p:sp>
          <p:nvSpPr>
            <p:cNvPr id="49" name="TextBox 49"/>
            <p:cNvSpPr txBox="1"/>
            <p:nvPr/>
          </p:nvSpPr>
          <p:spPr>
            <a:xfrm>
              <a:off x="526784" y="260712"/>
              <a:ext cx="1413861" cy="530060"/>
            </a:xfrm>
            <a:prstGeom prst="rect">
              <a:avLst/>
            </a:prstGeom>
          </p:spPr>
          <p:txBody>
            <a:bodyPr lIns="0" tIns="0" rIns="0" bIns="0" rtlCol="0" anchor="t">
              <a:spAutoFit/>
            </a:bodyPr>
            <a:lstStyle/>
            <a:p>
              <a:pPr algn="ctr">
                <a:lnSpc>
                  <a:spcPts val="3102"/>
                </a:lnSpc>
              </a:pPr>
              <a:r>
                <a:rPr lang="en-US" sz="2215">
                  <a:solidFill>
                    <a:srgbClr val="000000"/>
                  </a:solidFill>
                  <a:latin typeface="Dreaming Outloud Pro" panose="03050502040302030504" pitchFamily="66" charset="0"/>
                  <a:cs typeface="Dreaming Outloud Pro" panose="03050502040302030504" pitchFamily="66" charset="0"/>
                </a:rPr>
                <a:t>mpathy</a:t>
              </a:r>
            </a:p>
          </p:txBody>
        </p:sp>
      </p:grpSp>
      <p:grpSp>
        <p:nvGrpSpPr>
          <p:cNvPr id="50" name="Group 50"/>
          <p:cNvGrpSpPr/>
          <p:nvPr/>
        </p:nvGrpSpPr>
        <p:grpSpPr>
          <a:xfrm>
            <a:off x="5564785" y="5254289"/>
            <a:ext cx="2265232" cy="756617"/>
            <a:chOff x="0" y="-76200"/>
            <a:chExt cx="3020309" cy="1008823"/>
          </a:xfrm>
        </p:grpSpPr>
        <p:pic>
          <p:nvPicPr>
            <p:cNvPr id="51" name="Picture 5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82887"/>
              <a:ext cx="3020309" cy="807933"/>
            </a:xfrm>
            <a:prstGeom prst="rect">
              <a:avLst/>
            </a:prstGeom>
          </p:spPr>
        </p:pic>
        <p:sp>
          <p:nvSpPr>
            <p:cNvPr id="52" name="TextBox 52"/>
            <p:cNvSpPr txBox="1"/>
            <p:nvPr/>
          </p:nvSpPr>
          <p:spPr>
            <a:xfrm>
              <a:off x="249755" y="-76200"/>
              <a:ext cx="370795" cy="1008823"/>
            </a:xfrm>
            <a:prstGeom prst="rect">
              <a:avLst/>
            </a:prstGeom>
          </p:spPr>
          <p:txBody>
            <a:bodyPr lIns="0" tIns="0" rIns="0" bIns="0" rtlCol="0" anchor="t">
              <a:spAutoFit/>
            </a:bodyPr>
            <a:lstStyle/>
            <a:p>
              <a:pPr algn="ctr">
                <a:lnSpc>
                  <a:spcPts val="5948"/>
                </a:lnSpc>
              </a:pPr>
              <a:r>
                <a:rPr lang="en-US" sz="4249">
                  <a:solidFill>
                    <a:srgbClr val="000000"/>
                  </a:solidFill>
                  <a:latin typeface="Dreaming Outloud Pro" panose="03050502040302030504" pitchFamily="66" charset="0"/>
                  <a:cs typeface="Dreaming Outloud Pro" panose="03050502040302030504" pitchFamily="66" charset="0"/>
                </a:rPr>
                <a:t>R</a:t>
              </a:r>
            </a:p>
          </p:txBody>
        </p:sp>
        <p:sp>
          <p:nvSpPr>
            <p:cNvPr id="53" name="TextBox 53"/>
            <p:cNvSpPr txBox="1"/>
            <p:nvPr/>
          </p:nvSpPr>
          <p:spPr>
            <a:xfrm>
              <a:off x="520948" y="266821"/>
              <a:ext cx="1398197" cy="530060"/>
            </a:xfrm>
            <a:prstGeom prst="rect">
              <a:avLst/>
            </a:prstGeom>
          </p:spPr>
          <p:txBody>
            <a:bodyPr lIns="0" tIns="0" rIns="0" bIns="0" rtlCol="0" anchor="t">
              <a:spAutoFit/>
            </a:bodyPr>
            <a:lstStyle/>
            <a:p>
              <a:pPr algn="ctr">
                <a:lnSpc>
                  <a:spcPts val="3067"/>
                </a:lnSpc>
              </a:pPr>
              <a:r>
                <a:rPr lang="en-US" sz="2191">
                  <a:solidFill>
                    <a:srgbClr val="000000"/>
                  </a:solidFill>
                  <a:latin typeface="Dreaming Outloud Pro" panose="03050502040302030504" pitchFamily="66" charset="0"/>
                  <a:cs typeface="Dreaming Outloud Pro" panose="03050502040302030504" pitchFamily="66" charset="0"/>
                </a:rPr>
                <a:t>espect</a:t>
              </a:r>
            </a:p>
          </p:txBody>
        </p:sp>
      </p:grpSp>
      <p:grpSp>
        <p:nvGrpSpPr>
          <p:cNvPr id="54" name="Group 54"/>
          <p:cNvGrpSpPr/>
          <p:nvPr/>
        </p:nvGrpSpPr>
        <p:grpSpPr>
          <a:xfrm>
            <a:off x="5564785" y="6152690"/>
            <a:ext cx="2330076" cy="782265"/>
            <a:chOff x="0" y="-85725"/>
            <a:chExt cx="3106768" cy="1043020"/>
          </a:xfrm>
        </p:grpSpPr>
        <p:pic>
          <p:nvPicPr>
            <p:cNvPr id="55" name="Picture 5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0" y="85260"/>
              <a:ext cx="3106768" cy="831060"/>
            </a:xfrm>
            <a:prstGeom prst="rect">
              <a:avLst/>
            </a:prstGeom>
          </p:spPr>
        </p:pic>
        <p:sp>
          <p:nvSpPr>
            <p:cNvPr id="56" name="TextBox 56"/>
            <p:cNvSpPr txBox="1"/>
            <p:nvPr/>
          </p:nvSpPr>
          <p:spPr>
            <a:xfrm>
              <a:off x="256905" y="-85725"/>
              <a:ext cx="381409" cy="1043020"/>
            </a:xfrm>
            <a:prstGeom prst="rect">
              <a:avLst/>
            </a:prstGeom>
          </p:spPr>
          <p:txBody>
            <a:bodyPr lIns="0" tIns="0" rIns="0" bIns="0" rtlCol="0" anchor="t">
              <a:spAutoFit/>
            </a:bodyPr>
            <a:lstStyle/>
            <a:p>
              <a:pPr algn="ctr">
                <a:lnSpc>
                  <a:spcPts val="6119"/>
                </a:lnSpc>
              </a:pPr>
              <a:r>
                <a:rPr lang="en-US" sz="4370">
                  <a:solidFill>
                    <a:srgbClr val="000000"/>
                  </a:solidFill>
                  <a:latin typeface="Dreaming Outloud Pro" panose="03050502040302030504" pitchFamily="66" charset="0"/>
                  <a:cs typeface="Dreaming Outloud Pro" panose="03050502040302030504" pitchFamily="66" charset="0"/>
                </a:rPr>
                <a:t>I</a:t>
              </a:r>
            </a:p>
          </p:txBody>
        </p:sp>
        <p:sp>
          <p:nvSpPr>
            <p:cNvPr id="57" name="TextBox 57"/>
            <p:cNvSpPr txBox="1"/>
            <p:nvPr/>
          </p:nvSpPr>
          <p:spPr>
            <a:xfrm>
              <a:off x="535860" y="266026"/>
              <a:ext cx="1438221" cy="547159"/>
            </a:xfrm>
            <a:prstGeom prst="rect">
              <a:avLst/>
            </a:prstGeom>
          </p:spPr>
          <p:txBody>
            <a:bodyPr lIns="0" tIns="0" rIns="0" bIns="0" rtlCol="0" anchor="t">
              <a:spAutoFit/>
            </a:bodyPr>
            <a:lstStyle/>
            <a:p>
              <a:pPr algn="ctr">
                <a:lnSpc>
                  <a:spcPts val="3155"/>
                </a:lnSpc>
              </a:pPr>
              <a:r>
                <a:rPr lang="en-US" sz="2253">
                  <a:solidFill>
                    <a:srgbClr val="000000"/>
                  </a:solidFill>
                  <a:latin typeface="Dreaming Outloud Pro" panose="03050502040302030504" pitchFamily="66" charset="0"/>
                  <a:cs typeface="Dreaming Outloud Pro" panose="03050502040302030504" pitchFamily="66" charset="0"/>
                </a:rPr>
                <a:t>nformed</a:t>
              </a:r>
            </a:p>
          </p:txBody>
        </p:sp>
      </p:grpSp>
      <p:pic>
        <p:nvPicPr>
          <p:cNvPr id="58" name="Picture 58"/>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5564785" y="7122260"/>
            <a:ext cx="2178830" cy="582837"/>
          </a:xfrm>
          <a:prstGeom prst="rect">
            <a:avLst/>
          </a:prstGeom>
        </p:spPr>
      </p:pic>
      <p:sp>
        <p:nvSpPr>
          <p:cNvPr id="59" name="TextBox 59"/>
          <p:cNvSpPr txBox="1"/>
          <p:nvPr/>
        </p:nvSpPr>
        <p:spPr>
          <a:xfrm>
            <a:off x="5856995" y="6980424"/>
            <a:ext cx="293619" cy="807913"/>
          </a:xfrm>
          <a:prstGeom prst="rect">
            <a:avLst/>
          </a:prstGeom>
        </p:spPr>
        <p:txBody>
          <a:bodyPr lIns="0" tIns="0" rIns="0" bIns="0" rtlCol="0" anchor="t">
            <a:spAutoFit/>
          </a:bodyPr>
          <a:lstStyle/>
          <a:p>
            <a:pPr algn="ctr">
              <a:lnSpc>
                <a:spcPts val="6281"/>
              </a:lnSpc>
            </a:pPr>
            <a:r>
              <a:rPr lang="en-US" sz="4486">
                <a:solidFill>
                  <a:srgbClr val="000000"/>
                </a:solidFill>
                <a:latin typeface="Dreaming Outloud Pro" panose="03050502040302030504" pitchFamily="66" charset="0"/>
                <a:cs typeface="Dreaming Outloud Pro" panose="03050502040302030504" pitchFamily="66" charset="0"/>
              </a:rPr>
              <a:t>O</a:t>
            </a:r>
          </a:p>
        </p:txBody>
      </p:sp>
      <p:sp>
        <p:nvSpPr>
          <p:cNvPr id="60" name="TextBox 60"/>
          <p:cNvSpPr txBox="1"/>
          <p:nvPr/>
        </p:nvSpPr>
        <p:spPr>
          <a:xfrm>
            <a:off x="6207033" y="7220175"/>
            <a:ext cx="1107185" cy="410369"/>
          </a:xfrm>
          <a:prstGeom prst="rect">
            <a:avLst/>
          </a:prstGeom>
        </p:spPr>
        <p:txBody>
          <a:bodyPr lIns="0" tIns="0" rIns="0" bIns="0" rtlCol="0" anchor="t">
            <a:spAutoFit/>
          </a:bodyPr>
          <a:lstStyle/>
          <a:p>
            <a:pPr>
              <a:lnSpc>
                <a:spcPts val="3238"/>
              </a:lnSpc>
            </a:pPr>
            <a:r>
              <a:rPr lang="en-US" sz="2313">
                <a:solidFill>
                  <a:srgbClr val="000000"/>
                </a:solidFill>
                <a:latin typeface="Dreaming Outloud Pro" panose="03050502040302030504" pitchFamily="66" charset="0"/>
                <a:cs typeface="Dreaming Outloud Pro" panose="03050502040302030504" pitchFamily="66" charset="0"/>
              </a:rPr>
              <a:t>pen</a:t>
            </a:r>
          </a:p>
        </p:txBody>
      </p:sp>
      <p:pic>
        <p:nvPicPr>
          <p:cNvPr id="61" name="Picture 61"/>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5564785" y="7909433"/>
            <a:ext cx="2178830" cy="582837"/>
          </a:xfrm>
          <a:prstGeom prst="rect">
            <a:avLst/>
          </a:prstGeom>
        </p:spPr>
      </p:pic>
      <p:sp>
        <p:nvSpPr>
          <p:cNvPr id="62" name="TextBox 62"/>
          <p:cNvSpPr txBox="1"/>
          <p:nvPr/>
        </p:nvSpPr>
        <p:spPr>
          <a:xfrm>
            <a:off x="5762558" y="7813192"/>
            <a:ext cx="293619" cy="807913"/>
          </a:xfrm>
          <a:prstGeom prst="rect">
            <a:avLst/>
          </a:prstGeom>
        </p:spPr>
        <p:txBody>
          <a:bodyPr lIns="0" tIns="0" rIns="0" bIns="0" rtlCol="0" anchor="t">
            <a:spAutoFit/>
          </a:bodyPr>
          <a:lstStyle/>
          <a:p>
            <a:pPr algn="ctr">
              <a:lnSpc>
                <a:spcPts val="6281"/>
              </a:lnSpc>
            </a:pPr>
            <a:r>
              <a:rPr lang="en-US" sz="4486">
                <a:solidFill>
                  <a:srgbClr val="000000"/>
                </a:solidFill>
                <a:latin typeface="Dreaming Outloud Pro" panose="03050502040302030504" pitchFamily="66" charset="0"/>
                <a:cs typeface="Dreaming Outloud Pro" panose="03050502040302030504" pitchFamily="66" charset="0"/>
              </a:rPr>
              <a:t>D</a:t>
            </a:r>
          </a:p>
        </p:txBody>
      </p:sp>
      <p:sp>
        <p:nvSpPr>
          <p:cNvPr id="63" name="TextBox 63"/>
          <p:cNvSpPr txBox="1"/>
          <p:nvPr/>
        </p:nvSpPr>
        <p:spPr>
          <a:xfrm>
            <a:off x="6112595" y="8007348"/>
            <a:ext cx="1107185" cy="410369"/>
          </a:xfrm>
          <a:prstGeom prst="rect">
            <a:avLst/>
          </a:prstGeom>
        </p:spPr>
        <p:txBody>
          <a:bodyPr lIns="0" tIns="0" rIns="0" bIns="0" rtlCol="0" anchor="t">
            <a:spAutoFit/>
          </a:bodyPr>
          <a:lstStyle/>
          <a:p>
            <a:pPr>
              <a:lnSpc>
                <a:spcPts val="3238"/>
              </a:lnSpc>
            </a:pPr>
            <a:r>
              <a:rPr lang="en-US" sz="2313">
                <a:solidFill>
                  <a:srgbClr val="000000"/>
                </a:solidFill>
                <a:latin typeface="Dreaming Outloud Pro" panose="03050502040302030504" pitchFamily="66" charset="0"/>
                <a:cs typeface="Dreaming Outloud Pro" panose="03050502040302030504" pitchFamily="66" charset="0"/>
              </a:rPr>
              <a:t>ignity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933711" y="4871894"/>
            <a:ext cx="6266756" cy="34449"/>
          </a:xfrm>
          <a:prstGeom prst="line">
            <a:avLst/>
          </a:prstGeom>
          <a:ln w="38100" cap="rnd">
            <a:solidFill>
              <a:srgbClr val="000000"/>
            </a:solidFill>
            <a:prstDash val="sysDash"/>
            <a:headEnd type="none" w="sm" len="sm"/>
            <a:tailEnd type="none" w="sm" len="sm"/>
          </a:ln>
        </p:spPr>
        <p:txBody>
          <a:bodyPr/>
          <a:lstStyle/>
          <a:p>
            <a:endParaRPr lang="en-US"/>
          </a:p>
        </p:txBody>
      </p:sp>
      <p:grpSp>
        <p:nvGrpSpPr>
          <p:cNvPr id="3" name="Group 3"/>
          <p:cNvGrpSpPr/>
          <p:nvPr/>
        </p:nvGrpSpPr>
        <p:grpSpPr>
          <a:xfrm>
            <a:off x="552789" y="664860"/>
            <a:ext cx="3701083" cy="727680"/>
            <a:chOff x="0" y="0"/>
            <a:chExt cx="4934778" cy="970239"/>
          </a:xfrm>
        </p:grpSpPr>
        <p:grpSp>
          <p:nvGrpSpPr>
            <p:cNvPr id="4" name="Group 4"/>
            <p:cNvGrpSpPr/>
            <p:nvPr/>
          </p:nvGrpSpPr>
          <p:grpSpPr>
            <a:xfrm>
              <a:off x="0" y="0"/>
              <a:ext cx="862312" cy="741049"/>
              <a:chOff x="0" y="0"/>
              <a:chExt cx="812800" cy="698500"/>
            </a:xfrm>
          </p:grpSpPr>
          <p:sp>
            <p:nvSpPr>
              <p:cNvPr id="5" name="Freeform 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6" name="TextBox 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18098" y="0"/>
              <a:ext cx="862312" cy="741049"/>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1" name="TextBox 11"/>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615794" flipH="1">
            <a:off x="6481984" y="3435228"/>
            <a:ext cx="1154824" cy="1786961"/>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8283" r="14622"/>
          <a:stretch>
            <a:fillRect/>
          </a:stretch>
        </p:blipFill>
        <p:spPr>
          <a:xfrm>
            <a:off x="8482371" y="1158554"/>
            <a:ext cx="794320" cy="544786"/>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14304" y="5253733"/>
            <a:ext cx="917491" cy="666328"/>
          </a:xfrm>
          <a:prstGeom prst="rect">
            <a:avLst/>
          </a:prstGeom>
        </p:spPr>
      </p:pic>
      <p:grpSp>
        <p:nvGrpSpPr>
          <p:cNvPr id="16" name="Group 16"/>
          <p:cNvGrpSpPr/>
          <p:nvPr/>
        </p:nvGrpSpPr>
        <p:grpSpPr>
          <a:xfrm>
            <a:off x="8944993" y="7240337"/>
            <a:ext cx="8015300" cy="1761277"/>
            <a:chOff x="0" y="0"/>
            <a:chExt cx="4375750" cy="485913"/>
          </a:xfrm>
        </p:grpSpPr>
        <p:sp>
          <p:nvSpPr>
            <p:cNvPr id="17" name="Freeform 17"/>
            <p:cNvSpPr/>
            <p:nvPr/>
          </p:nvSpPr>
          <p:spPr>
            <a:xfrm>
              <a:off x="0" y="0"/>
              <a:ext cx="4375750" cy="485913"/>
            </a:xfrm>
            <a:custGeom>
              <a:avLst/>
              <a:gdLst/>
              <a:ahLst/>
              <a:cxnLst/>
              <a:rect l="l" t="t" r="r" b="b"/>
              <a:pathLst>
                <a:path w="4375750" h="485913">
                  <a:moveTo>
                    <a:pt x="35738" y="0"/>
                  </a:moveTo>
                  <a:lnTo>
                    <a:pt x="4340011" y="0"/>
                  </a:lnTo>
                  <a:cubicBezTo>
                    <a:pt x="4359749" y="0"/>
                    <a:pt x="4375750" y="16000"/>
                    <a:pt x="4375750" y="35738"/>
                  </a:cubicBezTo>
                  <a:lnTo>
                    <a:pt x="4375750" y="450175"/>
                  </a:lnTo>
                  <a:cubicBezTo>
                    <a:pt x="4375750" y="459654"/>
                    <a:pt x="4371984" y="468744"/>
                    <a:pt x="4365282" y="475446"/>
                  </a:cubicBezTo>
                  <a:cubicBezTo>
                    <a:pt x="4358580" y="482148"/>
                    <a:pt x="4349490" y="485913"/>
                    <a:pt x="4340011" y="485913"/>
                  </a:cubicBezTo>
                  <a:lnTo>
                    <a:pt x="35738" y="485913"/>
                  </a:lnTo>
                  <a:cubicBezTo>
                    <a:pt x="26260" y="485913"/>
                    <a:pt x="17170" y="482148"/>
                    <a:pt x="10467" y="475446"/>
                  </a:cubicBezTo>
                  <a:cubicBezTo>
                    <a:pt x="3765" y="468744"/>
                    <a:pt x="0" y="459654"/>
                    <a:pt x="0" y="450175"/>
                  </a:cubicBezTo>
                  <a:lnTo>
                    <a:pt x="0" y="35738"/>
                  </a:lnTo>
                  <a:cubicBezTo>
                    <a:pt x="0" y="26260"/>
                    <a:pt x="3765" y="17170"/>
                    <a:pt x="10467" y="10467"/>
                  </a:cubicBezTo>
                  <a:cubicBezTo>
                    <a:pt x="17170" y="3765"/>
                    <a:pt x="26260" y="0"/>
                    <a:pt x="35738" y="0"/>
                  </a:cubicBezTo>
                  <a:close/>
                </a:path>
              </a:pathLst>
            </a:custGeom>
            <a:solidFill>
              <a:srgbClr val="FFFFFF">
                <a:alpha val="43922"/>
              </a:srgbClr>
            </a:solidFill>
            <a:ln w="28575">
              <a:solidFill>
                <a:srgbClr val="4B9684">
                  <a:alpha val="43922"/>
                </a:srgbClr>
              </a:solidFill>
            </a:ln>
          </p:spPr>
          <p:txBody>
            <a:bodyPr/>
            <a:lstStyle/>
            <a:p>
              <a:endParaRPr lang="en-US"/>
            </a:p>
          </p:txBody>
        </p:sp>
        <p:sp>
          <p:nvSpPr>
            <p:cNvPr id="18" name="TextBox 18"/>
            <p:cNvSpPr txBox="1"/>
            <p:nvPr/>
          </p:nvSpPr>
          <p:spPr>
            <a:xfrm>
              <a:off x="0" y="-9525"/>
              <a:ext cx="812800" cy="822325"/>
            </a:xfrm>
            <a:prstGeom prst="rect">
              <a:avLst/>
            </a:prstGeom>
          </p:spPr>
          <p:txBody>
            <a:bodyPr lIns="27810" tIns="27810" rIns="27810" bIns="27810" rtlCol="0" anchor="ctr"/>
            <a:lstStyle/>
            <a:p>
              <a:pPr algn="ctr">
                <a:lnSpc>
                  <a:spcPts val="1072"/>
                </a:lnSpc>
                <a:spcBef>
                  <a:spcPct val="0"/>
                </a:spcBef>
              </a:pPr>
              <a:endParaRPr>
                <a:latin typeface="Dreaming Outloud Pro" panose="03050502040302030504" pitchFamily="66" charset="0"/>
                <a:cs typeface="Dreaming Outloud Pro" panose="03050502040302030504" pitchFamily="66" charset="0"/>
              </a:endParaRPr>
            </a:p>
          </p:txBody>
        </p:sp>
      </p:gr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06344" y="6825450"/>
            <a:ext cx="554630" cy="665223"/>
          </a:xfrm>
          <a:prstGeom prst="rect">
            <a:avLst/>
          </a:prstGeom>
        </p:spPr>
      </p:pic>
      <p:sp>
        <p:nvSpPr>
          <p:cNvPr id="21" name="Freeform 21"/>
          <p:cNvSpPr/>
          <p:nvPr/>
        </p:nvSpPr>
        <p:spPr>
          <a:xfrm>
            <a:off x="8883702" y="1674502"/>
            <a:ext cx="8448093" cy="3286848"/>
          </a:xfrm>
          <a:custGeom>
            <a:avLst/>
            <a:gdLst/>
            <a:ahLst/>
            <a:cxnLst/>
            <a:rect l="l" t="t" r="r" b="b"/>
            <a:pathLst>
              <a:path w="4384065" h="1149605">
                <a:moveTo>
                  <a:pt x="33668" y="0"/>
                </a:moveTo>
                <a:lnTo>
                  <a:pt x="4350397" y="0"/>
                </a:lnTo>
                <a:cubicBezTo>
                  <a:pt x="4359327" y="0"/>
                  <a:pt x="4367890" y="3547"/>
                  <a:pt x="4374204" y="9861"/>
                </a:cubicBezTo>
                <a:cubicBezTo>
                  <a:pt x="4380518" y="16175"/>
                  <a:pt x="4384065" y="24739"/>
                  <a:pt x="4384065" y="33668"/>
                </a:cubicBezTo>
                <a:lnTo>
                  <a:pt x="4384065" y="1115938"/>
                </a:lnTo>
                <a:cubicBezTo>
                  <a:pt x="4384065" y="1124867"/>
                  <a:pt x="4380518" y="1133430"/>
                  <a:pt x="4374204" y="1139744"/>
                </a:cubicBezTo>
                <a:cubicBezTo>
                  <a:pt x="4367890" y="1146058"/>
                  <a:pt x="4359327" y="1149605"/>
                  <a:pt x="4350397" y="1149605"/>
                </a:cubicBezTo>
                <a:lnTo>
                  <a:pt x="33668" y="1149605"/>
                </a:lnTo>
                <a:cubicBezTo>
                  <a:pt x="24739" y="1149605"/>
                  <a:pt x="16175" y="1146058"/>
                  <a:pt x="9861" y="1139744"/>
                </a:cubicBezTo>
                <a:cubicBezTo>
                  <a:pt x="3547" y="1133430"/>
                  <a:pt x="0" y="1124867"/>
                  <a:pt x="0" y="1115938"/>
                </a:cubicBezTo>
                <a:lnTo>
                  <a:pt x="0" y="33668"/>
                </a:lnTo>
                <a:cubicBezTo>
                  <a:pt x="0" y="24739"/>
                  <a:pt x="3547" y="16175"/>
                  <a:pt x="9861" y="9861"/>
                </a:cubicBezTo>
                <a:cubicBezTo>
                  <a:pt x="16175" y="3547"/>
                  <a:pt x="24739" y="0"/>
                  <a:pt x="33668" y="0"/>
                </a:cubicBezTo>
                <a:close/>
              </a:path>
            </a:pathLst>
          </a:custGeom>
          <a:solidFill>
            <a:srgbClr val="FFFFFF">
              <a:alpha val="43922"/>
            </a:srgbClr>
          </a:solidFill>
          <a:ln w="28575">
            <a:solidFill>
              <a:srgbClr val="CBEFE7">
                <a:alpha val="43922"/>
              </a:srgbClr>
            </a:solidFill>
          </a:ln>
        </p:spPr>
        <p:txBody>
          <a:bodyPr/>
          <a:lstStyle/>
          <a:p>
            <a:endParaRPr lang="en-US"/>
          </a:p>
        </p:txBody>
      </p:sp>
      <p:sp>
        <p:nvSpPr>
          <p:cNvPr id="22" name="TextBox 22"/>
          <p:cNvSpPr txBox="1"/>
          <p:nvPr/>
        </p:nvSpPr>
        <p:spPr>
          <a:xfrm>
            <a:off x="8883702" y="1650469"/>
            <a:ext cx="1566266" cy="2074848"/>
          </a:xfrm>
          <a:prstGeom prst="rect">
            <a:avLst/>
          </a:prstGeom>
        </p:spPr>
        <p:txBody>
          <a:bodyPr lIns="27810" tIns="27810" rIns="27810" bIns="27810" rtlCol="0" anchor="ctr"/>
          <a:lstStyle/>
          <a:p>
            <a:pPr algn="ctr">
              <a:lnSpc>
                <a:spcPts val="1072"/>
              </a:lnSpc>
              <a:spcBef>
                <a:spcPct val="0"/>
              </a:spcBef>
            </a:pPr>
            <a:endParaRPr>
              <a:latin typeface="Dreaming Outloud Pro" panose="03050502040302030504" pitchFamily="66" charset="0"/>
              <a:cs typeface="Dreaming Outloud Pro" panose="03050502040302030504" pitchFamily="66" charset="0"/>
            </a:endParaRPr>
          </a:p>
        </p:txBody>
      </p:sp>
      <p:sp>
        <p:nvSpPr>
          <p:cNvPr id="23" name="TextBox 23"/>
          <p:cNvSpPr txBox="1"/>
          <p:nvPr/>
        </p:nvSpPr>
        <p:spPr>
          <a:xfrm>
            <a:off x="9398077" y="1821405"/>
            <a:ext cx="7417849" cy="1270995"/>
          </a:xfrm>
          <a:prstGeom prst="rect">
            <a:avLst/>
          </a:prstGeom>
        </p:spPr>
        <p:txBody>
          <a:bodyPr lIns="0" tIns="0" rIns="0" bIns="0" rtlCol="0" anchor="t">
            <a:spAutoFit/>
          </a:bodyPr>
          <a:lstStyle/>
          <a:p>
            <a:pPr marL="0" lvl="0" indent="0" algn="ctr">
              <a:lnSpc>
                <a:spcPts val="1808"/>
              </a:lnSpc>
            </a:pPr>
            <a:r>
              <a:rPr lang="en-US" sz="2400" u="none" dirty="0">
                <a:solidFill>
                  <a:srgbClr val="000000"/>
                </a:solidFill>
                <a:latin typeface="Dreaming Outloud Pro" panose="03050502040302030504" pitchFamily="66" charset="0"/>
                <a:cs typeface="Dreaming Outloud Pro" panose="03050502040302030504" pitchFamily="66" charset="0"/>
              </a:rPr>
              <a:t>Knowledge is power. Being informed means:</a:t>
            </a:r>
          </a:p>
          <a:p>
            <a:pPr marL="0" lvl="0" indent="0" algn="ctr">
              <a:lnSpc>
                <a:spcPts val="1947"/>
              </a:lnSpc>
            </a:pPr>
            <a:endParaRPr lang="en-US" sz="2400" u="none" dirty="0">
              <a:solidFill>
                <a:srgbClr val="000000"/>
              </a:solidFill>
              <a:latin typeface="Dreaming Outloud Pro" panose="03050502040302030504" pitchFamily="66" charset="0"/>
              <a:cs typeface="Dreaming Outloud Pro" panose="03050502040302030504" pitchFamily="66" charset="0"/>
            </a:endParaRPr>
          </a:p>
          <a:p>
            <a:pPr marL="0" lvl="0" indent="0" algn="ctr">
              <a:lnSpc>
                <a:spcPts val="1947"/>
              </a:lnSpc>
            </a:pPr>
            <a:endParaRPr lang="en-US" sz="1808" u="none" dirty="0">
              <a:solidFill>
                <a:srgbClr val="000000"/>
              </a:solidFill>
              <a:latin typeface="Dreaming Outloud Pro" panose="03050502040302030504" pitchFamily="66" charset="0"/>
              <a:cs typeface="Dreaming Outloud Pro" panose="03050502040302030504" pitchFamily="66" charset="0"/>
            </a:endParaRPr>
          </a:p>
          <a:p>
            <a:pPr marL="0" lvl="0" indent="0" algn="ctr">
              <a:lnSpc>
                <a:spcPts val="1947"/>
              </a:lnSpc>
            </a:pPr>
            <a:endParaRPr lang="en-US" sz="1808" u="none" dirty="0">
              <a:solidFill>
                <a:srgbClr val="000000"/>
              </a:solidFill>
              <a:latin typeface="Dreaming Outloud Pro" panose="03050502040302030504" pitchFamily="66" charset="0"/>
              <a:cs typeface="Dreaming Outloud Pro" panose="03050502040302030504" pitchFamily="66" charset="0"/>
            </a:endParaRPr>
          </a:p>
          <a:p>
            <a:pPr marL="0" lvl="0" indent="0" algn="l">
              <a:lnSpc>
                <a:spcPts val="2225"/>
              </a:lnSpc>
            </a:pPr>
            <a:endParaRPr lang="en-US" sz="1808" u="none" dirty="0">
              <a:solidFill>
                <a:srgbClr val="000000"/>
              </a:solidFill>
              <a:latin typeface="Dreaming Outloud Pro" panose="03050502040302030504" pitchFamily="66" charset="0"/>
              <a:cs typeface="Dreaming Outloud Pro" panose="03050502040302030504" pitchFamily="66" charset="0"/>
            </a:endParaRPr>
          </a:p>
        </p:txBody>
      </p:sp>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023815" y="1292428"/>
            <a:ext cx="736103" cy="736103"/>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192727" y="1103556"/>
            <a:ext cx="2727625" cy="729640"/>
          </a:xfrm>
          <a:prstGeom prst="rect">
            <a:avLst/>
          </a:prstGeom>
        </p:spPr>
      </p:pic>
      <p:sp>
        <p:nvSpPr>
          <p:cNvPr id="27" name="TextBox 27"/>
          <p:cNvSpPr txBox="1"/>
          <p:nvPr/>
        </p:nvSpPr>
        <p:spPr>
          <a:xfrm>
            <a:off x="8418280" y="957262"/>
            <a:ext cx="334862" cy="923330"/>
          </a:xfrm>
          <a:prstGeom prst="rect">
            <a:avLst/>
          </a:prstGeom>
        </p:spPr>
        <p:txBody>
          <a:bodyPr lIns="0" tIns="0" rIns="0" bIns="0" rtlCol="0" anchor="t">
            <a:spAutoFit/>
          </a:bodyPr>
          <a:lstStyle/>
          <a:p>
            <a:pPr algn="ctr">
              <a:lnSpc>
                <a:spcPts val="7163"/>
              </a:lnSpc>
            </a:pPr>
            <a:r>
              <a:rPr lang="en-US" sz="5116">
                <a:solidFill>
                  <a:srgbClr val="000000"/>
                </a:solidFill>
                <a:latin typeface="Dreaming Outloud Pro" panose="03050502040302030504" pitchFamily="66" charset="0"/>
                <a:cs typeface="Dreaming Outloud Pro" panose="03050502040302030504" pitchFamily="66" charset="0"/>
              </a:rPr>
              <a:t>I</a:t>
            </a:r>
          </a:p>
        </p:txBody>
      </p:sp>
      <p:sp>
        <p:nvSpPr>
          <p:cNvPr id="28" name="TextBox 28"/>
          <p:cNvSpPr txBox="1"/>
          <p:nvPr/>
        </p:nvSpPr>
        <p:spPr>
          <a:xfrm>
            <a:off x="8663192" y="1275499"/>
            <a:ext cx="1262704" cy="474489"/>
          </a:xfrm>
          <a:prstGeom prst="rect">
            <a:avLst/>
          </a:prstGeom>
        </p:spPr>
        <p:txBody>
          <a:bodyPr lIns="0" tIns="0" rIns="0" bIns="0" rtlCol="0" anchor="t">
            <a:spAutoFit/>
          </a:bodyPr>
          <a:lstStyle/>
          <a:p>
            <a:pPr algn="ctr">
              <a:lnSpc>
                <a:spcPts val="3693"/>
              </a:lnSpc>
            </a:pPr>
            <a:r>
              <a:rPr lang="en-US" sz="2638" dirty="0" err="1">
                <a:solidFill>
                  <a:srgbClr val="000000"/>
                </a:solidFill>
                <a:latin typeface="Dreaming Outloud Pro" panose="03050502040302030504" pitchFamily="66" charset="0"/>
                <a:cs typeface="Dreaming Outloud Pro" panose="03050502040302030504" pitchFamily="66" charset="0"/>
              </a:rPr>
              <a:t>nformed</a:t>
            </a:r>
            <a:endParaRPr lang="en-US" sz="2638" dirty="0">
              <a:solidFill>
                <a:srgbClr val="000000"/>
              </a:solidFill>
              <a:latin typeface="Dreaming Outloud Pro" panose="03050502040302030504" pitchFamily="66" charset="0"/>
              <a:cs typeface="Dreaming Outloud Pro" panose="03050502040302030504" pitchFamily="66" charset="0"/>
            </a:endParaRPr>
          </a:p>
        </p:txBody>
      </p:sp>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100000">
            <a:off x="14911016" y="2217296"/>
            <a:ext cx="625016" cy="332488"/>
          </a:xfrm>
          <a:prstGeom prst="rect">
            <a:avLst/>
          </a:prstGeom>
        </p:spPr>
      </p:pic>
      <p:pic>
        <p:nvPicPr>
          <p:cNvPr id="30" name="Picture 3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593524">
            <a:off x="10013073" y="2340525"/>
            <a:ext cx="1291778" cy="324119"/>
          </a:xfrm>
          <a:prstGeom prst="rect">
            <a:avLst/>
          </a:prstGeom>
        </p:spPr>
      </p:pic>
      <p:pic>
        <p:nvPicPr>
          <p:cNvPr id="31" name="Picture 3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flipH="1">
            <a:off x="11431032" y="2072424"/>
            <a:ext cx="310187" cy="586263"/>
          </a:xfrm>
          <a:prstGeom prst="rect">
            <a:avLst/>
          </a:prstGeom>
        </p:spPr>
      </p:pic>
      <p:sp>
        <p:nvSpPr>
          <p:cNvPr id="32" name="TextBox 32"/>
          <p:cNvSpPr txBox="1"/>
          <p:nvPr/>
        </p:nvSpPr>
        <p:spPr>
          <a:xfrm rot="560622">
            <a:off x="15263421" y="2287416"/>
            <a:ext cx="2098767" cy="1127873"/>
          </a:xfrm>
          <a:prstGeom prst="rect">
            <a:avLst/>
          </a:prstGeom>
        </p:spPr>
        <p:txBody>
          <a:bodyPr lIns="0" tIns="0" rIns="0" bIns="0" rtlCol="0" anchor="t">
            <a:spAutoFit/>
          </a:bodyPr>
          <a:lstStyle/>
          <a:p>
            <a:pPr algn="ctr">
              <a:lnSpc>
                <a:spcPts val="1669"/>
              </a:lnSpc>
            </a:pPr>
            <a:r>
              <a:rPr lang="en-US" sz="2400" dirty="0">
                <a:solidFill>
                  <a:srgbClr val="FF5757"/>
                </a:solidFill>
                <a:latin typeface="Dreaming Outloud Pro" panose="03050502040302030504" pitchFamily="66" charset="0"/>
                <a:cs typeface="Dreaming Outloud Pro" panose="03050502040302030504" pitchFamily="66" charset="0"/>
              </a:rPr>
              <a:t>symptom management, support or advice can be sought early</a:t>
            </a:r>
          </a:p>
        </p:txBody>
      </p:sp>
      <p:pic>
        <p:nvPicPr>
          <p:cNvPr id="33" name="Picture 3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766389" flipV="1">
            <a:off x="13916076" y="2711646"/>
            <a:ext cx="2079131" cy="334548"/>
          </a:xfrm>
          <a:prstGeom prst="rect">
            <a:avLst/>
          </a:prstGeom>
        </p:spPr>
      </p:pic>
      <p:sp>
        <p:nvSpPr>
          <p:cNvPr id="34" name="TextBox 34"/>
          <p:cNvSpPr txBox="1"/>
          <p:nvPr/>
        </p:nvSpPr>
        <p:spPr>
          <a:xfrm rot="605402">
            <a:off x="12858389" y="3185499"/>
            <a:ext cx="2421236" cy="909864"/>
          </a:xfrm>
          <a:prstGeom prst="rect">
            <a:avLst/>
          </a:prstGeom>
        </p:spPr>
        <p:txBody>
          <a:bodyPr wrap="square" lIns="0" tIns="0" rIns="0" bIns="0" rtlCol="0" anchor="t">
            <a:spAutoFit/>
          </a:bodyPr>
          <a:lstStyle/>
          <a:p>
            <a:pPr algn="ctr">
              <a:lnSpc>
                <a:spcPts val="1669"/>
              </a:lnSpc>
            </a:pPr>
            <a:r>
              <a:rPr lang="en-US" sz="2400" dirty="0">
                <a:solidFill>
                  <a:srgbClr val="D47259"/>
                </a:solidFill>
                <a:latin typeface="Dreaming Outloud Pro" panose="03050502040302030504" pitchFamily="66" charset="0"/>
                <a:cs typeface="Dreaming Outloud Pro" panose="03050502040302030504" pitchFamily="66" charset="0"/>
              </a:rPr>
              <a:t>being able to have conversations about the menstrual cycle</a:t>
            </a:r>
          </a:p>
        </p:txBody>
      </p:sp>
      <p:pic>
        <p:nvPicPr>
          <p:cNvPr id="35" name="Picture 3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3177420">
            <a:off x="13353931" y="2135437"/>
            <a:ext cx="467046" cy="882733"/>
          </a:xfrm>
          <a:prstGeom prst="rect">
            <a:avLst/>
          </a:prstGeom>
        </p:spPr>
      </p:pic>
      <p:pic>
        <p:nvPicPr>
          <p:cNvPr id="36" name="Picture 36"/>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4709361" flipV="1">
            <a:off x="11986627" y="2693253"/>
            <a:ext cx="1892424" cy="727422"/>
          </a:xfrm>
          <a:prstGeom prst="rect">
            <a:avLst/>
          </a:prstGeom>
        </p:spPr>
      </p:pic>
      <p:sp>
        <p:nvSpPr>
          <p:cNvPr id="37" name="TextBox 37"/>
          <p:cNvSpPr txBox="1"/>
          <p:nvPr/>
        </p:nvSpPr>
        <p:spPr>
          <a:xfrm rot="-716055">
            <a:off x="10593439" y="2719048"/>
            <a:ext cx="1984475" cy="1563890"/>
          </a:xfrm>
          <a:prstGeom prst="rect">
            <a:avLst/>
          </a:prstGeom>
        </p:spPr>
        <p:txBody>
          <a:bodyPr lIns="0" tIns="0" rIns="0" bIns="0" rtlCol="0" anchor="t">
            <a:spAutoFit/>
          </a:bodyPr>
          <a:lstStyle/>
          <a:p>
            <a:pPr algn="ctr">
              <a:lnSpc>
                <a:spcPts val="1669"/>
              </a:lnSpc>
            </a:pPr>
            <a:r>
              <a:rPr lang="en-US" sz="2400" dirty="0">
                <a:solidFill>
                  <a:srgbClr val="737373"/>
                </a:solidFill>
                <a:latin typeface="Dreaming Outloud Pro" panose="03050502040302030504" pitchFamily="66" charset="0"/>
                <a:cs typeface="Dreaming Outloud Pro" panose="03050502040302030504" pitchFamily="66" charset="0"/>
              </a:rPr>
              <a:t>being able to support someone in seeking help or managing their symptoms</a:t>
            </a:r>
          </a:p>
        </p:txBody>
      </p:sp>
      <p:sp>
        <p:nvSpPr>
          <p:cNvPr id="38" name="TextBox 38"/>
          <p:cNvSpPr txBox="1"/>
          <p:nvPr/>
        </p:nvSpPr>
        <p:spPr>
          <a:xfrm rot="180524">
            <a:off x="12169581" y="4227109"/>
            <a:ext cx="2015363" cy="473848"/>
          </a:xfrm>
          <a:prstGeom prst="rect">
            <a:avLst/>
          </a:prstGeom>
        </p:spPr>
        <p:txBody>
          <a:bodyPr wrap="square" lIns="0" tIns="0" rIns="0" bIns="0" rtlCol="0" anchor="t">
            <a:spAutoFit/>
          </a:bodyPr>
          <a:lstStyle/>
          <a:p>
            <a:pPr algn="ctr">
              <a:lnSpc>
                <a:spcPts val="1669"/>
              </a:lnSpc>
              <a:spcBef>
                <a:spcPct val="0"/>
              </a:spcBef>
            </a:pPr>
            <a:r>
              <a:rPr lang="en-US" sz="2400" dirty="0">
                <a:solidFill>
                  <a:srgbClr val="4B9684"/>
                </a:solidFill>
                <a:latin typeface="Dreaming Outloud Pro" panose="03050502040302030504" pitchFamily="66" charset="0"/>
                <a:cs typeface="Dreaming Outloud Pro" panose="03050502040302030504" pitchFamily="66" charset="0"/>
              </a:rPr>
              <a:t>reducing period misinformation</a:t>
            </a:r>
          </a:p>
        </p:txBody>
      </p:sp>
      <p:sp>
        <p:nvSpPr>
          <p:cNvPr id="39" name="TextBox 39"/>
          <p:cNvSpPr txBox="1"/>
          <p:nvPr/>
        </p:nvSpPr>
        <p:spPr>
          <a:xfrm rot="-632917">
            <a:off x="8971165" y="2802006"/>
            <a:ext cx="1777747" cy="1563890"/>
          </a:xfrm>
          <a:prstGeom prst="rect">
            <a:avLst/>
          </a:prstGeom>
        </p:spPr>
        <p:txBody>
          <a:bodyPr lIns="0" tIns="0" rIns="0" bIns="0" rtlCol="0" anchor="t">
            <a:spAutoFit/>
          </a:bodyPr>
          <a:lstStyle/>
          <a:p>
            <a:pPr algn="ctr">
              <a:lnSpc>
                <a:spcPts val="1669"/>
              </a:lnSpc>
            </a:pPr>
            <a:r>
              <a:rPr lang="en-US" sz="2400" dirty="0">
                <a:solidFill>
                  <a:srgbClr val="74C4B1"/>
                </a:solidFill>
                <a:latin typeface="Dreaming Outloud Pro" panose="03050502040302030504" pitchFamily="66" charset="0"/>
                <a:cs typeface="Dreaming Outloud Pro" panose="03050502040302030504" pitchFamily="66" charset="0"/>
              </a:rPr>
              <a:t>knowing what's normal and what's not, therefore reducing anxieties</a:t>
            </a:r>
          </a:p>
        </p:txBody>
      </p:sp>
      <p:sp>
        <p:nvSpPr>
          <p:cNvPr id="40" name="TextBox 40"/>
          <p:cNvSpPr txBox="1"/>
          <p:nvPr/>
        </p:nvSpPr>
        <p:spPr>
          <a:xfrm>
            <a:off x="15020921" y="3657694"/>
            <a:ext cx="2182773" cy="909864"/>
          </a:xfrm>
          <a:prstGeom prst="rect">
            <a:avLst/>
          </a:prstGeom>
        </p:spPr>
        <p:txBody>
          <a:bodyPr lIns="0" tIns="0" rIns="0" bIns="0" rtlCol="0" anchor="t">
            <a:spAutoFit/>
          </a:bodyPr>
          <a:lstStyle/>
          <a:p>
            <a:pPr algn="ctr">
              <a:lnSpc>
                <a:spcPts val="1669"/>
              </a:lnSpc>
            </a:pPr>
            <a:r>
              <a:rPr lang="en-US" sz="2400" dirty="0">
                <a:solidFill>
                  <a:srgbClr val="87D0BF"/>
                </a:solidFill>
                <a:latin typeface="Dreaming Outloud Pro" panose="03050502040302030504" pitchFamily="66" charset="0"/>
                <a:cs typeface="Dreaming Outloud Pro" panose="03050502040302030504" pitchFamily="66" charset="0"/>
              </a:rPr>
              <a:t>being able to have understanding &amp; empathy </a:t>
            </a:r>
          </a:p>
        </p:txBody>
      </p:sp>
      <p:sp>
        <p:nvSpPr>
          <p:cNvPr id="42" name="Freeform 42"/>
          <p:cNvSpPr/>
          <p:nvPr/>
        </p:nvSpPr>
        <p:spPr>
          <a:xfrm>
            <a:off x="8999124" y="5648892"/>
            <a:ext cx="7961635" cy="888954"/>
          </a:xfrm>
          <a:custGeom>
            <a:avLst/>
            <a:gdLst/>
            <a:ahLst/>
            <a:cxnLst/>
            <a:rect l="l" t="t" r="r" b="b"/>
            <a:pathLst>
              <a:path w="4388506" h="409388">
                <a:moveTo>
                  <a:pt x="35979" y="0"/>
                </a:moveTo>
                <a:lnTo>
                  <a:pt x="4352527" y="0"/>
                </a:lnTo>
                <a:cubicBezTo>
                  <a:pt x="4372397" y="0"/>
                  <a:pt x="4388506" y="16108"/>
                  <a:pt x="4388506" y="35979"/>
                </a:cubicBezTo>
                <a:lnTo>
                  <a:pt x="4388506" y="373409"/>
                </a:lnTo>
                <a:cubicBezTo>
                  <a:pt x="4388506" y="382951"/>
                  <a:pt x="4384715" y="392102"/>
                  <a:pt x="4377968" y="398850"/>
                </a:cubicBezTo>
                <a:cubicBezTo>
                  <a:pt x="4371220" y="405597"/>
                  <a:pt x="4362069" y="409388"/>
                  <a:pt x="4352527" y="409388"/>
                </a:cubicBezTo>
                <a:lnTo>
                  <a:pt x="35979" y="409388"/>
                </a:lnTo>
                <a:cubicBezTo>
                  <a:pt x="16108" y="409388"/>
                  <a:pt x="0" y="393279"/>
                  <a:pt x="0" y="373409"/>
                </a:cubicBezTo>
                <a:lnTo>
                  <a:pt x="0" y="35979"/>
                </a:lnTo>
                <a:cubicBezTo>
                  <a:pt x="0" y="16108"/>
                  <a:pt x="16108" y="0"/>
                  <a:pt x="35979" y="0"/>
                </a:cubicBezTo>
                <a:close/>
              </a:path>
            </a:pathLst>
          </a:custGeom>
          <a:solidFill>
            <a:srgbClr val="FFFFFF">
              <a:alpha val="43922"/>
            </a:srgbClr>
          </a:solidFill>
          <a:ln w="28575">
            <a:solidFill>
              <a:srgbClr val="EB8584">
                <a:alpha val="43922"/>
              </a:srgbClr>
            </a:solidFill>
          </a:ln>
        </p:spPr>
        <p:txBody>
          <a:bodyPr/>
          <a:lstStyle/>
          <a:p>
            <a:endParaRPr lang="en-US"/>
          </a:p>
        </p:txBody>
      </p:sp>
      <p:sp>
        <p:nvSpPr>
          <p:cNvPr id="43" name="TextBox 43"/>
          <p:cNvSpPr txBox="1"/>
          <p:nvPr/>
        </p:nvSpPr>
        <p:spPr>
          <a:xfrm>
            <a:off x="8999124" y="5631609"/>
            <a:ext cx="1474583" cy="1492120"/>
          </a:xfrm>
          <a:prstGeom prst="rect">
            <a:avLst/>
          </a:prstGeom>
        </p:spPr>
        <p:txBody>
          <a:bodyPr lIns="27810" tIns="27810" rIns="27810" bIns="27810" rtlCol="0" anchor="ctr"/>
          <a:lstStyle/>
          <a:p>
            <a:pPr algn="ctr">
              <a:lnSpc>
                <a:spcPts val="1072"/>
              </a:lnSpc>
              <a:spcBef>
                <a:spcPct val="0"/>
              </a:spcBef>
            </a:pPr>
            <a:endParaRPr>
              <a:latin typeface="Dreaming Outloud Pro" panose="03050502040302030504" pitchFamily="66" charset="0"/>
              <a:cs typeface="Dreaming Outloud Pro" panose="03050502040302030504" pitchFamily="66" charset="0"/>
            </a:endParaRPr>
          </a:p>
        </p:txBody>
      </p:sp>
      <p:sp>
        <p:nvSpPr>
          <p:cNvPr id="44" name="TextBox 44"/>
          <p:cNvSpPr txBox="1"/>
          <p:nvPr/>
        </p:nvSpPr>
        <p:spPr>
          <a:xfrm>
            <a:off x="9248453" y="5819440"/>
            <a:ext cx="7462977" cy="653384"/>
          </a:xfrm>
          <a:prstGeom prst="rect">
            <a:avLst/>
          </a:prstGeom>
        </p:spPr>
        <p:txBody>
          <a:bodyPr lIns="0" tIns="0" rIns="0" bIns="0" rtlCol="0" anchor="t">
            <a:spAutoFit/>
          </a:bodyPr>
          <a:lstStyle/>
          <a:p>
            <a:pPr algn="just">
              <a:lnSpc>
                <a:spcPts val="2500"/>
              </a:lnSpc>
            </a:pPr>
            <a:r>
              <a:rPr lang="en-US" sz="2400" dirty="0">
                <a:solidFill>
                  <a:srgbClr val="000000"/>
                </a:solidFill>
                <a:latin typeface="Dreaming Outloud Pro" panose="03050502040302030504" pitchFamily="66" charset="0"/>
                <a:cs typeface="Dreaming Outloud Pro" panose="03050502040302030504" pitchFamily="66" charset="0"/>
              </a:rPr>
              <a:t>Open conversations mean people feel supported and can speak about their periods if they want to. </a:t>
            </a:r>
          </a:p>
        </p:txBody>
      </p:sp>
      <p:pic>
        <p:nvPicPr>
          <p:cNvPr id="45" name="Picture 45"/>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8518699" y="5132527"/>
            <a:ext cx="2384321" cy="637806"/>
          </a:xfrm>
          <a:prstGeom prst="rect">
            <a:avLst/>
          </a:prstGeom>
        </p:spPr>
      </p:pic>
      <p:sp>
        <p:nvSpPr>
          <p:cNvPr id="46" name="TextBox 46"/>
          <p:cNvSpPr txBox="1"/>
          <p:nvPr/>
        </p:nvSpPr>
        <p:spPr>
          <a:xfrm>
            <a:off x="8838469" y="4974976"/>
            <a:ext cx="321311" cy="884858"/>
          </a:xfrm>
          <a:prstGeom prst="rect">
            <a:avLst/>
          </a:prstGeom>
        </p:spPr>
        <p:txBody>
          <a:bodyPr lIns="0" tIns="0" rIns="0" bIns="0" rtlCol="0" anchor="t">
            <a:spAutoFit/>
          </a:bodyPr>
          <a:lstStyle/>
          <a:p>
            <a:pPr algn="ctr">
              <a:lnSpc>
                <a:spcPts val="6873"/>
              </a:lnSpc>
            </a:pPr>
            <a:r>
              <a:rPr lang="en-US" sz="4909">
                <a:solidFill>
                  <a:srgbClr val="000000"/>
                </a:solidFill>
                <a:latin typeface="Dreaming Outloud Pro" panose="03050502040302030504" pitchFamily="66" charset="0"/>
                <a:cs typeface="Dreaming Outloud Pro" panose="03050502040302030504" pitchFamily="66" charset="0"/>
              </a:rPr>
              <a:t>O</a:t>
            </a:r>
          </a:p>
        </p:txBody>
      </p:sp>
      <p:sp>
        <p:nvSpPr>
          <p:cNvPr id="47" name="TextBox 47"/>
          <p:cNvSpPr txBox="1"/>
          <p:nvPr/>
        </p:nvSpPr>
        <p:spPr>
          <a:xfrm>
            <a:off x="9221518" y="5244168"/>
            <a:ext cx="1211606" cy="448841"/>
          </a:xfrm>
          <a:prstGeom prst="rect">
            <a:avLst/>
          </a:prstGeom>
        </p:spPr>
        <p:txBody>
          <a:bodyPr lIns="0" tIns="0" rIns="0" bIns="0" rtlCol="0" anchor="t">
            <a:spAutoFit/>
          </a:bodyPr>
          <a:lstStyle/>
          <a:p>
            <a:pPr>
              <a:lnSpc>
                <a:spcPts val="3544"/>
              </a:lnSpc>
            </a:pPr>
            <a:r>
              <a:rPr lang="en-US" sz="2531">
                <a:solidFill>
                  <a:srgbClr val="000000"/>
                </a:solidFill>
                <a:latin typeface="Dreaming Outloud Pro" panose="03050502040302030504" pitchFamily="66" charset="0"/>
                <a:cs typeface="Dreaming Outloud Pro" panose="03050502040302030504" pitchFamily="66" charset="0"/>
              </a:rPr>
              <a:t>pen</a:t>
            </a:r>
          </a:p>
        </p:txBody>
      </p:sp>
      <p:sp>
        <p:nvSpPr>
          <p:cNvPr id="48" name="TextBox 48"/>
          <p:cNvSpPr txBox="1"/>
          <p:nvPr/>
        </p:nvSpPr>
        <p:spPr>
          <a:xfrm>
            <a:off x="9191078" y="7304726"/>
            <a:ext cx="7698366" cy="2165529"/>
          </a:xfrm>
          <a:prstGeom prst="rect">
            <a:avLst/>
          </a:prstGeom>
        </p:spPr>
        <p:txBody>
          <a:bodyPr lIns="0" tIns="0" rIns="0" bIns="0" rtlCol="0" anchor="t">
            <a:spAutoFit/>
          </a:bodyPr>
          <a:lstStyle/>
          <a:p>
            <a:pPr>
              <a:lnSpc>
                <a:spcPts val="1706"/>
              </a:lnSpc>
            </a:pPr>
            <a:endParaRPr dirty="0">
              <a:latin typeface="Dreaming Outloud Pro" panose="03050502040302030504" pitchFamily="66" charset="0"/>
              <a:cs typeface="Dreaming Outloud Pro" panose="03050502040302030504" pitchFamily="66" charset="0"/>
            </a:endParaRPr>
          </a:p>
          <a:p>
            <a:pPr>
              <a:lnSpc>
                <a:spcPts val="2500"/>
              </a:lnSpc>
            </a:pPr>
            <a:r>
              <a:rPr lang="en-US" sz="2400" dirty="0">
                <a:solidFill>
                  <a:srgbClr val="000000"/>
                </a:solidFill>
                <a:latin typeface="Dreaming Outloud Pro" panose="03050502040302030504" pitchFamily="66" charset="0"/>
                <a:cs typeface="Dreaming Outloud Pro" panose="03050502040302030504" pitchFamily="66" charset="0"/>
              </a:rPr>
              <a:t>One in 10 adolescent menstruators are unable to afford period products. </a:t>
            </a:r>
          </a:p>
          <a:p>
            <a:pPr>
              <a:lnSpc>
                <a:spcPts val="2500"/>
              </a:lnSpc>
            </a:pPr>
            <a:r>
              <a:rPr lang="en-US" sz="2400" dirty="0">
                <a:solidFill>
                  <a:srgbClr val="000000"/>
                </a:solidFill>
                <a:latin typeface="Dreaming Outloud Pro" panose="03050502040302030504" pitchFamily="66" charset="0"/>
                <a:cs typeface="Dreaming Outloud Pro" panose="03050502040302030504" pitchFamily="66" charset="0"/>
              </a:rPr>
              <a:t>All schools should have free, easily accessible period products.</a:t>
            </a:r>
          </a:p>
          <a:p>
            <a:pPr>
              <a:lnSpc>
                <a:spcPts val="1706"/>
              </a:lnSpc>
            </a:pPr>
            <a:endParaRPr lang="en-US" sz="1706" dirty="0">
              <a:solidFill>
                <a:srgbClr val="000000"/>
              </a:solidFill>
              <a:latin typeface="Dreaming Outloud Pro" panose="03050502040302030504" pitchFamily="66" charset="0"/>
              <a:cs typeface="Dreaming Outloud Pro" panose="03050502040302030504" pitchFamily="66" charset="0"/>
            </a:endParaRPr>
          </a:p>
          <a:p>
            <a:pPr>
              <a:lnSpc>
                <a:spcPts val="1706"/>
              </a:lnSpc>
            </a:pPr>
            <a:r>
              <a:rPr lang="en-US" sz="1706" dirty="0">
                <a:solidFill>
                  <a:srgbClr val="000000"/>
                </a:solidFill>
                <a:latin typeface="Dreaming Outloud Pro" panose="03050502040302030504" pitchFamily="66" charset="0"/>
                <a:cs typeface="Dreaming Outloud Pro" panose="03050502040302030504" pitchFamily="66" charset="0"/>
              </a:rPr>
              <a:t>  </a:t>
            </a:r>
          </a:p>
          <a:p>
            <a:pPr>
              <a:lnSpc>
                <a:spcPts val="1706"/>
              </a:lnSpc>
            </a:pPr>
            <a:endParaRPr lang="en-US" sz="1706" dirty="0">
              <a:solidFill>
                <a:srgbClr val="000000"/>
              </a:solidFill>
              <a:latin typeface="Dreaming Outloud Pro" panose="03050502040302030504" pitchFamily="66" charset="0"/>
              <a:cs typeface="Dreaming Outloud Pro" panose="03050502040302030504" pitchFamily="66" charset="0"/>
            </a:endParaRPr>
          </a:p>
        </p:txBody>
      </p:sp>
      <p:pic>
        <p:nvPicPr>
          <p:cNvPr id="49" name="Picture 49"/>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8518699" y="6709023"/>
            <a:ext cx="2642568" cy="706887"/>
          </a:xfrm>
          <a:prstGeom prst="rect">
            <a:avLst/>
          </a:prstGeom>
        </p:spPr>
      </p:pic>
      <p:sp>
        <p:nvSpPr>
          <p:cNvPr id="50" name="TextBox 50"/>
          <p:cNvSpPr txBox="1"/>
          <p:nvPr/>
        </p:nvSpPr>
        <p:spPr>
          <a:xfrm>
            <a:off x="8737218" y="6591629"/>
            <a:ext cx="324420" cy="884858"/>
          </a:xfrm>
          <a:prstGeom prst="rect">
            <a:avLst/>
          </a:prstGeom>
        </p:spPr>
        <p:txBody>
          <a:bodyPr lIns="0" tIns="0" rIns="0" bIns="0" rtlCol="0" anchor="t">
            <a:spAutoFit/>
          </a:bodyPr>
          <a:lstStyle/>
          <a:p>
            <a:pPr algn="ctr">
              <a:lnSpc>
                <a:spcPts val="6939"/>
              </a:lnSpc>
            </a:pPr>
            <a:r>
              <a:rPr lang="en-US" sz="4957">
                <a:solidFill>
                  <a:srgbClr val="000000"/>
                </a:solidFill>
                <a:latin typeface="Dreaming Outloud Pro" panose="03050502040302030504" pitchFamily="66" charset="0"/>
                <a:cs typeface="Dreaming Outloud Pro" panose="03050502040302030504" pitchFamily="66" charset="0"/>
              </a:rPr>
              <a:t>D</a:t>
            </a:r>
          </a:p>
        </p:txBody>
      </p:sp>
      <p:sp>
        <p:nvSpPr>
          <p:cNvPr id="51" name="TextBox 51"/>
          <p:cNvSpPr txBox="1"/>
          <p:nvPr/>
        </p:nvSpPr>
        <p:spPr>
          <a:xfrm>
            <a:off x="9123974" y="6822205"/>
            <a:ext cx="1223328" cy="461665"/>
          </a:xfrm>
          <a:prstGeom prst="rect">
            <a:avLst/>
          </a:prstGeom>
        </p:spPr>
        <p:txBody>
          <a:bodyPr lIns="0" tIns="0" rIns="0" bIns="0" rtlCol="0" anchor="t">
            <a:spAutoFit/>
          </a:bodyPr>
          <a:lstStyle/>
          <a:p>
            <a:pPr>
              <a:lnSpc>
                <a:spcPts val="3578"/>
              </a:lnSpc>
            </a:pPr>
            <a:r>
              <a:rPr lang="en-US" sz="2556">
                <a:solidFill>
                  <a:srgbClr val="000000"/>
                </a:solidFill>
                <a:latin typeface="Dreaming Outloud Pro" panose="03050502040302030504" pitchFamily="66" charset="0"/>
                <a:cs typeface="Dreaming Outloud Pro" panose="03050502040302030504" pitchFamily="66" charset="0"/>
              </a:rPr>
              <a:t>ignity</a:t>
            </a:r>
          </a:p>
        </p:txBody>
      </p:sp>
      <p:sp>
        <p:nvSpPr>
          <p:cNvPr id="52" name="TextBox 12">
            <a:extLst>
              <a:ext uri="{FF2B5EF4-FFF2-40B4-BE49-F238E27FC236}">
                <a16:creationId xmlns:a16="http://schemas.microsoft.com/office/drawing/2014/main" id="{1578150A-13AB-BB7E-8E09-8D26B019A610}"/>
              </a:ext>
            </a:extLst>
          </p:cNvPr>
          <p:cNvSpPr txBox="1"/>
          <p:nvPr/>
        </p:nvSpPr>
        <p:spPr>
          <a:xfrm>
            <a:off x="881349" y="1645157"/>
            <a:ext cx="5663134" cy="3783087"/>
          </a:xfrm>
          <a:prstGeom prst="rect">
            <a:avLst/>
          </a:prstGeom>
        </p:spPr>
        <p:txBody>
          <a:bodyPr lIns="0" tIns="0" rIns="0" bIns="0" rtlCol="0" anchor="t">
            <a:spAutoFit/>
          </a:bodyPr>
          <a:lstStyle/>
          <a:p>
            <a:pPr>
              <a:lnSpc>
                <a:spcPts val="5879"/>
              </a:lnSpc>
              <a:spcBef>
                <a:spcPct val="0"/>
              </a:spcBef>
            </a:pPr>
            <a:r>
              <a:rPr lang="en-US" sz="4199" dirty="0">
                <a:solidFill>
                  <a:srgbClr val="000000"/>
                </a:solidFill>
                <a:latin typeface="Dreaming Outloud Pro" panose="03050502040302030504" pitchFamily="66" charset="0"/>
                <a:cs typeface="Dreaming Outloud Pro" panose="03050502040302030504" pitchFamily="66" charset="0"/>
              </a:rPr>
              <a:t>Why do we ALL need to know about menstruation (i.e. </a:t>
            </a:r>
            <a:r>
              <a:rPr lang="en-US" sz="4199" dirty="0">
                <a:solidFill>
                  <a:srgbClr val="FF7165"/>
                </a:solidFill>
                <a:latin typeface="Dreaming Outloud Pro" panose="03050502040302030504" pitchFamily="66" charset="0"/>
                <a:cs typeface="Dreaming Outloud Pro" panose="03050502040302030504" pitchFamily="66" charset="0"/>
              </a:rPr>
              <a:t>periods</a:t>
            </a:r>
            <a:r>
              <a:rPr lang="en-US" sz="4199" dirty="0">
                <a:solidFill>
                  <a:srgbClr val="000000"/>
                </a:solidFill>
                <a:latin typeface="Dreaming Outloud Pro" panose="03050502040302030504" pitchFamily="66" charset="0"/>
                <a:cs typeface="Dreaming Outloud Pro" panose="03050502040302030504" pitchFamily="66" charset="0"/>
              </a:rPr>
              <a:t>) and the menstrual cycle?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410" y="-229869"/>
            <a:ext cx="18568819" cy="10516869"/>
            <a:chOff x="0" y="0"/>
            <a:chExt cx="4890553" cy="2769875"/>
          </a:xfrm>
        </p:grpSpPr>
        <p:sp>
          <p:nvSpPr>
            <p:cNvPr id="3" name="Freeform 3"/>
            <p:cNvSpPr/>
            <p:nvPr/>
          </p:nvSpPr>
          <p:spPr>
            <a:xfrm>
              <a:off x="0" y="0"/>
              <a:ext cx="4890553" cy="2769875"/>
            </a:xfrm>
            <a:custGeom>
              <a:avLst/>
              <a:gdLst/>
              <a:ahLst/>
              <a:cxnLst/>
              <a:rect l="l" t="t" r="r" b="b"/>
              <a:pathLst>
                <a:path w="4890553" h="2769875">
                  <a:moveTo>
                    <a:pt x="0" y="0"/>
                  </a:moveTo>
                  <a:lnTo>
                    <a:pt x="4890553" y="0"/>
                  </a:lnTo>
                  <a:lnTo>
                    <a:pt x="4890553" y="2769875"/>
                  </a:lnTo>
                  <a:lnTo>
                    <a:pt x="0" y="2769875"/>
                  </a:lnTo>
                  <a:close/>
                </a:path>
              </a:pathLst>
            </a:custGeom>
            <a:solidFill>
              <a:srgbClr val="87D0BF">
                <a:alpha val="60000"/>
              </a:srgbClr>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079"/>
                </a:lnSpc>
              </a:pPr>
              <a:endParaRPr/>
            </a:p>
          </p:txBody>
        </p:sp>
      </p:grpSp>
      <p:sp>
        <p:nvSpPr>
          <p:cNvPr id="5" name="TextBox 5"/>
          <p:cNvSpPr txBox="1"/>
          <p:nvPr/>
        </p:nvSpPr>
        <p:spPr>
          <a:xfrm>
            <a:off x="4490983" y="2732735"/>
            <a:ext cx="9306034" cy="5090753"/>
          </a:xfrm>
          <a:prstGeom prst="rect">
            <a:avLst/>
          </a:prstGeom>
        </p:spPr>
        <p:txBody>
          <a:bodyPr lIns="0" tIns="0" rIns="0" bIns="0" rtlCol="0" anchor="t">
            <a:spAutoFit/>
          </a:bodyPr>
          <a:lstStyle/>
          <a:p>
            <a:pPr algn="ctr">
              <a:lnSpc>
                <a:spcPts val="9824"/>
              </a:lnSpc>
            </a:pPr>
            <a:r>
              <a:rPr lang="en-US" sz="9824" dirty="0">
                <a:solidFill>
                  <a:srgbClr val="FF7165"/>
                </a:solidFill>
                <a:latin typeface="Dreaming Outloud Pro" panose="03050502040302030504" pitchFamily="66" charset="0"/>
                <a:cs typeface="Dreaming Outloud Pro" panose="03050502040302030504" pitchFamily="66" charset="0"/>
              </a:rPr>
              <a:t>MENSTRUATION AND THE MENSTRUAL CYCLE​</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49242">
            <a:off x="9984196" y="6319234"/>
            <a:ext cx="1613998" cy="2497483"/>
          </a:xfrm>
          <a:prstGeom prst="rect">
            <a:avLst/>
          </a:prstGeom>
        </p:spPr>
      </p:pic>
      <p:grpSp>
        <p:nvGrpSpPr>
          <p:cNvPr id="7" name="Group 7"/>
          <p:cNvGrpSpPr/>
          <p:nvPr/>
        </p:nvGrpSpPr>
        <p:grpSpPr>
          <a:xfrm>
            <a:off x="552789" y="664860"/>
            <a:ext cx="3701083" cy="727680"/>
            <a:chOff x="0" y="0"/>
            <a:chExt cx="4934778" cy="970239"/>
          </a:xfrm>
        </p:grpSpPr>
        <p:grpSp>
          <p:nvGrpSpPr>
            <p:cNvPr id="8" name="Group 8"/>
            <p:cNvGrpSpPr/>
            <p:nvPr/>
          </p:nvGrpSpPr>
          <p:grpSpPr>
            <a:xfrm>
              <a:off x="0" y="0"/>
              <a:ext cx="862312" cy="741049"/>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8098" y="0"/>
              <a:ext cx="862312" cy="741049"/>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5" name="TextBox 15"/>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BAA4"/>
        </a:solidFill>
        <a:effectLst/>
      </p:bgPr>
    </p:bg>
    <p:spTree>
      <p:nvGrpSpPr>
        <p:cNvPr id="1" name=""/>
        <p:cNvGrpSpPr/>
        <p:nvPr/>
      </p:nvGrpSpPr>
      <p:grpSpPr>
        <a:xfrm>
          <a:off x="0" y="0"/>
          <a:ext cx="0" cy="0"/>
          <a:chOff x="0" y="0"/>
          <a:chExt cx="0" cy="0"/>
        </a:xfrm>
      </p:grpSpPr>
      <p:grpSp>
        <p:nvGrpSpPr>
          <p:cNvPr id="2" name="Group 2"/>
          <p:cNvGrpSpPr/>
          <p:nvPr/>
        </p:nvGrpSpPr>
        <p:grpSpPr>
          <a:xfrm>
            <a:off x="-193641" y="-253034"/>
            <a:ext cx="8404191" cy="10776947"/>
            <a:chOff x="0" y="0"/>
            <a:chExt cx="4418446" cy="5665906"/>
          </a:xfrm>
        </p:grpSpPr>
        <p:sp>
          <p:nvSpPr>
            <p:cNvPr id="3" name="Freeform 3"/>
            <p:cNvSpPr/>
            <p:nvPr/>
          </p:nvSpPr>
          <p:spPr>
            <a:xfrm>
              <a:off x="0" y="0"/>
              <a:ext cx="4418445" cy="5665906"/>
            </a:xfrm>
            <a:custGeom>
              <a:avLst/>
              <a:gdLst/>
              <a:ahLst/>
              <a:cxnLst/>
              <a:rect l="l" t="t" r="r" b="b"/>
              <a:pathLst>
                <a:path w="4418445" h="5665906">
                  <a:moveTo>
                    <a:pt x="0" y="0"/>
                  </a:moveTo>
                  <a:lnTo>
                    <a:pt x="4418445" y="0"/>
                  </a:lnTo>
                  <a:lnTo>
                    <a:pt x="4418445" y="5665906"/>
                  </a:lnTo>
                  <a:lnTo>
                    <a:pt x="0" y="5665906"/>
                  </a:lnTo>
                  <a:close/>
                </a:path>
              </a:pathLst>
            </a:custGeom>
            <a:solidFill>
              <a:srgbClr val="FFFFFF">
                <a:alpha val="75686"/>
              </a:srgbClr>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7019" y="4240663"/>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flipH="1">
            <a:off x="7633138" y="4241959"/>
            <a:ext cx="1154824" cy="1786961"/>
          </a:xfrm>
          <a:prstGeom prst="rect">
            <a:avLst/>
          </a:prstGeom>
        </p:spPr>
      </p:pic>
      <p:sp>
        <p:nvSpPr>
          <p:cNvPr id="15" name="TextBox 15"/>
          <p:cNvSpPr txBox="1"/>
          <p:nvPr/>
        </p:nvSpPr>
        <p:spPr>
          <a:xfrm>
            <a:off x="845987" y="2620969"/>
            <a:ext cx="6420931" cy="5197461"/>
          </a:xfrm>
          <a:prstGeom prst="rect">
            <a:avLst/>
          </a:prstGeom>
        </p:spPr>
        <p:txBody>
          <a:bodyPr wrap="square" lIns="0" tIns="0" rIns="0" bIns="0" rtlCol="0" anchor="t">
            <a:spAutoFit/>
          </a:bodyPr>
          <a:lstStyle/>
          <a:p>
            <a:pPr>
              <a:lnSpc>
                <a:spcPts val="8124"/>
              </a:lnSpc>
            </a:pPr>
            <a:r>
              <a:rPr lang="en-US" sz="8124" dirty="0">
                <a:solidFill>
                  <a:srgbClr val="FF7165"/>
                </a:solidFill>
                <a:latin typeface="Dreaming Outloud Pro" panose="03050502040302030504" pitchFamily="66" charset="0"/>
                <a:cs typeface="Dreaming Outloud Pro" panose="03050502040302030504" pitchFamily="66" charset="0"/>
              </a:rPr>
              <a:t>What do you know about the menstrual cycle and menstruation? </a:t>
            </a:r>
          </a:p>
        </p:txBody>
      </p:sp>
      <p:sp>
        <p:nvSpPr>
          <p:cNvPr id="16" name="TextBox 16"/>
          <p:cNvSpPr txBox="1"/>
          <p:nvPr/>
        </p:nvSpPr>
        <p:spPr>
          <a:xfrm>
            <a:off x="9654698" y="2046444"/>
            <a:ext cx="8089198" cy="6879816"/>
          </a:xfrm>
          <a:prstGeom prst="rect">
            <a:avLst/>
          </a:prstGeom>
        </p:spPr>
        <p:txBody>
          <a:bodyPr lIns="0" tIns="0" rIns="0" bIns="0" rtlCol="0" anchor="t">
            <a:spAutoFit/>
          </a:bodyPr>
          <a:lstStyle/>
          <a:p>
            <a:pPr>
              <a:lnSpc>
                <a:spcPts val="4554"/>
              </a:lnSpc>
              <a:spcBef>
                <a:spcPct val="0"/>
              </a:spcBef>
            </a:pPr>
            <a:r>
              <a:rPr lang="en-US" sz="3253" dirty="0">
                <a:solidFill>
                  <a:srgbClr val="000000"/>
                </a:solidFill>
                <a:latin typeface="Montserrat"/>
              </a:rPr>
              <a:t>1. What is menstruation (also known as a period)?​</a:t>
            </a:r>
          </a:p>
          <a:p>
            <a:pPr>
              <a:lnSpc>
                <a:spcPts val="4554"/>
              </a:lnSpc>
              <a:spcBef>
                <a:spcPct val="0"/>
              </a:spcBef>
            </a:pPr>
            <a:endParaRPr lang="en-US" sz="3253" dirty="0">
              <a:solidFill>
                <a:srgbClr val="000000"/>
              </a:solidFill>
              <a:latin typeface="Montserrat"/>
            </a:endParaRPr>
          </a:p>
          <a:p>
            <a:pPr>
              <a:lnSpc>
                <a:spcPts val="4554"/>
              </a:lnSpc>
              <a:spcBef>
                <a:spcPct val="0"/>
              </a:spcBef>
            </a:pPr>
            <a:r>
              <a:rPr lang="en-US" sz="3253" dirty="0">
                <a:solidFill>
                  <a:srgbClr val="000000"/>
                </a:solidFill>
                <a:latin typeface="Montserrat"/>
              </a:rPr>
              <a:t>2.  What names have you heard people use when talking about menstruation or periods? ​</a:t>
            </a:r>
          </a:p>
          <a:p>
            <a:pPr>
              <a:lnSpc>
                <a:spcPts val="4554"/>
              </a:lnSpc>
              <a:spcBef>
                <a:spcPct val="0"/>
              </a:spcBef>
            </a:pPr>
            <a:endParaRPr lang="en-US" sz="3253" dirty="0">
              <a:solidFill>
                <a:srgbClr val="000000"/>
              </a:solidFill>
              <a:latin typeface="Montserrat"/>
            </a:endParaRPr>
          </a:p>
          <a:p>
            <a:pPr>
              <a:lnSpc>
                <a:spcPts val="4554"/>
              </a:lnSpc>
              <a:spcBef>
                <a:spcPct val="0"/>
              </a:spcBef>
            </a:pPr>
            <a:r>
              <a:rPr lang="en-US" sz="3253" dirty="0">
                <a:solidFill>
                  <a:srgbClr val="000000"/>
                </a:solidFill>
                <a:latin typeface="Montserrat"/>
              </a:rPr>
              <a:t>3. Why do people have periods?​</a:t>
            </a:r>
          </a:p>
          <a:p>
            <a:pPr>
              <a:lnSpc>
                <a:spcPts val="4554"/>
              </a:lnSpc>
              <a:spcBef>
                <a:spcPct val="0"/>
              </a:spcBef>
            </a:pPr>
            <a:endParaRPr lang="en-US" sz="3253" dirty="0">
              <a:solidFill>
                <a:srgbClr val="000000"/>
              </a:solidFill>
              <a:latin typeface="Montserrat"/>
            </a:endParaRPr>
          </a:p>
          <a:p>
            <a:pPr>
              <a:lnSpc>
                <a:spcPts val="4554"/>
              </a:lnSpc>
              <a:spcBef>
                <a:spcPct val="0"/>
              </a:spcBef>
            </a:pPr>
            <a:r>
              <a:rPr lang="en-US" sz="3253" dirty="0">
                <a:solidFill>
                  <a:srgbClr val="000000"/>
                </a:solidFill>
                <a:latin typeface="Montserrat"/>
              </a:rPr>
              <a:t>4. What’s the difference between menstruation (i.e. periods) and the menstrual cycle?</a:t>
            </a:r>
          </a:p>
        </p:txBody>
      </p:sp>
      <p:sp>
        <p:nvSpPr>
          <p:cNvPr id="17" name="TextBox 17"/>
          <p:cNvSpPr txBox="1"/>
          <p:nvPr/>
        </p:nvSpPr>
        <p:spPr>
          <a:xfrm>
            <a:off x="10972800" y="761436"/>
            <a:ext cx="4502602" cy="632802"/>
          </a:xfrm>
          <a:prstGeom prst="rect">
            <a:avLst/>
          </a:prstGeom>
        </p:spPr>
        <p:txBody>
          <a:bodyPr lIns="0" tIns="0" rIns="0" bIns="0" rtlCol="0" anchor="t">
            <a:spAutoFit/>
          </a:bodyPr>
          <a:lstStyle/>
          <a:p>
            <a:pPr algn="ctr">
              <a:lnSpc>
                <a:spcPts val="4699"/>
              </a:lnSpc>
            </a:pPr>
            <a:r>
              <a:rPr lang="en-US" sz="4699" dirty="0">
                <a:solidFill>
                  <a:srgbClr val="000000"/>
                </a:solidFill>
                <a:latin typeface="Dreaming Outloud Pro" panose="03050502040302030504" pitchFamily="66" charset="0"/>
                <a:cs typeface="Dreaming Outloud Pro" panose="03050502040302030504" pitchFamily="66" charset="0"/>
              </a:rPr>
              <a:t>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955297"/>
            <a:ext cx="8962415" cy="1840184"/>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cs typeface="Dreaming Outloud Pro" panose="03050502040302030504" pitchFamily="66" charset="0"/>
              </a:rPr>
              <a:t>Q.1 What is menstruation? </a:t>
            </a:r>
          </a:p>
        </p:txBody>
      </p:sp>
      <p:pic>
        <p:nvPicPr>
          <p:cNvPr id="12" name="Picture 12"/>
          <p:cNvPicPr>
            <a:picLocks noChangeAspect="1"/>
          </p:cNvPicPr>
          <p:nvPr/>
        </p:nvPicPr>
        <p:blipFill>
          <a:blip r:embed="rId2"/>
          <a:srcRect/>
          <a:stretch>
            <a:fillRect/>
          </a:stretch>
        </p:blipFill>
        <p:spPr>
          <a:xfrm>
            <a:off x="9473238" y="1392540"/>
            <a:ext cx="7632637" cy="7632637"/>
          </a:xfrm>
          <a:prstGeom prst="rect">
            <a:avLst/>
          </a:prstGeom>
        </p:spPr>
      </p:pic>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639814">
            <a:off x="12517102" y="3310763"/>
            <a:ext cx="1278987" cy="281377"/>
          </a:xfrm>
          <a:prstGeom prst="rect">
            <a:avLst/>
          </a:prstGeom>
        </p:spPr>
      </p:pic>
      <p:sp>
        <p:nvSpPr>
          <p:cNvPr id="14" name="TextBox 14"/>
          <p:cNvSpPr txBox="1"/>
          <p:nvPr/>
        </p:nvSpPr>
        <p:spPr>
          <a:xfrm>
            <a:off x="1028700" y="4834804"/>
            <a:ext cx="7946925" cy="4434205"/>
          </a:xfrm>
          <a:prstGeom prst="rect">
            <a:avLst/>
          </a:prstGeom>
        </p:spPr>
        <p:txBody>
          <a:bodyPr lIns="0" tIns="0" rIns="0" bIns="0" rtlCol="0" anchor="t">
            <a:spAutoFit/>
          </a:bodyPr>
          <a:lstStyle/>
          <a:p>
            <a:pPr>
              <a:lnSpc>
                <a:spcPts val="3919"/>
              </a:lnSpc>
            </a:pPr>
            <a:r>
              <a:rPr lang="en-US" sz="2799" dirty="0">
                <a:solidFill>
                  <a:srgbClr val="000000"/>
                </a:solidFill>
                <a:latin typeface="Montserrat Bold"/>
              </a:rPr>
              <a:t>Menstruation is the proper medical term</a:t>
            </a:r>
            <a:r>
              <a:rPr lang="en-US" sz="2799" dirty="0">
                <a:solidFill>
                  <a:srgbClr val="000000"/>
                </a:solidFill>
                <a:latin typeface="Montserrat"/>
              </a:rPr>
              <a:t>, but it is commonly known as periods. ​</a:t>
            </a:r>
          </a:p>
          <a:p>
            <a:pPr>
              <a:lnSpc>
                <a:spcPts val="3919"/>
              </a:lnSpc>
            </a:pPr>
            <a:r>
              <a:rPr lang="en-US" sz="2799" dirty="0">
                <a:solidFill>
                  <a:srgbClr val="000000"/>
                </a:solidFill>
                <a:latin typeface="Montserrat"/>
              </a:rPr>
              <a:t>​</a:t>
            </a:r>
          </a:p>
          <a:p>
            <a:pPr>
              <a:lnSpc>
                <a:spcPts val="3919"/>
              </a:lnSpc>
            </a:pPr>
            <a:r>
              <a:rPr lang="en-US" sz="2799" dirty="0">
                <a:solidFill>
                  <a:srgbClr val="000000"/>
                </a:solidFill>
                <a:latin typeface="Montserrat"/>
              </a:rPr>
              <a:t>Periods are part of the menstrual cycle where the uterus (found in the pelvis) lining sheds and blood and some uterus tissue flows down through the cervix and out of the vagina.</a:t>
            </a:r>
          </a:p>
          <a:p>
            <a:pPr>
              <a:lnSpc>
                <a:spcPts val="3919"/>
              </a:lnSpc>
            </a:pPr>
            <a:endParaRPr lang="en-US" sz="2799" dirty="0">
              <a:solidFill>
                <a:srgbClr val="000000"/>
              </a:solidFill>
              <a:latin typeface="Montserrat"/>
            </a:endParaRPr>
          </a:p>
        </p:txBody>
      </p:sp>
      <p:sp>
        <p:nvSpPr>
          <p:cNvPr id="15" name="TextBox 15"/>
          <p:cNvSpPr txBox="1"/>
          <p:nvPr/>
        </p:nvSpPr>
        <p:spPr>
          <a:xfrm>
            <a:off x="1028700" y="3857122"/>
            <a:ext cx="6020174" cy="538545"/>
          </a:xfrm>
          <a:prstGeom prst="rect">
            <a:avLst/>
          </a:prstGeom>
        </p:spPr>
        <p:txBody>
          <a:bodyPr lIns="0" tIns="0" rIns="0" bIns="0" rtlCol="0" anchor="t">
            <a:spAutoFit/>
          </a:bodyPr>
          <a:lstStyle/>
          <a:p>
            <a:pPr>
              <a:lnSpc>
                <a:spcPts val="3999"/>
              </a:lnSpc>
            </a:pPr>
            <a:r>
              <a:rPr lang="en-US" sz="3999" dirty="0">
                <a:solidFill>
                  <a:srgbClr val="FF7165"/>
                </a:solidFill>
                <a:latin typeface="Dreaming Outloud Pro" panose="03050502040302030504" pitchFamily="66" charset="0"/>
                <a:cs typeface="Dreaming Outloud Pro" panose="03050502040302030504" pitchFamily="66" charset="0"/>
              </a:rPr>
              <a:t>(Also known as a period)</a:t>
            </a:r>
          </a:p>
        </p:txBody>
      </p:sp>
      <p:sp>
        <p:nvSpPr>
          <p:cNvPr id="16" name="TextBox 16"/>
          <p:cNvSpPr txBox="1"/>
          <p:nvPr/>
        </p:nvSpPr>
        <p:spPr>
          <a:xfrm>
            <a:off x="9450490" y="2325082"/>
            <a:ext cx="6857163" cy="471590"/>
          </a:xfrm>
          <a:prstGeom prst="rect">
            <a:avLst/>
          </a:prstGeom>
        </p:spPr>
        <p:txBody>
          <a:bodyPr lIns="0" tIns="0" rIns="0" bIns="0" rtlCol="0" anchor="t">
            <a:spAutoFit/>
          </a:bodyPr>
          <a:lstStyle/>
          <a:p>
            <a:pPr algn="ctr">
              <a:lnSpc>
                <a:spcPts val="3931"/>
              </a:lnSpc>
              <a:spcBef>
                <a:spcPct val="0"/>
              </a:spcBef>
            </a:pPr>
            <a:r>
              <a:rPr lang="en-US" sz="2808" dirty="0">
                <a:solidFill>
                  <a:srgbClr val="000000"/>
                </a:solidFill>
                <a:latin typeface="Canva Sans"/>
              </a:rPr>
              <a:t>uterus</a:t>
            </a:r>
          </a:p>
        </p:txBody>
      </p:sp>
      <p:pic>
        <p:nvPicPr>
          <p:cNvPr id="17"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2125">
            <a:off x="11874431" y="4393058"/>
            <a:ext cx="1278987" cy="281377"/>
          </a:xfrm>
          <a:prstGeom prst="rect">
            <a:avLst/>
          </a:prstGeom>
        </p:spPr>
      </p:pic>
      <p:sp>
        <p:nvSpPr>
          <p:cNvPr id="18" name="TextBox 18"/>
          <p:cNvSpPr txBox="1"/>
          <p:nvPr/>
        </p:nvSpPr>
        <p:spPr>
          <a:xfrm>
            <a:off x="10229328" y="4358728"/>
            <a:ext cx="1829599" cy="719035"/>
          </a:xfrm>
          <a:prstGeom prst="rect">
            <a:avLst/>
          </a:prstGeom>
        </p:spPr>
        <p:txBody>
          <a:bodyPr lIns="0" tIns="0" rIns="0" bIns="0" rtlCol="0" anchor="t">
            <a:spAutoFit/>
          </a:bodyPr>
          <a:lstStyle/>
          <a:p>
            <a:pPr algn="ctr">
              <a:lnSpc>
                <a:spcPts val="2808"/>
              </a:lnSpc>
            </a:pPr>
            <a:r>
              <a:rPr lang="en-US" sz="2808" dirty="0">
                <a:solidFill>
                  <a:srgbClr val="000000"/>
                </a:solidFill>
                <a:latin typeface="Canva Sans"/>
              </a:rPr>
              <a:t>uterus lining</a:t>
            </a:r>
          </a:p>
        </p:txBody>
      </p:sp>
      <p:pic>
        <p:nvPicPr>
          <p:cNvPr id="19" name="Picture 17">
            <a:extLst>
              <a:ext uri="{FF2B5EF4-FFF2-40B4-BE49-F238E27FC236}">
                <a16:creationId xmlns:a16="http://schemas.microsoft.com/office/drawing/2014/main" id="{0799544F-D2DB-9821-D55B-B5B77817D8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2125">
            <a:off x="11976634" y="6093679"/>
            <a:ext cx="1278987" cy="281377"/>
          </a:xfrm>
          <a:prstGeom prst="rect">
            <a:avLst/>
          </a:prstGeom>
        </p:spPr>
      </p:pic>
      <p:sp>
        <p:nvSpPr>
          <p:cNvPr id="20" name="TextBox 18">
            <a:extLst>
              <a:ext uri="{FF2B5EF4-FFF2-40B4-BE49-F238E27FC236}">
                <a16:creationId xmlns:a16="http://schemas.microsoft.com/office/drawing/2014/main" id="{8862895C-5D15-F0D1-796A-500F10D52677}"/>
              </a:ext>
            </a:extLst>
          </p:cNvPr>
          <p:cNvSpPr txBox="1"/>
          <p:nvPr/>
        </p:nvSpPr>
        <p:spPr>
          <a:xfrm>
            <a:off x="10363200" y="6089713"/>
            <a:ext cx="1829599" cy="362215"/>
          </a:xfrm>
          <a:prstGeom prst="rect">
            <a:avLst/>
          </a:prstGeom>
        </p:spPr>
        <p:txBody>
          <a:bodyPr lIns="0" tIns="0" rIns="0" bIns="0" rtlCol="0" anchor="t">
            <a:spAutoFit/>
          </a:bodyPr>
          <a:lstStyle/>
          <a:p>
            <a:pPr algn="ctr">
              <a:lnSpc>
                <a:spcPts val="2808"/>
              </a:lnSpc>
            </a:pPr>
            <a:r>
              <a:rPr lang="en-US" sz="2808" dirty="0">
                <a:solidFill>
                  <a:srgbClr val="000000"/>
                </a:solidFill>
                <a:latin typeface="Canva Sans"/>
              </a:rPr>
              <a:t>vagina</a:t>
            </a:r>
          </a:p>
        </p:txBody>
      </p:sp>
      <p:pic>
        <p:nvPicPr>
          <p:cNvPr id="21" name="Picture 17">
            <a:extLst>
              <a:ext uri="{FF2B5EF4-FFF2-40B4-BE49-F238E27FC236}">
                <a16:creationId xmlns:a16="http://schemas.microsoft.com/office/drawing/2014/main" id="{9398B9F2-ECFD-4D24-439B-C5FEF40FEA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3411200" y="5395523"/>
            <a:ext cx="1278987" cy="281377"/>
          </a:xfrm>
          <a:prstGeom prst="rect">
            <a:avLst/>
          </a:prstGeom>
        </p:spPr>
      </p:pic>
      <p:sp>
        <p:nvSpPr>
          <p:cNvPr id="22" name="TextBox 18">
            <a:extLst>
              <a:ext uri="{FF2B5EF4-FFF2-40B4-BE49-F238E27FC236}">
                <a16:creationId xmlns:a16="http://schemas.microsoft.com/office/drawing/2014/main" id="{4C55A21A-7AD5-1A37-2540-5E732DB46109}"/>
              </a:ext>
            </a:extLst>
          </p:cNvPr>
          <p:cNvSpPr txBox="1"/>
          <p:nvPr/>
        </p:nvSpPr>
        <p:spPr>
          <a:xfrm>
            <a:off x="14491825" y="5390885"/>
            <a:ext cx="1829599" cy="362215"/>
          </a:xfrm>
          <a:prstGeom prst="rect">
            <a:avLst/>
          </a:prstGeom>
        </p:spPr>
        <p:txBody>
          <a:bodyPr lIns="0" tIns="0" rIns="0" bIns="0" rtlCol="0" anchor="t">
            <a:spAutoFit/>
          </a:bodyPr>
          <a:lstStyle/>
          <a:p>
            <a:pPr algn="ctr">
              <a:lnSpc>
                <a:spcPts val="2808"/>
              </a:lnSpc>
            </a:pPr>
            <a:r>
              <a:rPr lang="en-US" sz="2808" dirty="0">
                <a:solidFill>
                  <a:srgbClr val="000000"/>
                </a:solidFill>
                <a:latin typeface="Canva Sans"/>
              </a:rPr>
              <a:t>Cervix</a:t>
            </a:r>
          </a:p>
        </p:txBody>
      </p:sp>
      <p:pic>
        <p:nvPicPr>
          <p:cNvPr id="23" name="Picture 17">
            <a:extLst>
              <a:ext uri="{FF2B5EF4-FFF2-40B4-BE49-F238E27FC236}">
                <a16:creationId xmlns:a16="http://schemas.microsoft.com/office/drawing/2014/main" id="{FF2AEB13-22E2-69F3-A16C-10B83E8B84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540063">
            <a:off x="14231394" y="3385156"/>
            <a:ext cx="1278987" cy="281377"/>
          </a:xfrm>
          <a:prstGeom prst="rect">
            <a:avLst/>
          </a:prstGeom>
        </p:spPr>
      </p:pic>
      <p:sp>
        <p:nvSpPr>
          <p:cNvPr id="24" name="TextBox 16">
            <a:extLst>
              <a:ext uri="{FF2B5EF4-FFF2-40B4-BE49-F238E27FC236}">
                <a16:creationId xmlns:a16="http://schemas.microsoft.com/office/drawing/2014/main" id="{C7BD5DA7-8B77-95DD-3007-E6DA7AF0A9B7}"/>
              </a:ext>
            </a:extLst>
          </p:cNvPr>
          <p:cNvSpPr txBox="1"/>
          <p:nvPr/>
        </p:nvSpPr>
        <p:spPr>
          <a:xfrm>
            <a:off x="11783539" y="2402933"/>
            <a:ext cx="6857163" cy="471590"/>
          </a:xfrm>
          <a:prstGeom prst="rect">
            <a:avLst/>
          </a:prstGeom>
        </p:spPr>
        <p:txBody>
          <a:bodyPr lIns="0" tIns="0" rIns="0" bIns="0" rtlCol="0" anchor="t">
            <a:spAutoFit/>
          </a:bodyPr>
          <a:lstStyle/>
          <a:p>
            <a:pPr algn="ctr">
              <a:lnSpc>
                <a:spcPts val="3931"/>
              </a:lnSpc>
              <a:spcBef>
                <a:spcPct val="0"/>
              </a:spcBef>
            </a:pPr>
            <a:r>
              <a:rPr lang="en-US" sz="2808" dirty="0">
                <a:solidFill>
                  <a:srgbClr val="000000"/>
                </a:solidFill>
                <a:latin typeface="Canva Sans"/>
              </a:rPr>
              <a:t>ovary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783487"/>
            <a:ext cx="16092517" cy="2503186"/>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cs typeface="Dreaming Outloud Pro" panose="03050502040302030504" pitchFamily="66" charset="0"/>
              </a:rPr>
              <a:t>Q.2 What names have you heard people use when talking about menstruation or periods? ​</a:t>
            </a:r>
          </a:p>
          <a:p>
            <a:pPr>
              <a:lnSpc>
                <a:spcPts val="6399"/>
              </a:lnSpc>
            </a:pPr>
            <a:endParaRPr lang="en-US" sz="6399" dirty="0">
              <a:solidFill>
                <a:srgbClr val="FF7165"/>
              </a:solidFill>
              <a:latin typeface="Dreaming Outloud Pro" panose="03050502040302030504" pitchFamily="66" charset="0"/>
            </a:endParaRPr>
          </a:p>
        </p:txBody>
      </p:sp>
      <p:pic>
        <p:nvPicPr>
          <p:cNvPr id="12" name="Picture 12"/>
          <p:cNvPicPr>
            <a:picLocks noChangeAspect="1"/>
          </p:cNvPicPr>
          <p:nvPr>
            <a:videoFile r:link="rId1"/>
          </p:nvPr>
        </p:nvPicPr>
        <p:blipFill>
          <a:blip r:embed="rId3"/>
          <a:stretch>
            <a:fillRect/>
          </a:stretch>
        </p:blipFill>
        <p:spPr>
          <a:xfrm>
            <a:off x="7429129" y="3960447"/>
            <a:ext cx="9220035" cy="51862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850782" flipV="1">
            <a:off x="5829359" y="7571194"/>
            <a:ext cx="2036362" cy="3151044"/>
          </a:xfrm>
          <a:prstGeom prst="rect">
            <a:avLst/>
          </a:prstGeom>
        </p:spPr>
      </p:pic>
      <p:sp>
        <p:nvSpPr>
          <p:cNvPr id="14" name="TextBox 14"/>
          <p:cNvSpPr txBox="1"/>
          <p:nvPr/>
        </p:nvSpPr>
        <p:spPr>
          <a:xfrm>
            <a:off x="1028700" y="4065017"/>
            <a:ext cx="5538881" cy="5424805"/>
          </a:xfrm>
          <a:prstGeom prst="rect">
            <a:avLst/>
          </a:prstGeom>
        </p:spPr>
        <p:txBody>
          <a:bodyPr lIns="0" tIns="0" rIns="0" bIns="0" rtlCol="0" anchor="t">
            <a:spAutoFit/>
          </a:bodyPr>
          <a:lstStyle/>
          <a:p>
            <a:pPr>
              <a:lnSpc>
                <a:spcPts val="3919"/>
              </a:lnSpc>
            </a:pPr>
            <a:r>
              <a:rPr lang="en-US" sz="2799" dirty="0">
                <a:solidFill>
                  <a:srgbClr val="000000"/>
                </a:solidFill>
                <a:latin typeface="Montserrat"/>
              </a:rPr>
              <a:t>There are more than 5,000 different words for periods across the world!​</a:t>
            </a:r>
          </a:p>
          <a:p>
            <a:pPr>
              <a:lnSpc>
                <a:spcPts val="3919"/>
              </a:lnSpc>
            </a:pPr>
            <a:r>
              <a:rPr lang="en-US" sz="2799" dirty="0">
                <a:solidFill>
                  <a:srgbClr val="000000"/>
                </a:solidFill>
                <a:latin typeface="Montserrat"/>
              </a:rPr>
              <a:t>​</a:t>
            </a:r>
          </a:p>
          <a:p>
            <a:pPr>
              <a:lnSpc>
                <a:spcPts val="3919"/>
              </a:lnSpc>
            </a:pPr>
            <a:r>
              <a:rPr lang="en-US" sz="2799" dirty="0">
                <a:solidFill>
                  <a:srgbClr val="000000"/>
                </a:solidFill>
                <a:latin typeface="Montserrat"/>
              </a:rPr>
              <a:t>These have been used because in the past people were ashamed of talking about periods. </a:t>
            </a:r>
          </a:p>
          <a:p>
            <a:pPr>
              <a:lnSpc>
                <a:spcPts val="3919"/>
              </a:lnSpc>
            </a:pPr>
            <a:endParaRPr lang="en-US" sz="2799" dirty="0">
              <a:solidFill>
                <a:srgbClr val="000000"/>
              </a:solidFill>
              <a:latin typeface="Montserrat"/>
            </a:endParaRPr>
          </a:p>
          <a:p>
            <a:pPr>
              <a:lnSpc>
                <a:spcPts val="3919"/>
              </a:lnSpc>
            </a:pPr>
            <a:r>
              <a:rPr lang="en-US" sz="2799" dirty="0">
                <a:solidFill>
                  <a:srgbClr val="000000"/>
                </a:solidFill>
                <a:latin typeface="Montserrat"/>
              </a:rPr>
              <a:t>Watch this! </a:t>
            </a:r>
            <a:r>
              <a:rPr lang="en-US" sz="2799" u="sng" dirty="0">
                <a:solidFill>
                  <a:srgbClr val="000000"/>
                </a:solidFill>
                <a:latin typeface="Montserrat Bold"/>
                <a:hlinkClick r:id="rId6" tooltip="https://youtu.be/R0QAo-niepk"/>
              </a:rPr>
              <a:t>https://youtu.be/R0QAo-niepk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AC761DAF385A4BB3D1059E73DF2664" ma:contentTypeVersion="15" ma:contentTypeDescription="Create a new document." ma:contentTypeScope="" ma:versionID="882197baecb13a7f8dbf307274b8c713">
  <xsd:schema xmlns:xsd="http://www.w3.org/2001/XMLSchema" xmlns:xs="http://www.w3.org/2001/XMLSchema" xmlns:p="http://schemas.microsoft.com/office/2006/metadata/properties" xmlns:ns3="9c49e96f-29f0-4768-a7b5-9fc53ced5195" xmlns:ns4="e6a1c17a-8b82-47e4-8f31-9cd3eb0f20b0" targetNamespace="http://schemas.microsoft.com/office/2006/metadata/properties" ma:root="true" ma:fieldsID="ef3af3434de3f2e5b4343cd11d44f9c4" ns3:_="" ns4:_="">
    <xsd:import namespace="9c49e96f-29f0-4768-a7b5-9fc53ced5195"/>
    <xsd:import namespace="e6a1c17a-8b82-47e4-8f31-9cd3eb0f20b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9e96f-29f0-4768-a7b5-9fc53ced519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a1c17a-8b82-47e4-8f31-9cd3eb0f20b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c49e96f-29f0-4768-a7b5-9fc53ced5195" xsi:nil="true"/>
  </documentManagement>
</p:properties>
</file>

<file path=customXml/itemProps1.xml><?xml version="1.0" encoding="utf-8"?>
<ds:datastoreItem xmlns:ds="http://schemas.openxmlformats.org/officeDocument/2006/customXml" ds:itemID="{B07C4B77-9DBC-4446-917E-8043BCDA36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9e96f-29f0-4768-a7b5-9fc53ced5195"/>
    <ds:schemaRef ds:uri="e6a1c17a-8b82-47e4-8f31-9cd3eb0f20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1961A7-8E88-4286-B784-1080A17F63D5}">
  <ds:schemaRefs>
    <ds:schemaRef ds:uri="http://schemas.microsoft.com/sharepoint/v3/contenttype/forms"/>
  </ds:schemaRefs>
</ds:datastoreItem>
</file>

<file path=customXml/itemProps3.xml><?xml version="1.0" encoding="utf-8"?>
<ds:datastoreItem xmlns:ds="http://schemas.openxmlformats.org/officeDocument/2006/customXml" ds:itemID="{C702AE7F-08B3-485E-9198-E800732B2729}">
  <ds:schemaRefs>
    <ds:schemaRef ds:uri="http://schemas.microsoft.com/office/2006/documentManagement/types"/>
    <ds:schemaRef ds:uri="http://purl.org/dc/elements/1.1/"/>
    <ds:schemaRef ds:uri="http://www.w3.org/XML/1998/namespace"/>
    <ds:schemaRef ds:uri="9c49e96f-29f0-4768-a7b5-9fc53ced5195"/>
    <ds:schemaRef ds:uri="e6a1c17a-8b82-47e4-8f31-9cd3eb0f20b0"/>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1616</TotalTime>
  <Words>1833</Words>
  <Application>Microsoft Macintosh PowerPoint</Application>
  <PresentationFormat>Custom</PresentationFormat>
  <Paragraphs>290</Paragraphs>
  <Slides>30</Slides>
  <Notes>1</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Montserrat Classic</vt:lpstr>
      <vt:lpstr>Dreaming Outloud Pro</vt:lpstr>
      <vt:lpstr>Arial</vt:lpstr>
      <vt:lpstr>Canva Sans</vt:lpstr>
      <vt:lpstr>Open Sans Light</vt:lpstr>
      <vt:lpstr>Open Sans</vt:lpstr>
      <vt:lpstr>Montserrat Semi-Bold Bold</vt:lpstr>
      <vt:lpstr>Montserrat Bold</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education slides</dc:title>
  <dc:creator>Laura Forrest</dc:creator>
  <cp:lastModifiedBy>Natalie Brown</cp:lastModifiedBy>
  <cp:revision>17</cp:revision>
  <dcterms:created xsi:type="dcterms:W3CDTF">2006-08-16T00:00:00Z</dcterms:created>
  <dcterms:modified xsi:type="dcterms:W3CDTF">2024-03-06T14:43:08Z</dcterms:modified>
  <dc:identifier>DAFeqDorffE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0x01010059AC761DAF385A4BB3D1059E73DF2664</vt:lpwstr>
  </property>
  <property fmtid="{D5CDD505-2E9C-101B-9397-08002B2CF9AE}" pid="3" name="MSIP_Label_8a8eb34d-fba7-40f3-b856-61e3fd1d170f_Enabled">
    <vt:lpwstr>true</vt:lpwstr>
  </property>
  <property fmtid="{D5CDD505-2E9C-101B-9397-08002B2CF9AE}" pid="4" name="MSIP_Label_8a8eb34d-fba7-40f3-b856-61e3fd1d170f_SetDate">
    <vt:lpwstr>2024-03-06T14:00:08Z</vt:lpwstr>
  </property>
  <property fmtid="{D5CDD505-2E9C-101B-9397-08002B2CF9AE}" pid="5" name="MSIP_Label_8a8eb34d-fba7-40f3-b856-61e3fd1d170f_Method">
    <vt:lpwstr>Standard</vt:lpwstr>
  </property>
  <property fmtid="{D5CDD505-2E9C-101B-9397-08002B2CF9AE}" pid="6" name="MSIP_Label_8a8eb34d-fba7-40f3-b856-61e3fd1d170f_Name">
    <vt:lpwstr>Confidential</vt:lpwstr>
  </property>
  <property fmtid="{D5CDD505-2E9C-101B-9397-08002B2CF9AE}" pid="7" name="MSIP_Label_8a8eb34d-fba7-40f3-b856-61e3fd1d170f_SiteId">
    <vt:lpwstr>f89944b7-4a4e-4ea7-9156-3299f3411647</vt:lpwstr>
  </property>
  <property fmtid="{D5CDD505-2E9C-101B-9397-08002B2CF9AE}" pid="8" name="MSIP_Label_8a8eb34d-fba7-40f3-b856-61e3fd1d170f_ActionId">
    <vt:lpwstr>0e462f7b-ae82-4870-9de8-d7b8968b9353</vt:lpwstr>
  </property>
  <property fmtid="{D5CDD505-2E9C-101B-9397-08002B2CF9AE}" pid="9" name="MSIP_Label_8a8eb34d-fba7-40f3-b856-61e3fd1d170f_ContentBits">
    <vt:lpwstr>0</vt:lpwstr>
  </property>
</Properties>
</file>