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5" r:id="rId27"/>
  </p:sldIdLst>
  <p:sldSz cx="18288000" cy="10287000"/>
  <p:notesSz cx="6858000" cy="9144000"/>
  <p:embeddedFontLst>
    <p:embeddedFont>
      <p:font typeface="Dreaming Outloud Pro" panose="03050502040302030504" pitchFamily="66" charset="77"/>
      <p:regular r:id="rId29"/>
      <p:italic r:id="rId30"/>
    </p:embeddedFont>
    <p:embeddedFont>
      <p:font typeface="Montserrat" pitchFamily="2" charset="77"/>
      <p:regular r:id="rId31"/>
      <p:bold r:id="rId32"/>
      <p:italic r:id="rId33"/>
      <p:boldItalic r:id="rId34"/>
    </p:embeddedFont>
    <p:embeddedFont>
      <p:font typeface="Montserrat Bold" pitchFamily="2" charset="77"/>
      <p:regular r:id="rId35"/>
      <p:bold r:id="rId36"/>
    </p:embeddedFont>
    <p:embeddedFont>
      <p:font typeface="Montserrat Classic" pitchFamily="2" charset="77"/>
      <p:regular r:id="rId37"/>
    </p:embeddedFont>
    <p:embeddedFont>
      <p:font typeface="Montserrat Semi-Bold Bold" pitchFamily="2" charset="77"/>
      <p:regular r:id="rId38"/>
      <p:bold r:id="rId39"/>
    </p:embeddedFont>
    <p:embeddedFont>
      <p:font typeface="Open Sans" panose="020B0606030504020204" pitchFamily="34" charset="0"/>
      <p:regular r:id="rId40"/>
      <p:bold r:id="rId41"/>
      <p:italic r:id="rId42"/>
      <p:boldItalic r:id="rId43"/>
    </p:embeddedFont>
    <p:embeddedFont>
      <p:font typeface="Open Sans Light" panose="020B0306030504020204" pitchFamily="34" charset="0"/>
      <p:regular r:id="rId44"/>
      <p:italic r:id="rId45"/>
    </p:embeddedFont>
    <p:embeddedFont>
      <p:font typeface="Open Sans Light Bold" panose="020B0806030504020204" pitchFamily="34" charset="0"/>
      <p:regular r:id="rId46"/>
      <p:bold r:id="rId4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92D7006-4832-433D-8439-94C2F17AF3CD}" v="50" dt="2023-04-20T14:40:38.7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autoAdjust="0"/>
    <p:restoredTop sz="77147" autoAdjust="0"/>
  </p:normalViewPr>
  <p:slideViewPr>
    <p:cSldViewPr>
      <p:cViewPr varScale="1">
        <p:scale>
          <a:sx n="53" d="100"/>
          <a:sy n="53" d="100"/>
        </p:scale>
        <p:origin x="1800"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font" Target="fonts/font19.fntdata"/><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1.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font" Target="fonts/font17.fntdata"/><Relationship Id="rId53" Type="http://schemas.microsoft.com/office/2015/10/relationships/revisionInfo" Target="revisionInfo.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openxmlformats.org/officeDocument/2006/relationships/font" Target="fonts/font16.fntdata"/><Relationship Id="rId52"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font" Target="fonts/font15.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font" Target="fonts/font18.fntdata"/><Relationship Id="rId20" Type="http://schemas.openxmlformats.org/officeDocument/2006/relationships/slide" Target="slides/slide19.xml"/><Relationship Id="rId41"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a Forrest" userId="0d625a14-6c31-4e4d-957c-488ff0e527a5" providerId="ADAL" clId="{D92D7006-4832-433D-8439-94C2F17AF3CD}"/>
    <pc:docChg chg="custSel modSld">
      <pc:chgData name="Laura Forrest" userId="0d625a14-6c31-4e4d-957c-488ff0e527a5" providerId="ADAL" clId="{D92D7006-4832-433D-8439-94C2F17AF3CD}" dt="2023-05-25T17:15:59.395" v="32" actId="20577"/>
      <pc:docMkLst>
        <pc:docMk/>
      </pc:docMkLst>
      <pc:sldChg chg="modSp mod">
        <pc:chgData name="Laura Forrest" userId="0d625a14-6c31-4e4d-957c-488ff0e527a5" providerId="ADAL" clId="{D92D7006-4832-433D-8439-94C2F17AF3CD}" dt="2023-04-20T15:56:35.329" v="3" actId="693"/>
        <pc:sldMkLst>
          <pc:docMk/>
          <pc:sldMk cId="0" sldId="257"/>
        </pc:sldMkLst>
        <pc:spChg chg="mod">
          <ac:chgData name="Laura Forrest" userId="0d625a14-6c31-4e4d-957c-488ff0e527a5" providerId="ADAL" clId="{D92D7006-4832-433D-8439-94C2F17AF3CD}" dt="2023-04-20T15:56:35.329" v="3" actId="693"/>
          <ac:spMkLst>
            <pc:docMk/>
            <pc:sldMk cId="0" sldId="257"/>
            <ac:spMk id="7" creationId="{00000000-0000-0000-0000-000000000000}"/>
          </ac:spMkLst>
        </pc:spChg>
      </pc:sldChg>
      <pc:sldChg chg="modSp mod">
        <pc:chgData name="Laura Forrest" userId="0d625a14-6c31-4e4d-957c-488ff0e527a5" providerId="ADAL" clId="{D92D7006-4832-433D-8439-94C2F17AF3CD}" dt="2023-04-20T14:33:38.267" v="1" actId="20577"/>
        <pc:sldMkLst>
          <pc:docMk/>
          <pc:sldMk cId="0" sldId="260"/>
        </pc:sldMkLst>
        <pc:spChg chg="mod">
          <ac:chgData name="Laura Forrest" userId="0d625a14-6c31-4e4d-957c-488ff0e527a5" providerId="ADAL" clId="{D92D7006-4832-433D-8439-94C2F17AF3CD}" dt="2023-04-20T14:33:38.267" v="1" actId="20577"/>
          <ac:spMkLst>
            <pc:docMk/>
            <pc:sldMk cId="0" sldId="260"/>
            <ac:spMk id="15" creationId="{00000000-0000-0000-0000-000000000000}"/>
          </ac:spMkLst>
        </pc:spChg>
      </pc:sldChg>
      <pc:sldChg chg="modSp mod">
        <pc:chgData name="Laura Forrest" userId="0d625a14-6c31-4e4d-957c-488ff0e527a5" providerId="ADAL" clId="{D92D7006-4832-433D-8439-94C2F17AF3CD}" dt="2023-05-25T15:04:59.796" v="6" actId="1076"/>
        <pc:sldMkLst>
          <pc:docMk/>
          <pc:sldMk cId="0" sldId="261"/>
        </pc:sldMkLst>
        <pc:picChg chg="mod">
          <ac:chgData name="Laura Forrest" userId="0d625a14-6c31-4e4d-957c-488ff0e527a5" providerId="ADAL" clId="{D92D7006-4832-433D-8439-94C2F17AF3CD}" dt="2023-05-25T15:04:59.796" v="6" actId="1076"/>
          <ac:picMkLst>
            <pc:docMk/>
            <pc:sldMk cId="0" sldId="261"/>
            <ac:picMk id="11" creationId="{00000000-0000-0000-0000-000000000000}"/>
          </ac:picMkLst>
        </pc:picChg>
        <pc:picChg chg="mod">
          <ac:chgData name="Laura Forrest" userId="0d625a14-6c31-4e4d-957c-488ff0e527a5" providerId="ADAL" clId="{D92D7006-4832-433D-8439-94C2F17AF3CD}" dt="2023-05-25T15:04:52.218" v="5" actId="1076"/>
          <ac:picMkLst>
            <pc:docMk/>
            <pc:sldMk cId="0" sldId="261"/>
            <ac:picMk id="13" creationId="{00000000-0000-0000-0000-000000000000}"/>
          </ac:picMkLst>
        </pc:picChg>
        <pc:picChg chg="mod">
          <ac:chgData name="Laura Forrest" userId="0d625a14-6c31-4e4d-957c-488ff0e527a5" providerId="ADAL" clId="{D92D7006-4832-433D-8439-94C2F17AF3CD}" dt="2023-05-25T15:04:49.064" v="4" actId="1076"/>
          <ac:picMkLst>
            <pc:docMk/>
            <pc:sldMk cId="0" sldId="261"/>
            <ac:picMk id="15" creationId="{00000000-0000-0000-0000-000000000000}"/>
          </ac:picMkLst>
        </pc:picChg>
      </pc:sldChg>
      <pc:sldChg chg="modSp mod">
        <pc:chgData name="Laura Forrest" userId="0d625a14-6c31-4e4d-957c-488ff0e527a5" providerId="ADAL" clId="{D92D7006-4832-433D-8439-94C2F17AF3CD}" dt="2023-04-20T14:40:38.702" v="2" actId="1076"/>
        <pc:sldMkLst>
          <pc:docMk/>
          <pc:sldMk cId="0" sldId="268"/>
        </pc:sldMkLst>
        <pc:picChg chg="mod">
          <ac:chgData name="Laura Forrest" userId="0d625a14-6c31-4e4d-957c-488ff0e527a5" providerId="ADAL" clId="{D92D7006-4832-433D-8439-94C2F17AF3CD}" dt="2023-04-20T14:40:38.702" v="2" actId="1076"/>
          <ac:picMkLst>
            <pc:docMk/>
            <pc:sldMk cId="0" sldId="268"/>
            <ac:picMk id="17" creationId="{00000000-0000-0000-0000-000000000000}"/>
          </ac:picMkLst>
        </pc:picChg>
      </pc:sldChg>
      <pc:sldChg chg="delSp modSp mod">
        <pc:chgData name="Laura Forrest" userId="0d625a14-6c31-4e4d-957c-488ff0e527a5" providerId="ADAL" clId="{D92D7006-4832-433D-8439-94C2F17AF3CD}" dt="2023-05-25T17:14:44.264" v="15" actId="478"/>
        <pc:sldMkLst>
          <pc:docMk/>
          <pc:sldMk cId="0" sldId="273"/>
        </pc:sldMkLst>
        <pc:spChg chg="mod">
          <ac:chgData name="Laura Forrest" userId="0d625a14-6c31-4e4d-957c-488ff0e527a5" providerId="ADAL" clId="{D92D7006-4832-433D-8439-94C2F17AF3CD}" dt="2023-05-25T17:14:42.527" v="14" actId="6549"/>
          <ac:spMkLst>
            <pc:docMk/>
            <pc:sldMk cId="0" sldId="273"/>
            <ac:spMk id="13" creationId="{00000000-0000-0000-0000-000000000000}"/>
          </ac:spMkLst>
        </pc:spChg>
        <pc:picChg chg="del">
          <ac:chgData name="Laura Forrest" userId="0d625a14-6c31-4e4d-957c-488ff0e527a5" providerId="ADAL" clId="{D92D7006-4832-433D-8439-94C2F17AF3CD}" dt="2023-05-25T17:14:44.264" v="15" actId="478"/>
          <ac:picMkLst>
            <pc:docMk/>
            <pc:sldMk cId="0" sldId="273"/>
            <ac:picMk id="14" creationId="{00000000-0000-0000-0000-000000000000}"/>
          </ac:picMkLst>
        </pc:picChg>
      </pc:sldChg>
      <pc:sldChg chg="modSp mod">
        <pc:chgData name="Laura Forrest" userId="0d625a14-6c31-4e4d-957c-488ff0e527a5" providerId="ADAL" clId="{D92D7006-4832-433D-8439-94C2F17AF3CD}" dt="2023-05-25T17:15:59.395" v="32" actId="20577"/>
        <pc:sldMkLst>
          <pc:docMk/>
          <pc:sldMk cId="0" sldId="281"/>
        </pc:sldMkLst>
        <pc:spChg chg="mod">
          <ac:chgData name="Laura Forrest" userId="0d625a14-6c31-4e4d-957c-488ff0e527a5" providerId="ADAL" clId="{D92D7006-4832-433D-8439-94C2F17AF3CD}" dt="2023-05-25T17:15:59.395" v="32" actId="20577"/>
          <ac:spMkLst>
            <pc:docMk/>
            <pc:sldMk cId="0" sldId="281"/>
            <ac:spMk id="8" creationId="{00000000-0000-0000-0000-000000000000}"/>
          </ac:spMkLst>
        </pc:spChg>
      </pc:sldChg>
    </pc:docChg>
  </pc:docChgLst>
  <pc:docChgLst>
    <pc:chgData name="Guest User" userId="S::urn:spo:anon#2956ff92305ec0659f815f35c3e754c098844ccab595ff250c8d5b2192fea972::" providerId="AD" clId="Web-{6FE95D95-13EB-70CD-5203-1E32D3FC268E}"/>
    <pc:docChg chg="modSld">
      <pc:chgData name="Guest User" userId="S::urn:spo:anon#2956ff92305ec0659f815f35c3e754c098844ccab595ff250c8d5b2192fea972::" providerId="AD" clId="Web-{6FE95D95-13EB-70CD-5203-1E32D3FC268E}" dt="2023-04-20T14:55:11.292" v="134" actId="20577"/>
      <pc:docMkLst>
        <pc:docMk/>
      </pc:docMkLst>
      <pc:sldChg chg="modSp">
        <pc:chgData name="Guest User" userId="S::urn:spo:anon#2956ff92305ec0659f815f35c3e754c098844ccab595ff250c8d5b2192fea972::" providerId="AD" clId="Web-{6FE95D95-13EB-70CD-5203-1E32D3FC268E}" dt="2023-04-20T14:55:11.292" v="134" actId="20577"/>
        <pc:sldMkLst>
          <pc:docMk/>
          <pc:sldMk cId="0" sldId="260"/>
        </pc:sldMkLst>
        <pc:spChg chg="mod">
          <ac:chgData name="Guest User" userId="S::urn:spo:anon#2956ff92305ec0659f815f35c3e754c098844ccab595ff250c8d5b2192fea972::" providerId="AD" clId="Web-{6FE95D95-13EB-70CD-5203-1E32D3FC268E}" dt="2023-04-20T14:55:11.292" v="134" actId="20577"/>
          <ac:spMkLst>
            <pc:docMk/>
            <pc:sldMk cId="0" sldId="260"/>
            <ac:spMk id="15" creationId="{00000000-0000-0000-0000-000000000000}"/>
          </ac:spMkLst>
        </pc:spChg>
        <pc:spChg chg="mod">
          <ac:chgData name="Guest User" userId="S::urn:spo:anon#2956ff92305ec0659f815f35c3e754c098844ccab595ff250c8d5b2192fea972::" providerId="AD" clId="Web-{6FE95D95-13EB-70CD-5203-1E32D3FC268E}" dt="2023-04-20T14:33:20.853" v="52" actId="20577"/>
          <ac:spMkLst>
            <pc:docMk/>
            <pc:sldMk cId="0" sldId="260"/>
            <ac:spMk id="16" creationId="{00000000-0000-0000-0000-000000000000}"/>
          </ac:spMkLst>
        </pc:spChg>
      </pc:sldChg>
      <pc:sldChg chg="modSp">
        <pc:chgData name="Guest User" userId="S::urn:spo:anon#2956ff92305ec0659f815f35c3e754c098844ccab595ff250c8d5b2192fea972::" providerId="AD" clId="Web-{6FE95D95-13EB-70CD-5203-1E32D3FC268E}" dt="2023-04-20T14:52:02.582" v="103" actId="20577"/>
        <pc:sldMkLst>
          <pc:docMk/>
          <pc:sldMk cId="0" sldId="261"/>
        </pc:sldMkLst>
        <pc:spChg chg="mod">
          <ac:chgData name="Guest User" userId="S::urn:spo:anon#2956ff92305ec0659f815f35c3e754c098844ccab595ff250c8d5b2192fea972::" providerId="AD" clId="Web-{6FE95D95-13EB-70CD-5203-1E32D3FC268E}" dt="2023-04-20T14:52:02.582" v="103" actId="20577"/>
          <ac:spMkLst>
            <pc:docMk/>
            <pc:sldMk cId="0" sldId="261"/>
            <ac:spMk id="12" creationId="{00000000-0000-0000-0000-000000000000}"/>
          </ac:spMkLst>
        </pc:spChg>
      </pc:sldChg>
      <pc:sldChg chg="modSp">
        <pc:chgData name="Guest User" userId="S::urn:spo:anon#2956ff92305ec0659f815f35c3e754c098844ccab595ff250c8d5b2192fea972::" providerId="AD" clId="Web-{6FE95D95-13EB-70CD-5203-1E32D3FC268E}" dt="2023-04-20T14:55:09.886" v="130" actId="20577"/>
        <pc:sldMkLst>
          <pc:docMk/>
          <pc:sldMk cId="0" sldId="262"/>
        </pc:sldMkLst>
        <pc:spChg chg="mod">
          <ac:chgData name="Guest User" userId="S::urn:spo:anon#2956ff92305ec0659f815f35c3e754c098844ccab595ff250c8d5b2192fea972::" providerId="AD" clId="Web-{6FE95D95-13EB-70CD-5203-1E32D3FC268E}" dt="2023-04-20T14:55:09.886" v="130" actId="20577"/>
          <ac:spMkLst>
            <pc:docMk/>
            <pc:sldMk cId="0" sldId="262"/>
            <ac:spMk id="12" creationId="{00000000-0000-0000-0000-000000000000}"/>
          </ac:spMkLst>
        </pc:spChg>
      </pc:sldChg>
      <pc:sldChg chg="modSp">
        <pc:chgData name="Guest User" userId="S::urn:spo:anon#2956ff92305ec0659f815f35c3e754c098844ccab595ff250c8d5b2192fea972::" providerId="AD" clId="Web-{6FE95D95-13EB-70CD-5203-1E32D3FC268E}" dt="2023-04-20T14:52:34.208" v="108" actId="1076"/>
        <pc:sldMkLst>
          <pc:docMk/>
          <pc:sldMk cId="0" sldId="265"/>
        </pc:sldMkLst>
        <pc:spChg chg="mod">
          <ac:chgData name="Guest User" userId="S::urn:spo:anon#2956ff92305ec0659f815f35c3e754c098844ccab595ff250c8d5b2192fea972::" providerId="AD" clId="Web-{6FE95D95-13EB-70CD-5203-1E32D3FC268E}" dt="2023-04-20T14:52:22.099" v="105" actId="14100"/>
          <ac:spMkLst>
            <pc:docMk/>
            <pc:sldMk cId="0" sldId="265"/>
            <ac:spMk id="27" creationId="{00000000-0000-0000-0000-000000000000}"/>
          </ac:spMkLst>
        </pc:spChg>
        <pc:spChg chg="mod">
          <ac:chgData name="Guest User" userId="S::urn:spo:anon#2956ff92305ec0659f815f35c3e754c098844ccab595ff250c8d5b2192fea972::" providerId="AD" clId="Web-{6FE95D95-13EB-70CD-5203-1E32D3FC268E}" dt="2023-04-20T14:52:34.208" v="108" actId="1076"/>
          <ac:spMkLst>
            <pc:docMk/>
            <pc:sldMk cId="0" sldId="265"/>
            <ac:spMk id="28" creationId="{00000000-0000-0000-0000-000000000000}"/>
          </ac:spMkLst>
        </pc:spChg>
        <pc:spChg chg="mod">
          <ac:chgData name="Guest User" userId="S::urn:spo:anon#2956ff92305ec0659f815f35c3e754c098844ccab595ff250c8d5b2192fea972::" providerId="AD" clId="Web-{6FE95D95-13EB-70CD-5203-1E32D3FC268E}" dt="2023-04-20T14:52:25.364" v="106" actId="1076"/>
          <ac:spMkLst>
            <pc:docMk/>
            <pc:sldMk cId="0" sldId="265"/>
            <ac:spMk id="29" creationId="{00000000-0000-0000-0000-000000000000}"/>
          </ac:spMkLst>
        </pc:spChg>
        <pc:grpChg chg="mod">
          <ac:chgData name="Guest User" userId="S::urn:spo:anon#2956ff92305ec0659f815f35c3e754c098844ccab595ff250c8d5b2192fea972::" providerId="AD" clId="Web-{6FE95D95-13EB-70CD-5203-1E32D3FC268E}" dt="2023-04-20T14:52:19.427" v="104" actId="1076"/>
          <ac:grpSpMkLst>
            <pc:docMk/>
            <pc:sldMk cId="0" sldId="265"/>
            <ac:grpSpMk id="14" creationId="{00000000-0000-0000-0000-000000000000}"/>
          </ac:grpSpMkLst>
        </pc:grpChg>
        <pc:grpChg chg="mod">
          <ac:chgData name="Guest User" userId="S::urn:spo:anon#2956ff92305ec0659f815f35c3e754c098844ccab595ff250c8d5b2192fea972::" providerId="AD" clId="Web-{6FE95D95-13EB-70CD-5203-1E32D3FC268E}" dt="2023-04-20T14:35:18.685" v="72" actId="1076"/>
          <ac:grpSpMkLst>
            <pc:docMk/>
            <pc:sldMk cId="0" sldId="265"/>
            <ac:grpSpMk id="20" creationId="{00000000-0000-0000-0000-000000000000}"/>
          </ac:grpSpMkLst>
        </pc:grpChg>
        <pc:picChg chg="mod">
          <ac:chgData name="Guest User" userId="S::urn:spo:anon#2956ff92305ec0659f815f35c3e754c098844ccab595ff250c8d5b2192fea972::" providerId="AD" clId="Web-{6FE95D95-13EB-70CD-5203-1E32D3FC268E}" dt="2023-04-20T14:52:28.411" v="107" actId="1076"/>
          <ac:picMkLst>
            <pc:docMk/>
            <pc:sldMk cId="0" sldId="265"/>
            <ac:picMk id="13" creationId="{00000000-0000-0000-0000-000000000000}"/>
          </ac:picMkLst>
        </pc:picChg>
      </pc:sldChg>
      <pc:sldChg chg="modSp">
        <pc:chgData name="Guest User" userId="S::urn:spo:anon#2956ff92305ec0659f815f35c3e754c098844ccab595ff250c8d5b2192fea972::" providerId="AD" clId="Web-{6FE95D95-13EB-70CD-5203-1E32D3FC268E}" dt="2023-04-20T14:35:57.671" v="76" actId="1076"/>
        <pc:sldMkLst>
          <pc:docMk/>
          <pc:sldMk cId="0" sldId="266"/>
        </pc:sldMkLst>
        <pc:picChg chg="mod">
          <ac:chgData name="Guest User" userId="S::urn:spo:anon#2956ff92305ec0659f815f35c3e754c098844ccab595ff250c8d5b2192fea972::" providerId="AD" clId="Web-{6FE95D95-13EB-70CD-5203-1E32D3FC268E}" dt="2023-04-20T14:35:57.671" v="76" actId="1076"/>
          <ac:picMkLst>
            <pc:docMk/>
            <pc:sldMk cId="0" sldId="266"/>
            <ac:picMk id="14" creationId="{00000000-0000-0000-0000-000000000000}"/>
          </ac:picMkLst>
        </pc:picChg>
      </pc:sldChg>
      <pc:sldChg chg="modSp">
        <pc:chgData name="Guest User" userId="S::urn:spo:anon#2956ff92305ec0659f815f35c3e754c098844ccab595ff250c8d5b2192fea972::" providerId="AD" clId="Web-{6FE95D95-13EB-70CD-5203-1E32D3FC268E}" dt="2023-04-20T14:36:02.328" v="77" actId="1076"/>
        <pc:sldMkLst>
          <pc:docMk/>
          <pc:sldMk cId="0" sldId="267"/>
        </pc:sldMkLst>
        <pc:picChg chg="mod">
          <ac:chgData name="Guest User" userId="S::urn:spo:anon#2956ff92305ec0659f815f35c3e754c098844ccab595ff250c8d5b2192fea972::" providerId="AD" clId="Web-{6FE95D95-13EB-70CD-5203-1E32D3FC268E}" dt="2023-04-20T14:36:02.328" v="77" actId="1076"/>
          <ac:picMkLst>
            <pc:docMk/>
            <pc:sldMk cId="0" sldId="267"/>
            <ac:picMk id="16" creationId="{00000000-0000-0000-0000-000000000000}"/>
          </ac:picMkLst>
        </pc:picChg>
      </pc:sldChg>
      <pc:sldChg chg="modSp">
        <pc:chgData name="Guest User" userId="S::urn:spo:anon#2956ff92305ec0659f815f35c3e754c098844ccab595ff250c8d5b2192fea972::" providerId="AD" clId="Web-{6FE95D95-13EB-70CD-5203-1E32D3FC268E}" dt="2023-04-20T14:53:14.038" v="117" actId="1076"/>
        <pc:sldMkLst>
          <pc:docMk/>
          <pc:sldMk cId="0" sldId="268"/>
        </pc:sldMkLst>
        <pc:spChg chg="mod">
          <ac:chgData name="Guest User" userId="S::urn:spo:anon#2956ff92305ec0659f815f35c3e754c098844ccab595ff250c8d5b2192fea972::" providerId="AD" clId="Web-{6FE95D95-13EB-70CD-5203-1E32D3FC268E}" dt="2023-04-20T14:52:56.944" v="111" actId="1076"/>
          <ac:spMkLst>
            <pc:docMk/>
            <pc:sldMk cId="0" sldId="268"/>
            <ac:spMk id="12" creationId="{00000000-0000-0000-0000-000000000000}"/>
          </ac:spMkLst>
        </pc:spChg>
        <pc:picChg chg="mod">
          <ac:chgData name="Guest User" userId="S::urn:spo:anon#2956ff92305ec0659f815f35c3e754c098844ccab595ff250c8d5b2192fea972::" providerId="AD" clId="Web-{6FE95D95-13EB-70CD-5203-1E32D3FC268E}" dt="2023-04-20T14:36:10.547" v="79" actId="688"/>
          <ac:picMkLst>
            <pc:docMk/>
            <pc:sldMk cId="0" sldId="268"/>
            <ac:picMk id="13" creationId="{00000000-0000-0000-0000-000000000000}"/>
          </ac:picMkLst>
        </pc:picChg>
        <pc:picChg chg="mod">
          <ac:chgData name="Guest User" userId="S::urn:spo:anon#2956ff92305ec0659f815f35c3e754c098844ccab595ff250c8d5b2192fea972::" providerId="AD" clId="Web-{6FE95D95-13EB-70CD-5203-1E32D3FC268E}" dt="2023-04-20T14:53:02.866" v="113" actId="1076"/>
          <ac:picMkLst>
            <pc:docMk/>
            <pc:sldMk cId="0" sldId="268"/>
            <ac:picMk id="14" creationId="{00000000-0000-0000-0000-000000000000}"/>
          </ac:picMkLst>
        </pc:picChg>
        <pc:picChg chg="mod">
          <ac:chgData name="Guest User" userId="S::urn:spo:anon#2956ff92305ec0659f815f35c3e754c098844ccab595ff250c8d5b2192fea972::" providerId="AD" clId="Web-{6FE95D95-13EB-70CD-5203-1E32D3FC268E}" dt="2023-04-20T14:53:14.038" v="117" actId="1076"/>
          <ac:picMkLst>
            <pc:docMk/>
            <pc:sldMk cId="0" sldId="268"/>
            <ac:picMk id="16" creationId="{00000000-0000-0000-0000-000000000000}"/>
          </ac:picMkLst>
        </pc:picChg>
        <pc:picChg chg="mod">
          <ac:chgData name="Guest User" userId="S::urn:spo:anon#2956ff92305ec0659f815f35c3e754c098844ccab595ff250c8d5b2192fea972::" providerId="AD" clId="Web-{6FE95D95-13EB-70CD-5203-1E32D3FC268E}" dt="2023-04-20T14:53:08.710" v="115" actId="1076"/>
          <ac:picMkLst>
            <pc:docMk/>
            <pc:sldMk cId="0" sldId="268"/>
            <ac:picMk id="17" creationId="{00000000-0000-0000-0000-000000000000}"/>
          </ac:picMkLst>
        </pc:picChg>
      </pc:sldChg>
      <pc:sldChg chg="modSp">
        <pc:chgData name="Guest User" userId="S::urn:spo:anon#2956ff92305ec0659f815f35c3e754c098844ccab595ff250c8d5b2192fea972::" providerId="AD" clId="Web-{6FE95D95-13EB-70CD-5203-1E32D3FC268E}" dt="2023-04-20T14:40:34.853" v="94" actId="20577"/>
        <pc:sldMkLst>
          <pc:docMk/>
          <pc:sldMk cId="0" sldId="271"/>
        </pc:sldMkLst>
        <pc:spChg chg="mod">
          <ac:chgData name="Guest User" userId="S::urn:spo:anon#2956ff92305ec0659f815f35c3e754c098844ccab595ff250c8d5b2192fea972::" providerId="AD" clId="Web-{6FE95D95-13EB-70CD-5203-1E32D3FC268E}" dt="2023-04-20T14:40:34.853" v="94" actId="20577"/>
          <ac:spMkLst>
            <pc:docMk/>
            <pc:sldMk cId="0" sldId="271"/>
            <ac:spMk id="15" creationId="{00000000-0000-0000-0000-000000000000}"/>
          </ac:spMkLst>
        </pc:spChg>
        <pc:spChg chg="mod">
          <ac:chgData name="Guest User" userId="S::urn:spo:anon#2956ff92305ec0659f815f35c3e754c098844ccab595ff250c8d5b2192fea972::" providerId="AD" clId="Web-{6FE95D95-13EB-70CD-5203-1E32D3FC268E}" dt="2023-04-20T14:36:33.407" v="82" actId="20577"/>
          <ac:spMkLst>
            <pc:docMk/>
            <pc:sldMk cId="0" sldId="271"/>
            <ac:spMk id="17" creationId="{00000000-0000-0000-0000-000000000000}"/>
          </ac:spMkLst>
        </pc:spChg>
      </pc:sldChg>
      <pc:sldChg chg="modSp">
        <pc:chgData name="Guest User" userId="S::urn:spo:anon#2956ff92305ec0659f815f35c3e754c098844ccab595ff250c8d5b2192fea972::" providerId="AD" clId="Web-{6FE95D95-13EB-70CD-5203-1E32D3FC268E}" dt="2023-04-20T14:53:38.648" v="118" actId="20577"/>
        <pc:sldMkLst>
          <pc:docMk/>
          <pc:sldMk cId="0" sldId="272"/>
        </pc:sldMkLst>
        <pc:spChg chg="mod">
          <ac:chgData name="Guest User" userId="S::urn:spo:anon#2956ff92305ec0659f815f35c3e754c098844ccab595ff250c8d5b2192fea972::" providerId="AD" clId="Web-{6FE95D95-13EB-70CD-5203-1E32D3FC268E}" dt="2023-04-20T14:36:59.720" v="84" actId="1076"/>
          <ac:spMkLst>
            <pc:docMk/>
            <pc:sldMk cId="0" sldId="272"/>
            <ac:spMk id="9" creationId="{00000000-0000-0000-0000-000000000000}"/>
          </ac:spMkLst>
        </pc:spChg>
        <pc:spChg chg="mod">
          <ac:chgData name="Guest User" userId="S::urn:spo:anon#2956ff92305ec0659f815f35c3e754c098844ccab595ff250c8d5b2192fea972::" providerId="AD" clId="Web-{6FE95D95-13EB-70CD-5203-1E32D3FC268E}" dt="2023-04-20T14:53:38.648" v="118" actId="20577"/>
          <ac:spMkLst>
            <pc:docMk/>
            <pc:sldMk cId="0" sldId="272"/>
            <ac:spMk id="11" creationId="{00000000-0000-0000-0000-000000000000}"/>
          </ac:spMkLst>
        </pc:spChg>
        <pc:grpChg chg="mod">
          <ac:chgData name="Guest User" userId="S::urn:spo:anon#2956ff92305ec0659f815f35c3e754c098844ccab595ff250c8d5b2192fea972::" providerId="AD" clId="Web-{6FE95D95-13EB-70CD-5203-1E32D3FC268E}" dt="2023-04-20T14:37:14.908" v="85" actId="1076"/>
          <ac:grpSpMkLst>
            <pc:docMk/>
            <pc:sldMk cId="0" sldId="272"/>
            <ac:grpSpMk id="2" creationId="{00000000-0000-0000-0000-000000000000}"/>
          </ac:grpSpMkLst>
        </pc:grpChg>
        <pc:picChg chg="mod">
          <ac:chgData name="Guest User" userId="S::urn:spo:anon#2956ff92305ec0659f815f35c3e754c098844ccab595ff250c8d5b2192fea972::" providerId="AD" clId="Web-{6FE95D95-13EB-70CD-5203-1E32D3FC268E}" dt="2023-04-20T14:36:41.001" v="83" actId="1076"/>
          <ac:picMkLst>
            <pc:docMk/>
            <pc:sldMk cId="0" sldId="272"/>
            <ac:picMk id="12" creationId="{00000000-0000-0000-0000-000000000000}"/>
          </ac:picMkLst>
        </pc:picChg>
      </pc:sldChg>
      <pc:sldChg chg="modSp">
        <pc:chgData name="Guest User" userId="S::urn:spo:anon#2956ff92305ec0659f815f35c3e754c098844ccab595ff250c8d5b2192fea972::" providerId="AD" clId="Web-{6FE95D95-13EB-70CD-5203-1E32D3FC268E}" dt="2023-04-20T14:37:26.253" v="86" actId="1076"/>
        <pc:sldMkLst>
          <pc:docMk/>
          <pc:sldMk cId="0" sldId="273"/>
        </pc:sldMkLst>
        <pc:spChg chg="mod">
          <ac:chgData name="Guest User" userId="S::urn:spo:anon#2956ff92305ec0659f815f35c3e754c098844ccab595ff250c8d5b2192fea972::" providerId="AD" clId="Web-{6FE95D95-13EB-70CD-5203-1E32D3FC268E}" dt="2023-04-20T14:37:26.253" v="86" actId="1076"/>
          <ac:spMkLst>
            <pc:docMk/>
            <pc:sldMk cId="0" sldId="273"/>
            <ac:spMk id="11" creationId="{00000000-0000-0000-0000-000000000000}"/>
          </ac:spMkLst>
        </pc:spChg>
      </pc:sldChg>
      <pc:sldChg chg="modSp">
        <pc:chgData name="Guest User" userId="S::urn:spo:anon#2956ff92305ec0659f815f35c3e754c098844ccab595ff250c8d5b2192fea972::" providerId="AD" clId="Web-{6FE95D95-13EB-70CD-5203-1E32D3FC268E}" dt="2023-04-20T14:38:17.208" v="90" actId="20577"/>
        <pc:sldMkLst>
          <pc:docMk/>
          <pc:sldMk cId="0" sldId="274"/>
        </pc:sldMkLst>
        <pc:spChg chg="mod">
          <ac:chgData name="Guest User" userId="S::urn:spo:anon#2956ff92305ec0659f815f35c3e754c098844ccab595ff250c8d5b2192fea972::" providerId="AD" clId="Web-{6FE95D95-13EB-70CD-5203-1E32D3FC268E}" dt="2023-04-20T14:38:17.208" v="90" actId="20577"/>
          <ac:spMkLst>
            <pc:docMk/>
            <pc:sldMk cId="0" sldId="274"/>
            <ac:spMk id="17" creationId="{00000000-0000-0000-0000-000000000000}"/>
          </ac:spMkLst>
        </pc:spChg>
        <pc:picChg chg="mod">
          <ac:chgData name="Guest User" userId="S::urn:spo:anon#2956ff92305ec0659f815f35c3e754c098844ccab595ff250c8d5b2192fea972::" providerId="AD" clId="Web-{6FE95D95-13EB-70CD-5203-1E32D3FC268E}" dt="2023-04-20T14:37:52.550" v="87" actId="1076"/>
          <ac:picMkLst>
            <pc:docMk/>
            <pc:sldMk cId="0" sldId="274"/>
            <ac:picMk id="6"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A7538B-D48C-4E53-9DFB-9A9D44561465}" type="datetimeFigureOut">
              <a:t>3/5/24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55ACC1-B6B8-4CCC-8B2D-9F6194686FD5}" type="slidenum">
              <a:t>‹#›</a:t>
            </a:fld>
            <a:endParaRPr lang="en-US"/>
          </a:p>
        </p:txBody>
      </p:sp>
    </p:spTree>
    <p:extLst>
      <p:ext uri="{BB962C8B-B14F-4D97-AF65-F5344CB8AC3E}">
        <p14:creationId xmlns:p14="http://schemas.microsoft.com/office/powerpoint/2010/main" val="4041848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will need</a:t>
            </a:r>
          </a:p>
        </p:txBody>
      </p:sp>
      <p:sp>
        <p:nvSpPr>
          <p:cNvPr id="4" name="Slide Number Placeholder 3"/>
          <p:cNvSpPr>
            <a:spLocks noGrp="1"/>
          </p:cNvSpPr>
          <p:nvPr>
            <p:ph type="sldNum" sz="quarter" idx="5"/>
          </p:nvPr>
        </p:nvSpPr>
        <p:spPr/>
        <p:txBody>
          <a:bodyPr/>
          <a:lstStyle/>
          <a:p>
            <a:fld id="{5D55ACC1-B6B8-4CCC-8B2D-9F6194686FD5}" type="slidenum">
              <a:rPr lang="en-GB" smtClean="0"/>
              <a:t>5</a:t>
            </a:fld>
            <a:endParaRPr lang="en-GB"/>
          </a:p>
        </p:txBody>
      </p:sp>
    </p:spTree>
    <p:extLst>
      <p:ext uri="{BB962C8B-B14F-4D97-AF65-F5344CB8AC3E}">
        <p14:creationId xmlns:p14="http://schemas.microsoft.com/office/powerpoint/2010/main" val="855675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4301"/>
              </a:lnSpc>
            </a:pPr>
            <a:r>
              <a:rPr lang="en-US">
                <a:cs typeface="Calibri"/>
              </a:rPr>
              <a:t>Teacher notes: </a:t>
            </a:r>
            <a:r>
              <a:rPr lang="en-US"/>
              <a:t>Toxic Shock Syndrome (TSS) is a rare but serious illness which is linked to wearing tampons for longer than 4-8 hours. Symptoms include having flu-like symptoms, a rash, a fever, feeling dizzy and sick. </a:t>
            </a:r>
          </a:p>
          <a:p>
            <a:pPr>
              <a:lnSpc>
                <a:spcPts val="4021"/>
              </a:lnSpc>
            </a:pPr>
            <a:endParaRPr lang="en-US"/>
          </a:p>
          <a:p>
            <a:pPr>
              <a:lnSpc>
                <a:spcPts val="4021"/>
              </a:lnSpc>
            </a:pPr>
            <a:r>
              <a:rPr lang="en-US"/>
              <a:t>If a tampon is left in longer, don't freak out! It's probably fine, but if there are TSS symptoms, see a doctor right away.</a:t>
            </a:r>
          </a:p>
          <a:p>
            <a:pPr>
              <a:lnSpc>
                <a:spcPts val="4021"/>
              </a:lnSpc>
            </a:pPr>
            <a:endParaRPr lang="en-US"/>
          </a:p>
          <a:p>
            <a:endParaRPr lang="en-US">
              <a:cs typeface="Calibri"/>
            </a:endParaRPr>
          </a:p>
        </p:txBody>
      </p:sp>
      <p:sp>
        <p:nvSpPr>
          <p:cNvPr id="4" name="Slide Number Placeholder 3"/>
          <p:cNvSpPr>
            <a:spLocks noGrp="1"/>
          </p:cNvSpPr>
          <p:nvPr>
            <p:ph type="sldNum" sz="quarter" idx="5"/>
          </p:nvPr>
        </p:nvSpPr>
        <p:spPr/>
        <p:txBody>
          <a:bodyPr/>
          <a:lstStyle/>
          <a:p>
            <a:fld id="{5D55ACC1-B6B8-4CCC-8B2D-9F6194686FD5}" type="slidenum">
              <a:t>10</a:t>
            </a:fld>
            <a:endParaRPr lang="en-US"/>
          </a:p>
        </p:txBody>
      </p:sp>
    </p:spTree>
    <p:extLst>
      <p:ext uri="{BB962C8B-B14F-4D97-AF65-F5344CB8AC3E}">
        <p14:creationId xmlns:p14="http://schemas.microsoft.com/office/powerpoint/2010/main" val="20912995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3/5/24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3/5/24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3/5/24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3/5/24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3/5/24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3/5/24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3/5/24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3.png"/><Relationship Id="rId7"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33.svg"/><Relationship Id="rId4" Type="http://schemas.openxmlformats.org/officeDocument/2006/relationships/image" Target="../media/image31.svg"/><Relationship Id="rId9"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video" Target="https://youtu.be/I5KCYXDddzc" TargetMode="External"/><Relationship Id="rId5" Type="http://schemas.openxmlformats.org/officeDocument/2006/relationships/image" Target="../media/image15.jpeg"/><Relationship Id="rId4" Type="http://schemas.openxmlformats.org/officeDocument/2006/relationships/image" Target="../media/image4.svg"/></Relationships>
</file>

<file path=ppt/slides/_rels/slide13.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1.svg"/><Relationship Id="rId7" Type="http://schemas.openxmlformats.org/officeDocument/2006/relationships/image" Target="../media/image37.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20.svg"/><Relationship Id="rId4" Type="http://schemas.openxmlformats.org/officeDocument/2006/relationships/image" Target="../media/image19.png"/><Relationship Id="rId9" Type="http://schemas.openxmlformats.org/officeDocument/2006/relationships/image" Target="../media/image39.svg"/></Relationships>
</file>

<file path=ppt/slides/_rels/slide1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2.sv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svg"/><Relationship Id="rId18" Type="http://schemas.openxmlformats.org/officeDocument/2006/relationships/image" Target="../media/image52.png"/><Relationship Id="rId3" Type="http://schemas.openxmlformats.org/officeDocument/2006/relationships/image" Target="../media/image31.svg"/><Relationship Id="rId21" Type="http://schemas.openxmlformats.org/officeDocument/2006/relationships/image" Target="../media/image55.svg"/><Relationship Id="rId7" Type="http://schemas.openxmlformats.org/officeDocument/2006/relationships/image" Target="../media/image41.svg"/><Relationship Id="rId12" Type="http://schemas.openxmlformats.org/officeDocument/2006/relationships/image" Target="../media/image46.png"/><Relationship Id="rId17" Type="http://schemas.openxmlformats.org/officeDocument/2006/relationships/image" Target="../media/image51.svg"/><Relationship Id="rId2" Type="http://schemas.openxmlformats.org/officeDocument/2006/relationships/image" Target="../media/image3.png"/><Relationship Id="rId16" Type="http://schemas.openxmlformats.org/officeDocument/2006/relationships/image" Target="../media/image50.png"/><Relationship Id="rId20" Type="http://schemas.openxmlformats.org/officeDocument/2006/relationships/image" Target="../media/image54.png"/><Relationship Id="rId1" Type="http://schemas.openxmlformats.org/officeDocument/2006/relationships/slideLayout" Target="../slideLayouts/slideLayout7.xml"/><Relationship Id="rId6" Type="http://schemas.openxmlformats.org/officeDocument/2006/relationships/image" Target="../media/image40.png"/><Relationship Id="rId11" Type="http://schemas.openxmlformats.org/officeDocument/2006/relationships/image" Target="../media/image45.svg"/><Relationship Id="rId5" Type="http://schemas.openxmlformats.org/officeDocument/2006/relationships/image" Target="../media/image20.svg"/><Relationship Id="rId15" Type="http://schemas.openxmlformats.org/officeDocument/2006/relationships/image" Target="../media/image49.svg"/><Relationship Id="rId10" Type="http://schemas.openxmlformats.org/officeDocument/2006/relationships/image" Target="../media/image44.png"/><Relationship Id="rId19" Type="http://schemas.openxmlformats.org/officeDocument/2006/relationships/image" Target="../media/image53.svg"/><Relationship Id="rId4" Type="http://schemas.openxmlformats.org/officeDocument/2006/relationships/image" Target="../media/image19.png"/><Relationship Id="rId9" Type="http://schemas.openxmlformats.org/officeDocument/2006/relationships/image" Target="../media/image43.svg"/><Relationship Id="rId14" Type="http://schemas.openxmlformats.org/officeDocument/2006/relationships/image" Target="../media/image48.png"/></Relationships>
</file>

<file path=ppt/slides/_rels/slide1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59.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8.png"/><Relationship Id="rId5" Type="http://schemas.openxmlformats.org/officeDocument/2006/relationships/image" Target="../media/image57.svg"/><Relationship Id="rId4" Type="http://schemas.openxmlformats.org/officeDocument/2006/relationships/image" Target="../media/image56.png"/></Relationships>
</file>

<file path=ppt/slides/_rels/slide21.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59.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8.png"/><Relationship Id="rId5" Type="http://schemas.openxmlformats.org/officeDocument/2006/relationships/image" Target="../media/image57.svg"/><Relationship Id="rId4" Type="http://schemas.openxmlformats.org/officeDocument/2006/relationships/image" Target="../media/image56.png"/></Relationships>
</file>

<file path=ppt/slides/_rels/slide22.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59.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8.png"/><Relationship Id="rId5" Type="http://schemas.openxmlformats.org/officeDocument/2006/relationships/image" Target="../media/image57.svg"/><Relationship Id="rId4" Type="http://schemas.openxmlformats.org/officeDocument/2006/relationships/image" Target="../media/image56.png"/></Relationships>
</file>

<file path=ppt/slides/_rels/slide23.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59.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8.png"/><Relationship Id="rId5" Type="http://schemas.openxmlformats.org/officeDocument/2006/relationships/image" Target="../media/image57.svg"/><Relationship Id="rId4" Type="http://schemas.openxmlformats.org/officeDocument/2006/relationships/image" Target="../media/image56.png"/></Relationships>
</file>

<file path=ppt/slides/_rels/slide24.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59.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8.png"/><Relationship Id="rId5" Type="http://schemas.openxmlformats.org/officeDocument/2006/relationships/image" Target="../media/image57.svg"/><Relationship Id="rId4" Type="http://schemas.openxmlformats.org/officeDocument/2006/relationships/image" Target="../media/image56.png"/></Relationships>
</file>

<file path=ppt/slides/_rels/slide25.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59.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8.png"/><Relationship Id="rId5" Type="http://schemas.openxmlformats.org/officeDocument/2006/relationships/image" Target="../media/image57.svg"/><Relationship Id="rId4" Type="http://schemas.openxmlformats.org/officeDocument/2006/relationships/image" Target="../media/image56.png"/></Relationships>
</file>

<file path=ppt/slides/_rels/slide26.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image" Target="../media/image60.png"/><Relationship Id="rId1" Type="http://schemas.openxmlformats.org/officeDocument/2006/relationships/slideLayout" Target="../slideLayouts/slideLayout7.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 Id="rId9" Type="http://schemas.openxmlformats.org/officeDocument/2006/relationships/image" Target="../media/image67.png"/></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6.sv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video" Target="https://www.youtube.com/watch?v=D_XeQqIX8gk" TargetMode="External"/><Relationship Id="rId5" Type="http://schemas.openxmlformats.org/officeDocument/2006/relationships/image" Target="../media/image15.jpeg"/><Relationship Id="rId4" Type="http://schemas.openxmlformats.org/officeDocument/2006/relationships/image" Target="../media/image4.svg"/></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svg"/><Relationship Id="rId18" Type="http://schemas.openxmlformats.org/officeDocument/2006/relationships/image" Target="../media/image3.png"/><Relationship Id="rId3" Type="http://schemas.openxmlformats.org/officeDocument/2006/relationships/image" Target="../media/image16.svg"/><Relationship Id="rId7" Type="http://schemas.openxmlformats.org/officeDocument/2006/relationships/image" Target="../media/image20.svg"/><Relationship Id="rId12" Type="http://schemas.openxmlformats.org/officeDocument/2006/relationships/image" Target="../media/image25.png"/><Relationship Id="rId17" Type="http://schemas.openxmlformats.org/officeDocument/2006/relationships/image" Target="../media/image30.svg"/><Relationship Id="rId2" Type="http://schemas.openxmlformats.org/officeDocument/2006/relationships/image" Target="../media/image5.png"/><Relationship Id="rId16"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24.svg"/><Relationship Id="rId5" Type="http://schemas.openxmlformats.org/officeDocument/2006/relationships/image" Target="../media/image18.svg"/><Relationship Id="rId15" Type="http://schemas.openxmlformats.org/officeDocument/2006/relationships/image" Target="../media/image28.svg"/><Relationship Id="rId10" Type="http://schemas.openxmlformats.org/officeDocument/2006/relationships/image" Target="../media/image23.png"/><Relationship Id="rId19" Type="http://schemas.openxmlformats.org/officeDocument/2006/relationships/image" Target="../media/image31.svg"/><Relationship Id="rId4" Type="http://schemas.openxmlformats.org/officeDocument/2006/relationships/image" Target="../media/image17.png"/><Relationship Id="rId9" Type="http://schemas.openxmlformats.org/officeDocument/2006/relationships/image" Target="../media/image22.svg"/><Relationship Id="rId1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video" Target="https://www.youtube.com/watch?v=PnGITvOKBXY" TargetMode="External"/><Relationship Id="rId6" Type="http://schemas.openxmlformats.org/officeDocument/2006/relationships/image" Target="../media/image15.jpeg"/><Relationship Id="rId5" Type="http://schemas.openxmlformats.org/officeDocument/2006/relationships/hyperlink" Target="https://www.youtube.com/watch?v=PnGITvOKBXY" TargetMode="External"/><Relationship Id="rId4" Type="http://schemas.openxmlformats.org/officeDocument/2006/relationships/image" Target="../media/image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617936"/>
            <a:ext cx="5470695" cy="1075608"/>
            <a:chOff x="0" y="0"/>
            <a:chExt cx="7294261" cy="1434143"/>
          </a:xfrm>
        </p:grpSpPr>
        <p:grpSp>
          <p:nvGrpSpPr>
            <p:cNvPr id="3" name="Group 3"/>
            <p:cNvGrpSpPr/>
            <p:nvPr/>
          </p:nvGrpSpPr>
          <p:grpSpPr>
            <a:xfrm>
              <a:off x="0" y="0"/>
              <a:ext cx="1274612" cy="1095370"/>
              <a:chOff x="0" y="0"/>
              <a:chExt cx="812800" cy="698500"/>
            </a:xfrm>
          </p:grpSpPr>
          <p:sp>
            <p:nvSpPr>
              <p:cNvPr id="4" name="Freeform 4"/>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00000"/>
              </a:solidFill>
            </p:spPr>
            <p:txBody>
              <a:bodyPr/>
              <a:lstStyle/>
              <a:p>
                <a:endParaRPr lang="en-US"/>
              </a:p>
            </p:txBody>
          </p:sp>
          <p:sp>
            <p:nvSpPr>
              <p:cNvPr id="5" name="TextBox 5"/>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74565" y="0"/>
              <a:ext cx="1274612" cy="1095370"/>
              <a:chOff x="0" y="0"/>
              <a:chExt cx="812800" cy="698500"/>
            </a:xfrm>
          </p:grpSpPr>
          <p:sp>
            <p:nvSpPr>
              <p:cNvPr id="7" name="Freeform 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87D0BF">
                  <a:alpha val="80000"/>
                </a:srgbClr>
              </a:solidFill>
            </p:spPr>
            <p:txBody>
              <a:bodyPr/>
              <a:lstStyle/>
              <a:p>
                <a:endParaRPr lang="en-US"/>
              </a:p>
            </p:txBody>
          </p:sp>
          <p:sp>
            <p:nvSpPr>
              <p:cNvPr id="8" name="TextBox 8"/>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757187" y="46670"/>
              <a:ext cx="5537074" cy="821055"/>
            </a:xfrm>
            <a:prstGeom prst="rect">
              <a:avLst/>
            </a:prstGeom>
          </p:spPr>
          <p:txBody>
            <a:bodyPr lIns="0" tIns="0" rIns="0" bIns="0" rtlCol="0" anchor="t">
              <a:spAutoFit/>
            </a:bodyPr>
            <a:lstStyle/>
            <a:p>
              <a:pPr>
                <a:lnSpc>
                  <a:spcPts val="5760"/>
                </a:lnSpc>
              </a:pPr>
              <a:r>
                <a:rPr lang="en-US" sz="3200" spc="128">
                  <a:solidFill>
                    <a:srgbClr val="000000"/>
                  </a:solidFill>
                  <a:latin typeface="Montserrat Semi-Bold Bold"/>
                </a:rPr>
                <a:t>Period Education</a:t>
              </a:r>
            </a:p>
          </p:txBody>
        </p:sp>
        <p:sp>
          <p:nvSpPr>
            <p:cNvPr id="10" name="TextBox 10"/>
            <p:cNvSpPr txBox="1"/>
            <p:nvPr/>
          </p:nvSpPr>
          <p:spPr>
            <a:xfrm>
              <a:off x="1757187" y="705800"/>
              <a:ext cx="1241832" cy="728344"/>
            </a:xfrm>
            <a:prstGeom prst="rect">
              <a:avLst/>
            </a:prstGeom>
          </p:spPr>
          <p:txBody>
            <a:bodyPr lIns="0" tIns="0" rIns="0" bIns="0" rtlCol="0" anchor="t">
              <a:spAutoFit/>
            </a:bodyPr>
            <a:lstStyle/>
            <a:p>
              <a:pPr>
                <a:lnSpc>
                  <a:spcPts val="5040"/>
                </a:lnSpc>
              </a:pPr>
              <a:r>
                <a:rPr lang="en-US" sz="2800" spc="-25">
                  <a:solidFill>
                    <a:srgbClr val="000000"/>
                  </a:solidFill>
                  <a:latin typeface="Montserrat Classic"/>
                </a:rPr>
                <a:t>UK</a:t>
              </a:r>
            </a:p>
          </p:txBody>
        </p:sp>
      </p:grpSp>
      <p:sp>
        <p:nvSpPr>
          <p:cNvPr id="15" name="TextBox 15"/>
          <p:cNvSpPr txBox="1"/>
          <p:nvPr/>
        </p:nvSpPr>
        <p:spPr>
          <a:xfrm>
            <a:off x="1282820" y="2770824"/>
            <a:ext cx="11826537" cy="4498989"/>
          </a:xfrm>
          <a:prstGeom prst="rect">
            <a:avLst/>
          </a:prstGeom>
        </p:spPr>
        <p:txBody>
          <a:bodyPr lIns="0" tIns="0" rIns="0" bIns="0" rtlCol="0" anchor="t">
            <a:spAutoFit/>
          </a:bodyPr>
          <a:lstStyle/>
          <a:p>
            <a:pPr>
              <a:lnSpc>
                <a:spcPts val="11525"/>
              </a:lnSpc>
            </a:pPr>
            <a:r>
              <a:rPr lang="en-US" sz="11525" spc="437" dirty="0">
                <a:solidFill>
                  <a:srgbClr val="000000"/>
                </a:solidFill>
                <a:latin typeface="Dreaming Outloud Pro" panose="03050502040302030504" pitchFamily="66" charset="0"/>
              </a:rPr>
              <a:t>Managing Menstruation: Period Products</a:t>
            </a:r>
          </a:p>
        </p:txBody>
      </p:sp>
      <p:pic>
        <p:nvPicPr>
          <p:cNvPr id="16" name="Picture 1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549242">
            <a:off x="5152363" y="7200860"/>
            <a:ext cx="1139602" cy="1763408"/>
          </a:xfrm>
          <a:prstGeom prst="rect">
            <a:avLst/>
          </a:prstGeom>
        </p:spPr>
      </p:pic>
      <p:sp>
        <p:nvSpPr>
          <p:cNvPr id="17" name="TextBox 17"/>
          <p:cNvSpPr txBox="1"/>
          <p:nvPr/>
        </p:nvSpPr>
        <p:spPr>
          <a:xfrm>
            <a:off x="1282820" y="8215914"/>
            <a:ext cx="6020174" cy="942502"/>
          </a:xfrm>
          <a:prstGeom prst="rect">
            <a:avLst/>
          </a:prstGeom>
        </p:spPr>
        <p:txBody>
          <a:bodyPr lIns="0" tIns="0" rIns="0" bIns="0" rtlCol="0" anchor="t">
            <a:spAutoFit/>
          </a:bodyPr>
          <a:lstStyle/>
          <a:p>
            <a:pPr>
              <a:lnSpc>
                <a:spcPts val="6999"/>
              </a:lnSpc>
            </a:pPr>
            <a:r>
              <a:rPr lang="en-US" sz="6999" dirty="0">
                <a:solidFill>
                  <a:srgbClr val="FF7165"/>
                </a:solidFill>
                <a:latin typeface="Dreaming Outloud Pro" panose="03050502040302030504" pitchFamily="66" charset="0"/>
              </a:rPr>
              <a:t>Session 2</a:t>
            </a:r>
          </a:p>
        </p:txBody>
      </p:sp>
      <p:grpSp>
        <p:nvGrpSpPr>
          <p:cNvPr id="18" name="Group 11">
            <a:extLst>
              <a:ext uri="{FF2B5EF4-FFF2-40B4-BE49-F238E27FC236}">
                <a16:creationId xmlns:a16="http://schemas.microsoft.com/office/drawing/2014/main" id="{31E3ED8E-284F-8DF1-BE15-3D352F12040B}"/>
              </a:ext>
            </a:extLst>
          </p:cNvPr>
          <p:cNvGrpSpPr>
            <a:grpSpLocks noChangeAspect="1"/>
          </p:cNvGrpSpPr>
          <p:nvPr/>
        </p:nvGrpSpPr>
        <p:grpSpPr>
          <a:xfrm rot="1770514">
            <a:off x="12188774" y="2445645"/>
            <a:ext cx="8564400" cy="7416384"/>
            <a:chOff x="0" y="0"/>
            <a:chExt cx="4282440" cy="3708400"/>
          </a:xfrm>
        </p:grpSpPr>
        <p:sp>
          <p:nvSpPr>
            <p:cNvPr id="19" name="Freeform 12">
              <a:extLst>
                <a:ext uri="{FF2B5EF4-FFF2-40B4-BE49-F238E27FC236}">
                  <a16:creationId xmlns:a16="http://schemas.microsoft.com/office/drawing/2014/main" id="{9DFAD573-A356-F70C-FA0F-00DB6EC1BBE0}"/>
                </a:ext>
              </a:extLst>
            </p:cNvPr>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solidFill>
              <a:srgbClr val="87D0BF"/>
            </a:solidFill>
            <a:ln w="12700">
              <a:noFill/>
            </a:ln>
          </p:spPr>
          <p:txBody>
            <a:bodyPr/>
            <a:lstStyle/>
            <a:p>
              <a:endParaRPr lang="en-US"/>
            </a:p>
          </p:txBody>
        </p:sp>
      </p:grpSp>
      <p:grpSp>
        <p:nvGrpSpPr>
          <p:cNvPr id="20" name="Group 13">
            <a:extLst>
              <a:ext uri="{FF2B5EF4-FFF2-40B4-BE49-F238E27FC236}">
                <a16:creationId xmlns:a16="http://schemas.microsoft.com/office/drawing/2014/main" id="{CD6A2825-ADDC-5DBC-18FE-DE36D6A526E8}"/>
              </a:ext>
            </a:extLst>
          </p:cNvPr>
          <p:cNvGrpSpPr>
            <a:grpSpLocks noChangeAspect="1"/>
          </p:cNvGrpSpPr>
          <p:nvPr/>
        </p:nvGrpSpPr>
        <p:grpSpPr>
          <a:xfrm rot="4592018">
            <a:off x="9988509" y="6632685"/>
            <a:ext cx="5278999" cy="4571375"/>
            <a:chOff x="0" y="0"/>
            <a:chExt cx="4282440" cy="3708400"/>
          </a:xfrm>
        </p:grpSpPr>
        <p:sp>
          <p:nvSpPr>
            <p:cNvPr id="21" name="Freeform 14">
              <a:extLst>
                <a:ext uri="{FF2B5EF4-FFF2-40B4-BE49-F238E27FC236}">
                  <a16:creationId xmlns:a16="http://schemas.microsoft.com/office/drawing/2014/main" id="{46098446-DEF4-198C-BA3A-8E9C6F0C857B}"/>
                </a:ext>
              </a:extLst>
            </p:cNvPr>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solidFill>
              <a:srgbClr val="FF7165">
                <a:alpha val="57647"/>
              </a:srgbClr>
            </a:solidFill>
            <a:ln w="12700">
              <a:noFill/>
            </a:ln>
          </p:spPr>
          <p:txBody>
            <a:bodyPr/>
            <a:lstStyle/>
            <a:p>
              <a:endParaRPr lang="en-US"/>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52789" y="664860"/>
            <a:ext cx="3701083" cy="727680"/>
            <a:chOff x="0" y="0"/>
            <a:chExt cx="4934778" cy="970239"/>
          </a:xfrm>
        </p:grpSpPr>
        <p:grpSp>
          <p:nvGrpSpPr>
            <p:cNvPr id="3" name="Group 3"/>
            <p:cNvGrpSpPr/>
            <p:nvPr/>
          </p:nvGrpSpPr>
          <p:grpSpPr>
            <a:xfrm>
              <a:off x="0" y="0"/>
              <a:ext cx="862312" cy="741049"/>
              <a:chOff x="0" y="0"/>
              <a:chExt cx="812800" cy="698500"/>
            </a:xfrm>
          </p:grpSpPr>
          <p:sp>
            <p:nvSpPr>
              <p:cNvPr id="4" name="Freeform 4"/>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00000"/>
              </a:solidFill>
            </p:spPr>
            <p:txBody>
              <a:bodyPr/>
              <a:lstStyle/>
              <a:p>
                <a:endParaRPr lang="en-US"/>
              </a:p>
            </p:txBody>
          </p:sp>
          <p:sp>
            <p:nvSpPr>
              <p:cNvPr id="5" name="TextBox 5"/>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18098" y="0"/>
              <a:ext cx="862312" cy="741049"/>
              <a:chOff x="0" y="0"/>
              <a:chExt cx="812800" cy="698500"/>
            </a:xfrm>
          </p:grpSpPr>
          <p:sp>
            <p:nvSpPr>
              <p:cNvPr id="7" name="Freeform 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87D0BF">
                  <a:alpha val="80000"/>
                </a:srgbClr>
              </a:solidFill>
            </p:spPr>
            <p:txBody>
              <a:bodyPr/>
              <a:lstStyle/>
              <a:p>
                <a:endParaRPr lang="en-US"/>
              </a:p>
            </p:txBody>
          </p:sp>
          <p:sp>
            <p:nvSpPr>
              <p:cNvPr id="8" name="TextBox 8"/>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188788" y="30183"/>
              <a:ext cx="3745990" cy="556857"/>
            </a:xfrm>
            <a:prstGeom prst="rect">
              <a:avLst/>
            </a:prstGeom>
          </p:spPr>
          <p:txBody>
            <a:bodyPr lIns="0" tIns="0" rIns="0" bIns="0" rtlCol="0" anchor="t">
              <a:spAutoFit/>
            </a:bodyPr>
            <a:lstStyle/>
            <a:p>
              <a:pPr>
                <a:lnSpc>
                  <a:spcPts val="3896"/>
                </a:lnSpc>
              </a:pPr>
              <a:r>
                <a:rPr lang="en-US" sz="2164" spc="86">
                  <a:solidFill>
                    <a:srgbClr val="000000"/>
                  </a:solidFill>
                  <a:latin typeface="Montserrat Semi-Bold Bold"/>
                </a:rPr>
                <a:t>Period Education</a:t>
              </a:r>
            </a:p>
          </p:txBody>
        </p:sp>
        <p:sp>
          <p:nvSpPr>
            <p:cNvPr id="10" name="TextBox 10"/>
            <p:cNvSpPr txBox="1"/>
            <p:nvPr/>
          </p:nvSpPr>
          <p:spPr>
            <a:xfrm>
              <a:off x="1188788" y="472741"/>
              <a:ext cx="840135" cy="497499"/>
            </a:xfrm>
            <a:prstGeom prst="rect">
              <a:avLst/>
            </a:prstGeom>
          </p:spPr>
          <p:txBody>
            <a:bodyPr lIns="0" tIns="0" rIns="0" bIns="0" rtlCol="0" anchor="t">
              <a:spAutoFit/>
            </a:bodyPr>
            <a:lstStyle/>
            <a:p>
              <a:pPr>
                <a:lnSpc>
                  <a:spcPts val="3409"/>
                </a:lnSpc>
              </a:pPr>
              <a:r>
                <a:rPr lang="en-US" sz="1894" spc="-17">
                  <a:solidFill>
                    <a:srgbClr val="000000"/>
                  </a:solidFill>
                  <a:latin typeface="Montserrat Classic"/>
                </a:rPr>
                <a:t>UK</a:t>
              </a:r>
            </a:p>
          </p:txBody>
        </p:sp>
      </p:grpSp>
      <p:sp>
        <p:nvSpPr>
          <p:cNvPr id="11" name="TextBox 11"/>
          <p:cNvSpPr txBox="1"/>
          <p:nvPr/>
        </p:nvSpPr>
        <p:spPr>
          <a:xfrm>
            <a:off x="1028700" y="1525890"/>
            <a:ext cx="16092517" cy="2503186"/>
          </a:xfrm>
          <a:prstGeom prst="rect">
            <a:avLst/>
          </a:prstGeom>
        </p:spPr>
        <p:txBody>
          <a:bodyPr lIns="0" tIns="0" rIns="0" bIns="0" rtlCol="0" anchor="t">
            <a:spAutoFit/>
          </a:bodyPr>
          <a:lstStyle/>
          <a:p>
            <a:pPr>
              <a:lnSpc>
                <a:spcPts val="6399"/>
              </a:lnSpc>
            </a:pPr>
            <a:r>
              <a:rPr lang="en-US" sz="6399">
                <a:solidFill>
                  <a:srgbClr val="FF7165"/>
                </a:solidFill>
                <a:latin typeface="Dreaming Outloud Pro" panose="03050502040302030504" pitchFamily="66" charset="0"/>
              </a:rPr>
              <a:t>Q.2 How do you use period products? </a:t>
            </a:r>
          </a:p>
          <a:p>
            <a:pPr>
              <a:lnSpc>
                <a:spcPts val="6399"/>
              </a:lnSpc>
            </a:pPr>
            <a:r>
              <a:rPr lang="en-US" sz="6399">
                <a:solidFill>
                  <a:srgbClr val="FF7165"/>
                </a:solidFill>
                <a:latin typeface="Dreaming Outloud Pro" panose="03050502040302030504" pitchFamily="66" charset="0"/>
              </a:rPr>
              <a:t>How to use tampons in more detail</a:t>
            </a:r>
          </a:p>
          <a:p>
            <a:pPr>
              <a:lnSpc>
                <a:spcPts val="6399"/>
              </a:lnSpc>
            </a:pPr>
            <a:endParaRPr lang="en-US" sz="6399">
              <a:solidFill>
                <a:srgbClr val="FF7165"/>
              </a:solidFill>
              <a:latin typeface="Dreaming Outloud Pro" panose="03050502040302030504" pitchFamily="66" charset="0"/>
            </a:endParaRPr>
          </a:p>
        </p:txBody>
      </p:sp>
      <p:pic>
        <p:nvPicPr>
          <p:cNvPr id="12" name="Picture 12"/>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220537">
            <a:off x="13199338" y="2600995"/>
            <a:ext cx="853630" cy="1320898"/>
          </a:xfrm>
          <a:prstGeom prst="rect">
            <a:avLst/>
          </a:prstGeom>
        </p:spPr>
      </p:pic>
      <p:pic>
        <p:nvPicPr>
          <p:cNvPr id="13" name="Picture 13"/>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3626153" y="4367524"/>
            <a:ext cx="1983225" cy="1983225"/>
          </a:xfrm>
          <a:prstGeom prst="rect">
            <a:avLst/>
          </a:prstGeom>
        </p:spPr>
      </p:pic>
      <p:grpSp>
        <p:nvGrpSpPr>
          <p:cNvPr id="14" name="Group 14"/>
          <p:cNvGrpSpPr/>
          <p:nvPr/>
        </p:nvGrpSpPr>
        <p:grpSpPr>
          <a:xfrm>
            <a:off x="8310482" y="4367524"/>
            <a:ext cx="2372655" cy="2403609"/>
            <a:chOff x="0" y="0"/>
            <a:chExt cx="3936664" cy="4107285"/>
          </a:xfrm>
        </p:grpSpPr>
        <p:pic>
          <p:nvPicPr>
            <p:cNvPr id="15" name="Picture 1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0" y="0"/>
              <a:ext cx="3313275" cy="3429004"/>
            </a:xfrm>
            <a:prstGeom prst="rect">
              <a:avLst/>
            </a:prstGeom>
          </p:spPr>
        </p:pic>
        <p:grpSp>
          <p:nvGrpSpPr>
            <p:cNvPr id="16" name="Group 16"/>
            <p:cNvGrpSpPr/>
            <p:nvPr/>
          </p:nvGrpSpPr>
          <p:grpSpPr>
            <a:xfrm>
              <a:off x="440057" y="610683"/>
              <a:ext cx="3496607" cy="3496602"/>
              <a:chOff x="0" y="0"/>
              <a:chExt cx="812800" cy="812800"/>
            </a:xfrm>
          </p:grpSpPr>
          <p:sp>
            <p:nvSpPr>
              <p:cNvPr id="17" name="Freeform 17"/>
              <p:cNvSpPr/>
              <p:nvPr/>
            </p:nvSpPr>
            <p:spPr>
              <a:xfrm>
                <a:off x="0" y="0"/>
                <a:ext cx="385092" cy="543469"/>
              </a:xfrm>
              <a:custGeom>
                <a:avLst/>
                <a:gdLst/>
                <a:ahLst/>
                <a:cxnLst/>
                <a:rect l="l" t="t" r="r" b="b"/>
                <a:pathLst>
                  <a:path w="385092" h="543469">
                    <a:moveTo>
                      <a:pt x="192546" y="0"/>
                    </a:moveTo>
                    <a:lnTo>
                      <a:pt x="192546" y="0"/>
                    </a:lnTo>
                    <a:cubicBezTo>
                      <a:pt x="243613" y="0"/>
                      <a:pt x="292587" y="20286"/>
                      <a:pt x="328697" y="56395"/>
                    </a:cubicBezTo>
                    <a:cubicBezTo>
                      <a:pt x="364806" y="92505"/>
                      <a:pt x="385092" y="141480"/>
                      <a:pt x="385092" y="192546"/>
                    </a:cubicBezTo>
                    <a:lnTo>
                      <a:pt x="385092" y="350923"/>
                    </a:lnTo>
                    <a:cubicBezTo>
                      <a:pt x="385092" y="401989"/>
                      <a:pt x="364806" y="450964"/>
                      <a:pt x="328697" y="487073"/>
                    </a:cubicBezTo>
                    <a:cubicBezTo>
                      <a:pt x="292587" y="523183"/>
                      <a:pt x="243613" y="543469"/>
                      <a:pt x="192546" y="543469"/>
                    </a:cubicBezTo>
                    <a:lnTo>
                      <a:pt x="192546" y="543469"/>
                    </a:lnTo>
                    <a:cubicBezTo>
                      <a:pt x="141480" y="543469"/>
                      <a:pt x="92505" y="523183"/>
                      <a:pt x="56395" y="487073"/>
                    </a:cubicBezTo>
                    <a:cubicBezTo>
                      <a:pt x="20286" y="450964"/>
                      <a:pt x="0" y="401989"/>
                      <a:pt x="0" y="350923"/>
                    </a:cubicBezTo>
                    <a:lnTo>
                      <a:pt x="0" y="192546"/>
                    </a:lnTo>
                    <a:cubicBezTo>
                      <a:pt x="0" y="141480"/>
                      <a:pt x="20286" y="92505"/>
                      <a:pt x="56395" y="56395"/>
                    </a:cubicBezTo>
                    <a:cubicBezTo>
                      <a:pt x="92505" y="20286"/>
                      <a:pt x="141480" y="0"/>
                      <a:pt x="192546" y="0"/>
                    </a:cubicBezTo>
                    <a:close/>
                  </a:path>
                </a:pathLst>
              </a:custGeom>
              <a:solidFill>
                <a:srgbClr val="FFFFFF"/>
              </a:solidFill>
            </p:spPr>
            <p:txBody>
              <a:bodyPr/>
              <a:lstStyle/>
              <a:p>
                <a:endParaRPr lang="en-US"/>
              </a:p>
            </p:txBody>
          </p:sp>
          <p:sp>
            <p:nvSpPr>
              <p:cNvPr id="18" name="TextBox 18"/>
              <p:cNvSpPr txBox="1"/>
              <p:nvPr/>
            </p:nvSpPr>
            <p:spPr>
              <a:xfrm>
                <a:off x="0" y="38100"/>
                <a:ext cx="812800" cy="774700"/>
              </a:xfrm>
              <a:prstGeom prst="rect">
                <a:avLst/>
              </a:prstGeom>
            </p:spPr>
            <p:txBody>
              <a:bodyPr lIns="50800" tIns="50800" rIns="50800" bIns="50800" rtlCol="0" anchor="ctr"/>
              <a:lstStyle/>
              <a:p>
                <a:pPr algn="ctr">
                  <a:lnSpc>
                    <a:spcPts val="1947"/>
                  </a:lnSpc>
                </a:pPr>
                <a:endParaRPr/>
              </a:p>
            </p:txBody>
          </p:sp>
        </p:grpSp>
        <p:sp>
          <p:nvSpPr>
            <p:cNvPr id="19" name="TextBox 19"/>
            <p:cNvSpPr txBox="1"/>
            <p:nvPr/>
          </p:nvSpPr>
          <p:spPr>
            <a:xfrm>
              <a:off x="0" y="1226336"/>
              <a:ext cx="2300923" cy="1223025"/>
            </a:xfrm>
            <a:prstGeom prst="rect">
              <a:avLst/>
            </a:prstGeom>
          </p:spPr>
          <p:txBody>
            <a:bodyPr lIns="0" tIns="0" rIns="0" bIns="0" rtlCol="0" anchor="t">
              <a:spAutoFit/>
            </a:bodyPr>
            <a:lstStyle/>
            <a:p>
              <a:pPr algn="ctr">
                <a:lnSpc>
                  <a:spcPts val="6628"/>
                </a:lnSpc>
              </a:pPr>
              <a:r>
                <a:rPr lang="en-US" sz="6628">
                  <a:solidFill>
                    <a:srgbClr val="74C4B1"/>
                  </a:solidFill>
                  <a:latin typeface="Dreaming Outloud Pro" panose="03050502040302030504" pitchFamily="66" charset="0"/>
                </a:rPr>
                <a:t>4-8</a:t>
              </a:r>
            </a:p>
          </p:txBody>
        </p:sp>
      </p:grpSp>
      <p:grpSp>
        <p:nvGrpSpPr>
          <p:cNvPr id="20" name="Group 20"/>
          <p:cNvGrpSpPr/>
          <p:nvPr/>
        </p:nvGrpSpPr>
        <p:grpSpPr>
          <a:xfrm>
            <a:off x="1690384" y="4365999"/>
            <a:ext cx="3885242" cy="1901986"/>
            <a:chOff x="-409355" y="123734"/>
            <a:chExt cx="6459234" cy="3252053"/>
          </a:xfrm>
        </p:grpSpPr>
        <p:pic>
          <p:nvPicPr>
            <p:cNvPr id="21" name="Picture 21"/>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4813553">
              <a:off x="3555961" y="881869"/>
              <a:ext cx="3252053" cy="1735783"/>
            </a:xfrm>
            <a:prstGeom prst="rect">
              <a:avLst/>
            </a:prstGeom>
          </p:spPr>
        </p:pic>
        <p:grpSp>
          <p:nvGrpSpPr>
            <p:cNvPr id="22" name="Group 22"/>
            <p:cNvGrpSpPr/>
            <p:nvPr/>
          </p:nvGrpSpPr>
          <p:grpSpPr>
            <a:xfrm>
              <a:off x="-409355" y="284999"/>
              <a:ext cx="3125039" cy="2996618"/>
              <a:chOff x="-111033" y="0"/>
              <a:chExt cx="847633" cy="812800"/>
            </a:xfrm>
          </p:grpSpPr>
          <p:sp>
            <p:nvSpPr>
              <p:cNvPr id="23" name="Freeform 23"/>
              <p:cNvSpPr/>
              <p:nvPr/>
            </p:nvSpPr>
            <p:spPr>
              <a:xfrm>
                <a:off x="-111033" y="0"/>
                <a:ext cx="809173" cy="812800"/>
              </a:xfrm>
              <a:custGeom>
                <a:avLst/>
                <a:gdLst/>
                <a:ahLst/>
                <a:cxnLst/>
                <a:rect l="l" t="t" r="r" b="b"/>
                <a:pathLst>
                  <a:path w="809173" h="812800">
                    <a:moveTo>
                      <a:pt x="404586" y="0"/>
                    </a:moveTo>
                    <a:cubicBezTo>
                      <a:pt x="628326" y="1001"/>
                      <a:pt x="809173" y="182659"/>
                      <a:pt x="809173" y="406400"/>
                    </a:cubicBezTo>
                    <a:cubicBezTo>
                      <a:pt x="809173" y="630141"/>
                      <a:pt x="628326" y="811799"/>
                      <a:pt x="404586" y="812800"/>
                    </a:cubicBezTo>
                    <a:cubicBezTo>
                      <a:pt x="180847" y="811799"/>
                      <a:pt x="0" y="630141"/>
                      <a:pt x="0" y="406400"/>
                    </a:cubicBezTo>
                    <a:cubicBezTo>
                      <a:pt x="0" y="182659"/>
                      <a:pt x="180847" y="1001"/>
                      <a:pt x="404586" y="0"/>
                    </a:cubicBezTo>
                    <a:close/>
                  </a:path>
                </a:pathLst>
              </a:custGeom>
              <a:solidFill>
                <a:srgbClr val="FFFFFF"/>
              </a:solidFill>
              <a:ln w="38100">
                <a:solidFill>
                  <a:srgbClr val="FF5757"/>
                </a:solidFill>
              </a:ln>
            </p:spPr>
            <p:txBody>
              <a:bodyPr/>
              <a:lstStyle/>
              <a:p>
                <a:endParaRPr lang="en-US"/>
              </a:p>
            </p:txBody>
          </p:sp>
          <p:sp>
            <p:nvSpPr>
              <p:cNvPr id="24" name="TextBox 24"/>
              <p:cNvSpPr txBox="1"/>
              <p:nvPr/>
            </p:nvSpPr>
            <p:spPr>
              <a:xfrm>
                <a:off x="76200" y="114300"/>
                <a:ext cx="660400" cy="622300"/>
              </a:xfrm>
              <a:prstGeom prst="rect">
                <a:avLst/>
              </a:prstGeom>
            </p:spPr>
            <p:txBody>
              <a:bodyPr lIns="50800" tIns="50800" rIns="50800" bIns="50800" rtlCol="0" anchor="ctr"/>
              <a:lstStyle/>
              <a:p>
                <a:pPr algn="ctr">
                  <a:lnSpc>
                    <a:spcPts val="1947"/>
                  </a:lnSpc>
                </a:pPr>
                <a:endParaRPr/>
              </a:p>
            </p:txBody>
          </p:sp>
        </p:grpSp>
        <p:pic>
          <p:nvPicPr>
            <p:cNvPr id="25" name="Picture 25"/>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4813553">
              <a:off x="1807100" y="1047174"/>
              <a:ext cx="2810657" cy="1500188"/>
            </a:xfrm>
            <a:prstGeom prst="rect">
              <a:avLst/>
            </a:prstGeom>
          </p:spPr>
        </p:pic>
        <p:pic>
          <p:nvPicPr>
            <p:cNvPr id="26" name="Picture 2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4813553">
              <a:off x="7545" y="1176127"/>
              <a:ext cx="2149447" cy="1147267"/>
            </a:xfrm>
            <a:prstGeom prst="rect">
              <a:avLst/>
            </a:prstGeom>
          </p:spPr>
        </p:pic>
      </p:grpSp>
      <p:sp>
        <p:nvSpPr>
          <p:cNvPr id="27" name="TextBox 27"/>
          <p:cNvSpPr txBox="1"/>
          <p:nvPr/>
        </p:nvSpPr>
        <p:spPr>
          <a:xfrm>
            <a:off x="1227120" y="7149764"/>
            <a:ext cx="4510111" cy="975332"/>
          </a:xfrm>
          <a:prstGeom prst="rect">
            <a:avLst/>
          </a:prstGeom>
        </p:spPr>
        <p:txBody>
          <a:bodyPr wrap="square" lIns="0" tIns="0" rIns="0" bIns="0" rtlCol="0" anchor="t">
            <a:spAutoFit/>
          </a:bodyPr>
          <a:lstStyle/>
          <a:p>
            <a:pPr algn="ctr">
              <a:lnSpc>
                <a:spcPts val="4021"/>
              </a:lnSpc>
            </a:pPr>
            <a:r>
              <a:rPr lang="en-US" sz="2450">
                <a:solidFill>
                  <a:srgbClr val="000000"/>
                </a:solidFill>
                <a:latin typeface="Montserrat"/>
              </a:rPr>
              <a:t>Use the lowest absorbency tampon needed</a:t>
            </a:r>
          </a:p>
        </p:txBody>
      </p:sp>
      <p:sp>
        <p:nvSpPr>
          <p:cNvPr id="28" name="TextBox 28"/>
          <p:cNvSpPr txBox="1"/>
          <p:nvPr/>
        </p:nvSpPr>
        <p:spPr>
          <a:xfrm>
            <a:off x="13087229" y="7119664"/>
            <a:ext cx="3240870" cy="2603500"/>
          </a:xfrm>
          <a:prstGeom prst="rect">
            <a:avLst/>
          </a:prstGeom>
        </p:spPr>
        <p:txBody>
          <a:bodyPr lIns="0" tIns="0" rIns="0" bIns="0" rtlCol="0" anchor="t">
            <a:spAutoFit/>
          </a:bodyPr>
          <a:lstStyle/>
          <a:p>
            <a:pPr algn="ctr">
              <a:lnSpc>
                <a:spcPts val="3499"/>
              </a:lnSpc>
              <a:spcBef>
                <a:spcPct val="0"/>
              </a:spcBef>
            </a:pPr>
            <a:r>
              <a:rPr lang="en-US" sz="2499">
                <a:solidFill>
                  <a:srgbClr val="000000"/>
                </a:solidFill>
                <a:latin typeface="Montserrat"/>
              </a:rPr>
              <a:t>Never flush a disposable tampon down the toilet. They end up in our water systems and oceans!</a:t>
            </a:r>
          </a:p>
        </p:txBody>
      </p:sp>
      <p:sp>
        <p:nvSpPr>
          <p:cNvPr id="29" name="TextBox 29"/>
          <p:cNvSpPr txBox="1"/>
          <p:nvPr/>
        </p:nvSpPr>
        <p:spPr>
          <a:xfrm>
            <a:off x="7873830" y="7119664"/>
            <a:ext cx="2924295" cy="2603500"/>
          </a:xfrm>
          <a:prstGeom prst="rect">
            <a:avLst/>
          </a:prstGeom>
        </p:spPr>
        <p:txBody>
          <a:bodyPr lIns="0" tIns="0" rIns="0" bIns="0" rtlCol="0" anchor="t">
            <a:spAutoFit/>
          </a:bodyPr>
          <a:lstStyle/>
          <a:p>
            <a:pPr algn="ctr">
              <a:lnSpc>
                <a:spcPts val="3499"/>
              </a:lnSpc>
              <a:spcBef>
                <a:spcPct val="0"/>
              </a:spcBef>
            </a:pPr>
            <a:r>
              <a:rPr lang="en-US" sz="2499">
                <a:solidFill>
                  <a:srgbClr val="000000"/>
                </a:solidFill>
                <a:latin typeface="Montserrat"/>
              </a:rPr>
              <a:t>Change tampon at least every 4-8 hours. </a:t>
            </a:r>
            <a:r>
              <a:rPr lang="en-US" sz="2499">
                <a:solidFill>
                  <a:srgbClr val="000000"/>
                </a:solidFill>
                <a:latin typeface="Montserrat Bold"/>
              </a:rPr>
              <a:t>Never wear a tampon for more than 8 hours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52789" y="664860"/>
            <a:ext cx="3701083" cy="727680"/>
            <a:chOff x="0" y="0"/>
            <a:chExt cx="4934778" cy="970239"/>
          </a:xfrm>
        </p:grpSpPr>
        <p:grpSp>
          <p:nvGrpSpPr>
            <p:cNvPr id="3" name="Group 3"/>
            <p:cNvGrpSpPr/>
            <p:nvPr/>
          </p:nvGrpSpPr>
          <p:grpSpPr>
            <a:xfrm>
              <a:off x="0" y="0"/>
              <a:ext cx="862312" cy="741049"/>
              <a:chOff x="0" y="0"/>
              <a:chExt cx="812800" cy="698500"/>
            </a:xfrm>
          </p:grpSpPr>
          <p:sp>
            <p:nvSpPr>
              <p:cNvPr id="4" name="Freeform 4"/>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00000"/>
              </a:solidFill>
            </p:spPr>
            <p:txBody>
              <a:bodyPr/>
              <a:lstStyle/>
              <a:p>
                <a:endParaRPr lang="en-US"/>
              </a:p>
            </p:txBody>
          </p:sp>
          <p:sp>
            <p:nvSpPr>
              <p:cNvPr id="5" name="TextBox 5"/>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18098" y="0"/>
              <a:ext cx="862312" cy="741049"/>
              <a:chOff x="0" y="0"/>
              <a:chExt cx="812800" cy="698500"/>
            </a:xfrm>
          </p:grpSpPr>
          <p:sp>
            <p:nvSpPr>
              <p:cNvPr id="7" name="Freeform 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87D0BF">
                  <a:alpha val="80000"/>
                </a:srgbClr>
              </a:solidFill>
            </p:spPr>
            <p:txBody>
              <a:bodyPr/>
              <a:lstStyle/>
              <a:p>
                <a:endParaRPr lang="en-US"/>
              </a:p>
            </p:txBody>
          </p:sp>
          <p:sp>
            <p:nvSpPr>
              <p:cNvPr id="8" name="TextBox 8"/>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188788" y="30183"/>
              <a:ext cx="3745990" cy="556857"/>
            </a:xfrm>
            <a:prstGeom prst="rect">
              <a:avLst/>
            </a:prstGeom>
          </p:spPr>
          <p:txBody>
            <a:bodyPr lIns="0" tIns="0" rIns="0" bIns="0" rtlCol="0" anchor="t">
              <a:spAutoFit/>
            </a:bodyPr>
            <a:lstStyle/>
            <a:p>
              <a:pPr>
                <a:lnSpc>
                  <a:spcPts val="3896"/>
                </a:lnSpc>
              </a:pPr>
              <a:r>
                <a:rPr lang="en-US" sz="2164" spc="86">
                  <a:solidFill>
                    <a:srgbClr val="000000"/>
                  </a:solidFill>
                  <a:latin typeface="Montserrat Semi-Bold Bold"/>
                </a:rPr>
                <a:t>Period Education</a:t>
              </a:r>
            </a:p>
          </p:txBody>
        </p:sp>
        <p:sp>
          <p:nvSpPr>
            <p:cNvPr id="10" name="TextBox 10"/>
            <p:cNvSpPr txBox="1"/>
            <p:nvPr/>
          </p:nvSpPr>
          <p:spPr>
            <a:xfrm>
              <a:off x="1188788" y="472741"/>
              <a:ext cx="840135" cy="497499"/>
            </a:xfrm>
            <a:prstGeom prst="rect">
              <a:avLst/>
            </a:prstGeom>
          </p:spPr>
          <p:txBody>
            <a:bodyPr lIns="0" tIns="0" rIns="0" bIns="0" rtlCol="0" anchor="t">
              <a:spAutoFit/>
            </a:bodyPr>
            <a:lstStyle/>
            <a:p>
              <a:pPr>
                <a:lnSpc>
                  <a:spcPts val="3409"/>
                </a:lnSpc>
              </a:pPr>
              <a:r>
                <a:rPr lang="en-US" sz="1894" spc="-17">
                  <a:solidFill>
                    <a:srgbClr val="000000"/>
                  </a:solidFill>
                  <a:latin typeface="Montserrat Classic"/>
                </a:rPr>
                <a:t>UK</a:t>
              </a:r>
            </a:p>
          </p:txBody>
        </p:sp>
      </p:grpSp>
      <p:sp>
        <p:nvSpPr>
          <p:cNvPr id="11" name="TextBox 11"/>
          <p:cNvSpPr txBox="1"/>
          <p:nvPr/>
        </p:nvSpPr>
        <p:spPr>
          <a:xfrm>
            <a:off x="1028700" y="1525890"/>
            <a:ext cx="16092517" cy="2503186"/>
          </a:xfrm>
          <a:prstGeom prst="rect">
            <a:avLst/>
          </a:prstGeom>
        </p:spPr>
        <p:txBody>
          <a:bodyPr lIns="0" tIns="0" rIns="0" bIns="0" rtlCol="0" anchor="t">
            <a:spAutoFit/>
          </a:bodyPr>
          <a:lstStyle/>
          <a:p>
            <a:pPr>
              <a:lnSpc>
                <a:spcPts val="6399"/>
              </a:lnSpc>
            </a:pPr>
            <a:r>
              <a:rPr lang="en-US" sz="6399" dirty="0">
                <a:solidFill>
                  <a:srgbClr val="FF7165"/>
                </a:solidFill>
                <a:latin typeface="Dreaming Outloud Pro" panose="03050502040302030504" pitchFamily="66" charset="0"/>
              </a:rPr>
              <a:t>Q.2 How do you use period products? </a:t>
            </a:r>
          </a:p>
          <a:p>
            <a:pPr>
              <a:lnSpc>
                <a:spcPts val="6399"/>
              </a:lnSpc>
            </a:pPr>
            <a:r>
              <a:rPr lang="en-US" sz="6399" dirty="0">
                <a:solidFill>
                  <a:srgbClr val="FF7165"/>
                </a:solidFill>
                <a:latin typeface="Dreaming Outloud Pro" panose="03050502040302030504" pitchFamily="66" charset="0"/>
              </a:rPr>
              <a:t>Tampons in more detail</a:t>
            </a:r>
          </a:p>
          <a:p>
            <a:pPr>
              <a:lnSpc>
                <a:spcPts val="6399"/>
              </a:lnSpc>
            </a:pPr>
            <a:endParaRPr lang="en-US" sz="6399" dirty="0">
              <a:solidFill>
                <a:srgbClr val="FF7165"/>
              </a:solidFill>
              <a:latin typeface="Dreaming Outloud Pro" panose="03050502040302030504" pitchFamily="66" charset="0"/>
            </a:endParaRPr>
          </a:p>
        </p:txBody>
      </p:sp>
      <p:sp>
        <p:nvSpPr>
          <p:cNvPr id="12" name="TextBox 12"/>
          <p:cNvSpPr txBox="1"/>
          <p:nvPr/>
        </p:nvSpPr>
        <p:spPr>
          <a:xfrm>
            <a:off x="1028700" y="3486958"/>
            <a:ext cx="10852072" cy="5191831"/>
          </a:xfrm>
          <a:prstGeom prst="rect">
            <a:avLst/>
          </a:prstGeom>
        </p:spPr>
        <p:txBody>
          <a:bodyPr lIns="0" tIns="0" rIns="0" bIns="0" rtlCol="0" anchor="t">
            <a:spAutoFit/>
          </a:bodyPr>
          <a:lstStyle/>
          <a:p>
            <a:pPr>
              <a:lnSpc>
                <a:spcPts val="4301"/>
              </a:lnSpc>
            </a:pPr>
            <a:r>
              <a:rPr lang="en-US" sz="3072">
                <a:solidFill>
                  <a:srgbClr val="000000"/>
                </a:solidFill>
                <a:latin typeface="Montserrat Bold"/>
              </a:rPr>
              <a:t>Toxic Shock Syndrome (TSS) </a:t>
            </a:r>
            <a:r>
              <a:rPr lang="en-US" sz="3072">
                <a:solidFill>
                  <a:srgbClr val="000000"/>
                </a:solidFill>
                <a:latin typeface="Montserrat"/>
              </a:rPr>
              <a:t>is a rare but serious illness which is linked to wearing tampons for longer than 4-8 hours. Symptoms include having flu-like symptoms, a rash, a fever, feeling dizzy and sick. </a:t>
            </a:r>
          </a:p>
          <a:p>
            <a:pPr>
              <a:lnSpc>
                <a:spcPts val="4021"/>
              </a:lnSpc>
            </a:pPr>
            <a:endParaRPr lang="en-US" sz="3072">
              <a:solidFill>
                <a:srgbClr val="000000"/>
              </a:solidFill>
              <a:latin typeface="Montserrat"/>
            </a:endParaRPr>
          </a:p>
          <a:p>
            <a:pPr>
              <a:lnSpc>
                <a:spcPts val="4021"/>
              </a:lnSpc>
            </a:pPr>
            <a:r>
              <a:rPr lang="en-US" sz="2872">
                <a:solidFill>
                  <a:srgbClr val="000000"/>
                </a:solidFill>
                <a:latin typeface="Montserrat"/>
              </a:rPr>
              <a:t>If a tampon is left in longer, don't freak out! It's probably fine, but if there are TSS symptoms, see a doctor right away.</a:t>
            </a:r>
          </a:p>
          <a:p>
            <a:pPr>
              <a:lnSpc>
                <a:spcPts val="4021"/>
              </a:lnSpc>
            </a:pPr>
            <a:endParaRPr lang="en-US" sz="2872">
              <a:solidFill>
                <a:srgbClr val="000000"/>
              </a:solidFill>
              <a:latin typeface="Montserrat"/>
            </a:endParaRPr>
          </a:p>
          <a:p>
            <a:pPr>
              <a:lnSpc>
                <a:spcPts val="4021"/>
              </a:lnSpc>
            </a:pPr>
            <a:endParaRPr lang="en-US" sz="2872">
              <a:solidFill>
                <a:srgbClr val="000000"/>
              </a:solidFill>
              <a:latin typeface="Montserrat"/>
            </a:endParaRPr>
          </a:p>
        </p:txBody>
      </p:sp>
      <p:pic>
        <p:nvPicPr>
          <p:cNvPr id="13" name="Picture 1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2416144" y="4470369"/>
            <a:ext cx="4705073" cy="4114800"/>
          </a:xfrm>
          <a:prstGeom prst="rect">
            <a:avLst/>
          </a:prstGeom>
        </p:spPr>
      </p:pic>
      <p:pic>
        <p:nvPicPr>
          <p:cNvPr id="14" name="Picture 1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0379463">
            <a:off x="13584619" y="1910688"/>
            <a:ext cx="853630" cy="1320898"/>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52789" y="664860"/>
            <a:ext cx="3701083" cy="727680"/>
            <a:chOff x="0" y="0"/>
            <a:chExt cx="4934778" cy="970239"/>
          </a:xfrm>
        </p:grpSpPr>
        <p:grpSp>
          <p:nvGrpSpPr>
            <p:cNvPr id="3" name="Group 3"/>
            <p:cNvGrpSpPr/>
            <p:nvPr/>
          </p:nvGrpSpPr>
          <p:grpSpPr>
            <a:xfrm>
              <a:off x="0" y="0"/>
              <a:ext cx="862312" cy="741049"/>
              <a:chOff x="0" y="0"/>
              <a:chExt cx="812800" cy="698500"/>
            </a:xfrm>
          </p:grpSpPr>
          <p:sp>
            <p:nvSpPr>
              <p:cNvPr id="4" name="Freeform 4"/>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00000"/>
              </a:solidFill>
            </p:spPr>
            <p:txBody>
              <a:bodyPr/>
              <a:lstStyle/>
              <a:p>
                <a:endParaRPr lang="en-US"/>
              </a:p>
            </p:txBody>
          </p:sp>
          <p:sp>
            <p:nvSpPr>
              <p:cNvPr id="5" name="TextBox 5"/>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18098" y="0"/>
              <a:ext cx="862312" cy="741049"/>
              <a:chOff x="0" y="0"/>
              <a:chExt cx="812800" cy="698500"/>
            </a:xfrm>
          </p:grpSpPr>
          <p:sp>
            <p:nvSpPr>
              <p:cNvPr id="7" name="Freeform 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87D0BF">
                  <a:alpha val="80000"/>
                </a:srgbClr>
              </a:solidFill>
            </p:spPr>
            <p:txBody>
              <a:bodyPr/>
              <a:lstStyle/>
              <a:p>
                <a:endParaRPr lang="en-US"/>
              </a:p>
            </p:txBody>
          </p:sp>
          <p:sp>
            <p:nvSpPr>
              <p:cNvPr id="8" name="TextBox 8"/>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188788" y="30183"/>
              <a:ext cx="3745990" cy="556857"/>
            </a:xfrm>
            <a:prstGeom prst="rect">
              <a:avLst/>
            </a:prstGeom>
          </p:spPr>
          <p:txBody>
            <a:bodyPr lIns="0" tIns="0" rIns="0" bIns="0" rtlCol="0" anchor="t">
              <a:spAutoFit/>
            </a:bodyPr>
            <a:lstStyle/>
            <a:p>
              <a:pPr>
                <a:lnSpc>
                  <a:spcPts val="3896"/>
                </a:lnSpc>
              </a:pPr>
              <a:r>
                <a:rPr lang="en-US" sz="2164" spc="86">
                  <a:solidFill>
                    <a:srgbClr val="000000"/>
                  </a:solidFill>
                  <a:latin typeface="Montserrat Semi-Bold Bold"/>
                </a:rPr>
                <a:t>Period Education</a:t>
              </a:r>
            </a:p>
          </p:txBody>
        </p:sp>
        <p:sp>
          <p:nvSpPr>
            <p:cNvPr id="10" name="TextBox 10"/>
            <p:cNvSpPr txBox="1"/>
            <p:nvPr/>
          </p:nvSpPr>
          <p:spPr>
            <a:xfrm>
              <a:off x="1188788" y="472741"/>
              <a:ext cx="840135" cy="497499"/>
            </a:xfrm>
            <a:prstGeom prst="rect">
              <a:avLst/>
            </a:prstGeom>
          </p:spPr>
          <p:txBody>
            <a:bodyPr lIns="0" tIns="0" rIns="0" bIns="0" rtlCol="0" anchor="t">
              <a:spAutoFit/>
            </a:bodyPr>
            <a:lstStyle/>
            <a:p>
              <a:pPr>
                <a:lnSpc>
                  <a:spcPts val="3409"/>
                </a:lnSpc>
              </a:pPr>
              <a:r>
                <a:rPr lang="en-US" sz="1894" spc="-17">
                  <a:solidFill>
                    <a:srgbClr val="000000"/>
                  </a:solidFill>
                  <a:latin typeface="Montserrat Classic"/>
                </a:rPr>
                <a:t>UK</a:t>
              </a:r>
            </a:p>
          </p:txBody>
        </p:sp>
      </p:grpSp>
      <p:pic>
        <p:nvPicPr>
          <p:cNvPr id="11" name="Picture 11"/>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7621803" flipV="1">
            <a:off x="4650913" y="6392071"/>
            <a:ext cx="2036362" cy="3151044"/>
          </a:xfrm>
          <a:prstGeom prst="rect">
            <a:avLst/>
          </a:prstGeom>
        </p:spPr>
      </p:pic>
      <p:sp>
        <p:nvSpPr>
          <p:cNvPr id="12" name="TextBox 12"/>
          <p:cNvSpPr txBox="1"/>
          <p:nvPr/>
        </p:nvSpPr>
        <p:spPr>
          <a:xfrm>
            <a:off x="1028700" y="1525890"/>
            <a:ext cx="16092517" cy="2503186"/>
          </a:xfrm>
          <a:prstGeom prst="rect">
            <a:avLst/>
          </a:prstGeom>
        </p:spPr>
        <p:txBody>
          <a:bodyPr lIns="0" tIns="0" rIns="0" bIns="0" rtlCol="0" anchor="t">
            <a:spAutoFit/>
          </a:bodyPr>
          <a:lstStyle/>
          <a:p>
            <a:pPr>
              <a:lnSpc>
                <a:spcPts val="6399"/>
              </a:lnSpc>
            </a:pPr>
            <a:r>
              <a:rPr lang="en-US" sz="6399" dirty="0">
                <a:solidFill>
                  <a:srgbClr val="FF7165"/>
                </a:solidFill>
                <a:latin typeface="Dreaming Outloud Pro" panose="03050502040302030504" pitchFamily="66" charset="0"/>
              </a:rPr>
              <a:t>Q.2 How do you use period products? </a:t>
            </a:r>
          </a:p>
          <a:p>
            <a:pPr>
              <a:lnSpc>
                <a:spcPts val="6399"/>
              </a:lnSpc>
            </a:pPr>
            <a:r>
              <a:rPr lang="en-US" sz="6399" dirty="0">
                <a:solidFill>
                  <a:srgbClr val="FF7165"/>
                </a:solidFill>
                <a:latin typeface="Dreaming Outloud Pro" panose="03050502040302030504" pitchFamily="66" charset="0"/>
              </a:rPr>
              <a:t>Menstrual cups in more detail ​</a:t>
            </a:r>
          </a:p>
          <a:p>
            <a:pPr>
              <a:lnSpc>
                <a:spcPts val="6399"/>
              </a:lnSpc>
            </a:pPr>
            <a:endParaRPr lang="en-US" sz="6399" dirty="0">
              <a:solidFill>
                <a:srgbClr val="FF7165"/>
              </a:solidFill>
              <a:latin typeface="Dreaming Outloud Pro" panose="03050502040302030504" pitchFamily="66" charset="0"/>
            </a:endParaRPr>
          </a:p>
        </p:txBody>
      </p:sp>
      <p:sp>
        <p:nvSpPr>
          <p:cNvPr id="13" name="TextBox 13"/>
          <p:cNvSpPr txBox="1"/>
          <p:nvPr/>
        </p:nvSpPr>
        <p:spPr>
          <a:xfrm>
            <a:off x="1028700" y="4483358"/>
            <a:ext cx="5538881" cy="4929505"/>
          </a:xfrm>
          <a:prstGeom prst="rect">
            <a:avLst/>
          </a:prstGeom>
        </p:spPr>
        <p:txBody>
          <a:bodyPr lIns="0" tIns="0" rIns="0" bIns="0" rtlCol="0" anchor="t">
            <a:spAutoFit/>
          </a:bodyPr>
          <a:lstStyle/>
          <a:p>
            <a:pPr>
              <a:lnSpc>
                <a:spcPts val="3919"/>
              </a:lnSpc>
            </a:pPr>
            <a:r>
              <a:rPr lang="en-US" sz="2799">
                <a:solidFill>
                  <a:srgbClr val="000000"/>
                </a:solidFill>
                <a:latin typeface="Montserrat"/>
              </a:rPr>
              <a:t>Watch this video for instructions on how to use a menstrual cup.</a:t>
            </a:r>
          </a:p>
          <a:p>
            <a:pPr>
              <a:lnSpc>
                <a:spcPts val="3919"/>
              </a:lnSpc>
            </a:pPr>
            <a:endParaRPr lang="en-US" sz="2799">
              <a:solidFill>
                <a:srgbClr val="000000"/>
              </a:solidFill>
              <a:latin typeface="Montserrat"/>
            </a:endParaRPr>
          </a:p>
          <a:p>
            <a:pPr>
              <a:lnSpc>
                <a:spcPts val="3919"/>
              </a:lnSpc>
            </a:pPr>
            <a:r>
              <a:rPr lang="en-US" sz="2799">
                <a:solidFill>
                  <a:srgbClr val="000000"/>
                </a:solidFill>
                <a:latin typeface="Montserrat Bold"/>
              </a:rPr>
              <a:t>https://youtu.be/I5KCYXDddzc</a:t>
            </a:r>
          </a:p>
          <a:p>
            <a:pPr>
              <a:lnSpc>
                <a:spcPts val="3919"/>
              </a:lnSpc>
            </a:pPr>
            <a:endParaRPr lang="en-US" sz="2799">
              <a:solidFill>
                <a:srgbClr val="000000"/>
              </a:solidFill>
              <a:latin typeface="Montserrat Bold"/>
            </a:endParaRPr>
          </a:p>
          <a:p>
            <a:pPr>
              <a:lnSpc>
                <a:spcPts val="3919"/>
              </a:lnSpc>
            </a:pPr>
            <a:endParaRPr lang="en-US" sz="2799">
              <a:solidFill>
                <a:srgbClr val="000000"/>
              </a:solidFill>
              <a:latin typeface="Montserrat Bold"/>
            </a:endParaRPr>
          </a:p>
          <a:p>
            <a:pPr>
              <a:lnSpc>
                <a:spcPts val="3919"/>
              </a:lnSpc>
            </a:pPr>
            <a:endParaRPr lang="en-US" sz="2799">
              <a:solidFill>
                <a:srgbClr val="000000"/>
              </a:solidFill>
              <a:latin typeface="Montserrat Bold"/>
            </a:endParaRPr>
          </a:p>
          <a:p>
            <a:pPr>
              <a:lnSpc>
                <a:spcPts val="3919"/>
              </a:lnSpc>
            </a:pPr>
            <a:endParaRPr lang="en-US" sz="2799">
              <a:solidFill>
                <a:srgbClr val="000000"/>
              </a:solidFill>
              <a:latin typeface="Montserrat Bold"/>
            </a:endParaRPr>
          </a:p>
          <a:p>
            <a:pPr>
              <a:lnSpc>
                <a:spcPts val="3919"/>
              </a:lnSpc>
            </a:pPr>
            <a:endParaRPr lang="en-US" sz="2799">
              <a:solidFill>
                <a:srgbClr val="000000"/>
              </a:solidFill>
              <a:latin typeface="Montserrat Bold"/>
            </a:endParaRPr>
          </a:p>
        </p:txBody>
      </p:sp>
      <p:pic>
        <p:nvPicPr>
          <p:cNvPr id="14" name="Picture 14"/>
          <p:cNvPicPr>
            <a:picLocks noChangeAspect="1"/>
          </p:cNvPicPr>
          <p:nvPr>
            <a:videoFile r:link="rId1"/>
          </p:nvPr>
        </p:nvPicPr>
        <p:blipFill>
          <a:blip r:embed="rId5"/>
          <a:stretch>
            <a:fillRect/>
          </a:stretch>
        </p:blipFill>
        <p:spPr>
          <a:xfrm>
            <a:off x="7395301" y="3443151"/>
            <a:ext cx="9845492" cy="5538088"/>
          </a:xfrm>
          <a:prstGeom prst="rect">
            <a:avLst/>
          </a:prstGeom>
        </p:spPr>
      </p:pic>
      <p:sp>
        <p:nvSpPr>
          <p:cNvPr id="15" name="TextBox 15"/>
          <p:cNvSpPr txBox="1"/>
          <p:nvPr/>
        </p:nvSpPr>
        <p:spPr>
          <a:xfrm>
            <a:off x="1372493" y="9210675"/>
            <a:ext cx="16457971" cy="878544"/>
          </a:xfrm>
          <a:prstGeom prst="rect">
            <a:avLst/>
          </a:prstGeom>
        </p:spPr>
        <p:txBody>
          <a:bodyPr lIns="0" tIns="0" rIns="0" bIns="0" rtlCol="0" anchor="t">
            <a:spAutoFit/>
          </a:bodyPr>
          <a:lstStyle/>
          <a:p>
            <a:pPr>
              <a:lnSpc>
                <a:spcPts val="3551"/>
              </a:lnSpc>
              <a:spcBef>
                <a:spcPct val="0"/>
              </a:spcBef>
            </a:pPr>
            <a:r>
              <a:rPr lang="en-US" sz="2536">
                <a:solidFill>
                  <a:srgbClr val="000000"/>
                </a:solidFill>
                <a:latin typeface="Open Sans Light"/>
              </a:rPr>
              <a:t>Rinse with clean water after emptying and re-inserting the cup. If in a public toilet, bring a bottle of water. </a:t>
            </a:r>
          </a:p>
          <a:p>
            <a:pPr>
              <a:lnSpc>
                <a:spcPts val="3551"/>
              </a:lnSpc>
              <a:spcBef>
                <a:spcPct val="0"/>
              </a:spcBef>
            </a:pPr>
            <a:r>
              <a:rPr lang="en-US" sz="2536">
                <a:solidFill>
                  <a:srgbClr val="000000"/>
                </a:solidFill>
                <a:latin typeface="Open Sans Light"/>
              </a:rPr>
              <a:t>After your period finishes soak, in boiling water for 5-7 minutes.   </a:t>
            </a:r>
          </a:p>
        </p:txBody>
      </p:sp>
      <p:pic>
        <p:nvPicPr>
          <p:cNvPr id="16" name="Picture 16"/>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0687430">
            <a:off x="13999229" y="1808559"/>
            <a:ext cx="853630" cy="1320898"/>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52789" y="664860"/>
            <a:ext cx="3701083" cy="727680"/>
            <a:chOff x="0" y="0"/>
            <a:chExt cx="4934778" cy="970239"/>
          </a:xfrm>
        </p:grpSpPr>
        <p:grpSp>
          <p:nvGrpSpPr>
            <p:cNvPr id="3" name="Group 3"/>
            <p:cNvGrpSpPr/>
            <p:nvPr/>
          </p:nvGrpSpPr>
          <p:grpSpPr>
            <a:xfrm>
              <a:off x="0" y="0"/>
              <a:ext cx="862312" cy="741049"/>
              <a:chOff x="0" y="0"/>
              <a:chExt cx="812800" cy="698500"/>
            </a:xfrm>
          </p:grpSpPr>
          <p:sp>
            <p:nvSpPr>
              <p:cNvPr id="4" name="Freeform 4"/>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00000"/>
              </a:solidFill>
            </p:spPr>
            <p:txBody>
              <a:bodyPr/>
              <a:lstStyle/>
              <a:p>
                <a:endParaRPr lang="en-US"/>
              </a:p>
            </p:txBody>
          </p:sp>
          <p:sp>
            <p:nvSpPr>
              <p:cNvPr id="5" name="TextBox 5"/>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18098" y="0"/>
              <a:ext cx="862312" cy="741049"/>
              <a:chOff x="0" y="0"/>
              <a:chExt cx="812800" cy="698500"/>
            </a:xfrm>
          </p:grpSpPr>
          <p:sp>
            <p:nvSpPr>
              <p:cNvPr id="7" name="Freeform 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87D0BF">
                  <a:alpha val="80000"/>
                </a:srgbClr>
              </a:solidFill>
            </p:spPr>
            <p:txBody>
              <a:bodyPr/>
              <a:lstStyle/>
              <a:p>
                <a:endParaRPr lang="en-US"/>
              </a:p>
            </p:txBody>
          </p:sp>
          <p:sp>
            <p:nvSpPr>
              <p:cNvPr id="8" name="TextBox 8"/>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188788" y="30183"/>
              <a:ext cx="3745990" cy="556857"/>
            </a:xfrm>
            <a:prstGeom prst="rect">
              <a:avLst/>
            </a:prstGeom>
          </p:spPr>
          <p:txBody>
            <a:bodyPr lIns="0" tIns="0" rIns="0" bIns="0" rtlCol="0" anchor="t">
              <a:spAutoFit/>
            </a:bodyPr>
            <a:lstStyle/>
            <a:p>
              <a:pPr>
                <a:lnSpc>
                  <a:spcPts val="3896"/>
                </a:lnSpc>
              </a:pPr>
              <a:r>
                <a:rPr lang="en-US" sz="2164" spc="86">
                  <a:solidFill>
                    <a:srgbClr val="000000"/>
                  </a:solidFill>
                  <a:latin typeface="Montserrat Semi-Bold Bold"/>
                </a:rPr>
                <a:t>Period Education</a:t>
              </a:r>
            </a:p>
          </p:txBody>
        </p:sp>
        <p:sp>
          <p:nvSpPr>
            <p:cNvPr id="10" name="TextBox 10"/>
            <p:cNvSpPr txBox="1"/>
            <p:nvPr/>
          </p:nvSpPr>
          <p:spPr>
            <a:xfrm>
              <a:off x="1188788" y="472741"/>
              <a:ext cx="840135" cy="497499"/>
            </a:xfrm>
            <a:prstGeom prst="rect">
              <a:avLst/>
            </a:prstGeom>
          </p:spPr>
          <p:txBody>
            <a:bodyPr lIns="0" tIns="0" rIns="0" bIns="0" rtlCol="0" anchor="t">
              <a:spAutoFit/>
            </a:bodyPr>
            <a:lstStyle/>
            <a:p>
              <a:pPr>
                <a:lnSpc>
                  <a:spcPts val="3409"/>
                </a:lnSpc>
              </a:pPr>
              <a:r>
                <a:rPr lang="en-US" sz="1894" spc="-17">
                  <a:solidFill>
                    <a:srgbClr val="000000"/>
                  </a:solidFill>
                  <a:latin typeface="Montserrat Classic"/>
                </a:rPr>
                <a:t>UK</a:t>
              </a:r>
            </a:p>
          </p:txBody>
        </p:sp>
      </p:grpSp>
      <p:sp>
        <p:nvSpPr>
          <p:cNvPr id="11" name="TextBox 11"/>
          <p:cNvSpPr txBox="1"/>
          <p:nvPr/>
        </p:nvSpPr>
        <p:spPr>
          <a:xfrm>
            <a:off x="1028700" y="1525890"/>
            <a:ext cx="16230600" cy="4144661"/>
          </a:xfrm>
          <a:prstGeom prst="rect">
            <a:avLst/>
          </a:prstGeom>
        </p:spPr>
        <p:txBody>
          <a:bodyPr lIns="0" tIns="0" rIns="0" bIns="0" rtlCol="0" anchor="t">
            <a:spAutoFit/>
          </a:bodyPr>
          <a:lstStyle/>
          <a:p>
            <a:pPr>
              <a:lnSpc>
                <a:spcPts val="6399"/>
              </a:lnSpc>
            </a:pPr>
            <a:r>
              <a:rPr lang="en-US" sz="6399" dirty="0">
                <a:solidFill>
                  <a:srgbClr val="FF7165"/>
                </a:solidFill>
                <a:latin typeface="Dreaming Outloud Pro" panose="03050502040302030504" pitchFamily="66" charset="0"/>
              </a:rPr>
              <a:t>Q.2 How do you use period products? </a:t>
            </a:r>
          </a:p>
          <a:p>
            <a:pPr>
              <a:lnSpc>
                <a:spcPts val="6399"/>
              </a:lnSpc>
            </a:pPr>
            <a:r>
              <a:rPr lang="en-US" sz="6399" dirty="0">
                <a:solidFill>
                  <a:srgbClr val="FF7165"/>
                </a:solidFill>
                <a:latin typeface="Dreaming Outloud Pro" panose="03050502040302030504" pitchFamily="66" charset="0"/>
              </a:rPr>
              <a:t>Reusable Period Pads, Pants, Swimwear and Activewear </a:t>
            </a:r>
          </a:p>
          <a:p>
            <a:pPr>
              <a:lnSpc>
                <a:spcPts val="6399"/>
              </a:lnSpc>
            </a:pPr>
            <a:endParaRPr lang="en-US" sz="6399" dirty="0">
              <a:solidFill>
                <a:srgbClr val="FF7165"/>
              </a:solidFill>
              <a:latin typeface="Dreaming Outloud Pro" panose="03050502040302030504" pitchFamily="66" charset="0"/>
            </a:endParaRPr>
          </a:p>
          <a:p>
            <a:pPr>
              <a:lnSpc>
                <a:spcPts val="6399"/>
              </a:lnSpc>
            </a:pPr>
            <a:endParaRPr lang="en-US" sz="6399" dirty="0">
              <a:solidFill>
                <a:srgbClr val="FF7165"/>
              </a:solidFill>
              <a:latin typeface="Dreaming Outloud Pro" panose="03050502040302030504" pitchFamily="66" charset="0"/>
            </a:endParaRPr>
          </a:p>
        </p:txBody>
      </p:sp>
      <p:sp>
        <p:nvSpPr>
          <p:cNvPr id="12" name="TextBox 12"/>
          <p:cNvSpPr txBox="1"/>
          <p:nvPr/>
        </p:nvSpPr>
        <p:spPr>
          <a:xfrm>
            <a:off x="3154222" y="4066469"/>
            <a:ext cx="14234096" cy="3934860"/>
          </a:xfrm>
          <a:prstGeom prst="rect">
            <a:avLst/>
          </a:prstGeom>
        </p:spPr>
        <p:txBody>
          <a:bodyPr wrap="square" lIns="0" tIns="0" rIns="0" bIns="0" rtlCol="0" anchor="t">
            <a:spAutoFit/>
          </a:bodyPr>
          <a:lstStyle/>
          <a:p>
            <a:pPr>
              <a:lnSpc>
                <a:spcPts val="4441"/>
              </a:lnSpc>
            </a:pPr>
            <a:r>
              <a:rPr lang="en-US" sz="3172">
                <a:solidFill>
                  <a:srgbClr val="000000"/>
                </a:solidFill>
                <a:latin typeface="Montserrat"/>
              </a:rPr>
              <a:t>Made of soft absorbent layers of material which collects menstrual blood. They can be made of different material. </a:t>
            </a:r>
          </a:p>
          <a:p>
            <a:pPr>
              <a:lnSpc>
                <a:spcPts val="4441"/>
              </a:lnSpc>
            </a:pPr>
            <a:endParaRPr lang="en-US" sz="3172">
              <a:solidFill>
                <a:srgbClr val="000000"/>
              </a:solidFill>
              <a:latin typeface="Montserrat"/>
            </a:endParaRPr>
          </a:p>
          <a:p>
            <a:pPr>
              <a:lnSpc>
                <a:spcPts val="4441"/>
              </a:lnSpc>
            </a:pPr>
            <a:r>
              <a:rPr lang="en-US" sz="3172">
                <a:solidFill>
                  <a:srgbClr val="000000"/>
                </a:solidFill>
                <a:latin typeface="Montserrat"/>
              </a:rPr>
              <a:t>Come in different absorbencies, sizes, styles, and thicknesses as well as colours and designs.</a:t>
            </a:r>
          </a:p>
          <a:p>
            <a:pPr>
              <a:lnSpc>
                <a:spcPts val="4581"/>
              </a:lnSpc>
            </a:pPr>
            <a:endParaRPr lang="en-US" sz="3172">
              <a:solidFill>
                <a:srgbClr val="000000"/>
              </a:solidFill>
              <a:latin typeface="Montserrat"/>
            </a:endParaRPr>
          </a:p>
          <a:p>
            <a:pPr>
              <a:lnSpc>
                <a:spcPts val="4441"/>
              </a:lnSpc>
            </a:pPr>
            <a:endParaRPr lang="en-US" sz="3172">
              <a:solidFill>
                <a:srgbClr val="000000"/>
              </a:solidFill>
              <a:latin typeface="Montserrat"/>
            </a:endParaRPr>
          </a:p>
        </p:txBody>
      </p:sp>
      <p:pic>
        <p:nvPicPr>
          <p:cNvPr id="13" name="Picture 1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9680000">
            <a:off x="16495688" y="1751702"/>
            <a:ext cx="853630" cy="1320898"/>
          </a:xfrm>
          <a:prstGeom prst="rect">
            <a:avLst/>
          </a:prstGeom>
        </p:spPr>
      </p:pic>
      <p:pic>
        <p:nvPicPr>
          <p:cNvPr id="14" name="Picture 14"/>
          <p:cNvPicPr>
            <a:picLocks noChangeAspect="1"/>
          </p:cNvPicPr>
          <p:nvPr/>
        </p:nvPicPr>
        <p:blipFill>
          <a:blip r:embed="rId4"/>
          <a:srcRect l="2207" t="34414" r="824"/>
          <a:stretch>
            <a:fillRect/>
          </a:stretch>
        </p:blipFill>
        <p:spPr>
          <a:xfrm rot="10800000">
            <a:off x="2689950" y="5232700"/>
            <a:ext cx="4977919" cy="5050289"/>
          </a:xfrm>
          <a:prstGeom prst="rect">
            <a:avLst/>
          </a:prstGeom>
        </p:spPr>
      </p:pic>
      <p:pic>
        <p:nvPicPr>
          <p:cNvPr id="15" name="Picture 15"/>
          <p:cNvPicPr>
            <a:picLocks noChangeAspect="1"/>
          </p:cNvPicPr>
          <p:nvPr/>
        </p:nvPicPr>
        <p:blipFill>
          <a:blip r:embed="rId5"/>
          <a:srcRect/>
          <a:stretch>
            <a:fillRect/>
          </a:stretch>
        </p:blipFill>
        <p:spPr>
          <a:xfrm>
            <a:off x="-1404738" y="4063378"/>
            <a:ext cx="5245986" cy="4754175"/>
          </a:xfrm>
          <a:prstGeom prst="rect">
            <a:avLst/>
          </a:prstGeom>
        </p:spPr>
      </p:pic>
      <p:pic>
        <p:nvPicPr>
          <p:cNvPr id="16" name="Picture 16"/>
          <p:cNvPicPr>
            <a:picLocks noChangeAspect="1"/>
          </p:cNvPicPr>
          <p:nvPr/>
        </p:nvPicPr>
        <p:blipFill>
          <a:blip r:embed="rId6"/>
          <a:srcRect/>
          <a:stretch>
            <a:fillRect/>
          </a:stretch>
        </p:blipFill>
        <p:spPr>
          <a:xfrm rot="4435883">
            <a:off x="7721468" y="7905851"/>
            <a:ext cx="6072919" cy="4046082"/>
          </a:xfrm>
          <a:prstGeom prst="rect">
            <a:avLst/>
          </a:prstGeom>
        </p:spPr>
      </p:pic>
      <p:pic>
        <p:nvPicPr>
          <p:cNvPr id="17" name="Picture 17"/>
          <p:cNvPicPr>
            <a:picLocks noChangeAspect="1"/>
          </p:cNvPicPr>
          <p:nvPr/>
        </p:nvPicPr>
        <p:blipFill>
          <a:blip r:embed="rId7"/>
          <a:srcRect t="3241" r="21892"/>
          <a:stretch>
            <a:fillRect/>
          </a:stretch>
        </p:blipFill>
        <p:spPr>
          <a:xfrm rot="1680000">
            <a:off x="13436174" y="5510740"/>
            <a:ext cx="4234414" cy="5245584"/>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52789" y="664860"/>
            <a:ext cx="3701083" cy="727680"/>
            <a:chOff x="0" y="0"/>
            <a:chExt cx="4934778" cy="970239"/>
          </a:xfrm>
        </p:grpSpPr>
        <p:grpSp>
          <p:nvGrpSpPr>
            <p:cNvPr id="3" name="Group 3"/>
            <p:cNvGrpSpPr/>
            <p:nvPr/>
          </p:nvGrpSpPr>
          <p:grpSpPr>
            <a:xfrm>
              <a:off x="0" y="0"/>
              <a:ext cx="862312" cy="741049"/>
              <a:chOff x="0" y="0"/>
              <a:chExt cx="812800" cy="698500"/>
            </a:xfrm>
          </p:grpSpPr>
          <p:sp>
            <p:nvSpPr>
              <p:cNvPr id="4" name="Freeform 4"/>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00000"/>
              </a:solidFill>
            </p:spPr>
            <p:txBody>
              <a:bodyPr/>
              <a:lstStyle/>
              <a:p>
                <a:endParaRPr lang="en-US"/>
              </a:p>
            </p:txBody>
          </p:sp>
          <p:sp>
            <p:nvSpPr>
              <p:cNvPr id="5" name="TextBox 5"/>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18098" y="0"/>
              <a:ext cx="862312" cy="741049"/>
              <a:chOff x="0" y="0"/>
              <a:chExt cx="812800" cy="698500"/>
            </a:xfrm>
          </p:grpSpPr>
          <p:sp>
            <p:nvSpPr>
              <p:cNvPr id="7" name="Freeform 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87D0BF">
                  <a:alpha val="80000"/>
                </a:srgbClr>
              </a:solidFill>
            </p:spPr>
            <p:txBody>
              <a:bodyPr/>
              <a:lstStyle/>
              <a:p>
                <a:endParaRPr lang="en-US"/>
              </a:p>
            </p:txBody>
          </p:sp>
          <p:sp>
            <p:nvSpPr>
              <p:cNvPr id="8" name="TextBox 8"/>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188788" y="30183"/>
              <a:ext cx="3745990" cy="556857"/>
            </a:xfrm>
            <a:prstGeom prst="rect">
              <a:avLst/>
            </a:prstGeom>
          </p:spPr>
          <p:txBody>
            <a:bodyPr lIns="0" tIns="0" rIns="0" bIns="0" rtlCol="0" anchor="t">
              <a:spAutoFit/>
            </a:bodyPr>
            <a:lstStyle/>
            <a:p>
              <a:pPr>
                <a:lnSpc>
                  <a:spcPts val="3896"/>
                </a:lnSpc>
              </a:pPr>
              <a:r>
                <a:rPr lang="en-US" sz="2164" spc="86">
                  <a:solidFill>
                    <a:srgbClr val="000000"/>
                  </a:solidFill>
                  <a:latin typeface="Montserrat Semi-Bold Bold"/>
                </a:rPr>
                <a:t>Period Education</a:t>
              </a:r>
            </a:p>
          </p:txBody>
        </p:sp>
        <p:sp>
          <p:nvSpPr>
            <p:cNvPr id="10" name="TextBox 10"/>
            <p:cNvSpPr txBox="1"/>
            <p:nvPr/>
          </p:nvSpPr>
          <p:spPr>
            <a:xfrm>
              <a:off x="1188788" y="472741"/>
              <a:ext cx="840135" cy="497499"/>
            </a:xfrm>
            <a:prstGeom prst="rect">
              <a:avLst/>
            </a:prstGeom>
          </p:spPr>
          <p:txBody>
            <a:bodyPr lIns="0" tIns="0" rIns="0" bIns="0" rtlCol="0" anchor="t">
              <a:spAutoFit/>
            </a:bodyPr>
            <a:lstStyle/>
            <a:p>
              <a:pPr>
                <a:lnSpc>
                  <a:spcPts val="3409"/>
                </a:lnSpc>
              </a:pPr>
              <a:r>
                <a:rPr lang="en-US" sz="1894" spc="-17">
                  <a:solidFill>
                    <a:srgbClr val="000000"/>
                  </a:solidFill>
                  <a:latin typeface="Montserrat Classic"/>
                </a:rPr>
                <a:t>UK</a:t>
              </a:r>
            </a:p>
          </p:txBody>
        </p:sp>
      </p:grpSp>
      <p:sp>
        <p:nvSpPr>
          <p:cNvPr id="11" name="TextBox 11"/>
          <p:cNvSpPr txBox="1"/>
          <p:nvPr/>
        </p:nvSpPr>
        <p:spPr>
          <a:xfrm>
            <a:off x="1028700" y="1525890"/>
            <a:ext cx="16092517" cy="3323923"/>
          </a:xfrm>
          <a:prstGeom prst="rect">
            <a:avLst/>
          </a:prstGeom>
        </p:spPr>
        <p:txBody>
          <a:bodyPr lIns="0" tIns="0" rIns="0" bIns="0" rtlCol="0" anchor="t">
            <a:spAutoFit/>
          </a:bodyPr>
          <a:lstStyle/>
          <a:p>
            <a:pPr>
              <a:lnSpc>
                <a:spcPts val="6399"/>
              </a:lnSpc>
            </a:pPr>
            <a:r>
              <a:rPr lang="en-US" sz="6399">
                <a:solidFill>
                  <a:srgbClr val="FF7165"/>
                </a:solidFill>
                <a:latin typeface="Dreaming Outloud Pro" panose="03050502040302030504" pitchFamily="66" charset="0"/>
              </a:rPr>
              <a:t>Q.2 How do you use period products? </a:t>
            </a:r>
          </a:p>
          <a:p>
            <a:pPr>
              <a:lnSpc>
                <a:spcPts val="6399"/>
              </a:lnSpc>
            </a:pPr>
            <a:r>
              <a:rPr lang="en-US" sz="6399">
                <a:solidFill>
                  <a:srgbClr val="FF7165"/>
                </a:solidFill>
                <a:latin typeface="Dreaming Outloud Pro" panose="03050502040302030504" pitchFamily="66" charset="0"/>
              </a:rPr>
              <a:t>Reusable Period Pads, Pants, Swimwear and Activewear</a:t>
            </a:r>
          </a:p>
          <a:p>
            <a:pPr>
              <a:lnSpc>
                <a:spcPts val="6399"/>
              </a:lnSpc>
            </a:pPr>
            <a:endParaRPr lang="en-US" sz="6399">
              <a:solidFill>
                <a:srgbClr val="FF7165"/>
              </a:solidFill>
              <a:latin typeface="Dreaming Outloud Pro" panose="03050502040302030504" pitchFamily="66" charset="0"/>
            </a:endParaRPr>
          </a:p>
        </p:txBody>
      </p:sp>
      <p:pic>
        <p:nvPicPr>
          <p:cNvPr id="12" name="Picture 1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9200000">
            <a:off x="16341375" y="1421709"/>
            <a:ext cx="853630" cy="1320898"/>
          </a:xfrm>
          <a:prstGeom prst="rect">
            <a:avLst/>
          </a:prstGeom>
        </p:spPr>
      </p:pic>
      <p:grpSp>
        <p:nvGrpSpPr>
          <p:cNvPr id="13" name="Group 13"/>
          <p:cNvGrpSpPr/>
          <p:nvPr/>
        </p:nvGrpSpPr>
        <p:grpSpPr>
          <a:xfrm>
            <a:off x="2872277" y="4129986"/>
            <a:ext cx="2423158" cy="2444271"/>
            <a:chOff x="0" y="0"/>
            <a:chExt cx="4192482" cy="4186954"/>
          </a:xfrm>
        </p:grpSpPr>
        <p:pic>
          <p:nvPicPr>
            <p:cNvPr id="14" name="Picture 1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0" y="0"/>
              <a:ext cx="3882156" cy="4017755"/>
            </a:xfrm>
            <a:prstGeom prst="rect">
              <a:avLst/>
            </a:prstGeom>
          </p:spPr>
        </p:pic>
        <p:grpSp>
          <p:nvGrpSpPr>
            <p:cNvPr id="15" name="Group 15"/>
            <p:cNvGrpSpPr/>
            <p:nvPr/>
          </p:nvGrpSpPr>
          <p:grpSpPr>
            <a:xfrm>
              <a:off x="695881" y="690351"/>
              <a:ext cx="3496601" cy="3496603"/>
              <a:chOff x="0" y="0"/>
              <a:chExt cx="812800" cy="812800"/>
            </a:xfrm>
          </p:grpSpPr>
          <p:sp>
            <p:nvSpPr>
              <p:cNvPr id="16" name="Freeform 16"/>
              <p:cNvSpPr/>
              <p:nvPr/>
            </p:nvSpPr>
            <p:spPr>
              <a:xfrm>
                <a:off x="0" y="0"/>
                <a:ext cx="423655" cy="668810"/>
              </a:xfrm>
              <a:custGeom>
                <a:avLst/>
                <a:gdLst/>
                <a:ahLst/>
                <a:cxnLst/>
                <a:rect l="l" t="t" r="r" b="b"/>
                <a:pathLst>
                  <a:path w="423655" h="668810">
                    <a:moveTo>
                      <a:pt x="211827" y="0"/>
                    </a:moveTo>
                    <a:lnTo>
                      <a:pt x="211827" y="0"/>
                    </a:lnTo>
                    <a:cubicBezTo>
                      <a:pt x="328816" y="0"/>
                      <a:pt x="423655" y="94838"/>
                      <a:pt x="423655" y="211827"/>
                    </a:cubicBezTo>
                    <a:lnTo>
                      <a:pt x="423655" y="456983"/>
                    </a:lnTo>
                    <a:cubicBezTo>
                      <a:pt x="423655" y="573972"/>
                      <a:pt x="328816" y="668810"/>
                      <a:pt x="211827" y="668810"/>
                    </a:cubicBezTo>
                    <a:lnTo>
                      <a:pt x="211827" y="668810"/>
                    </a:lnTo>
                    <a:cubicBezTo>
                      <a:pt x="94838" y="668810"/>
                      <a:pt x="0" y="573972"/>
                      <a:pt x="0" y="456983"/>
                    </a:cubicBezTo>
                    <a:lnTo>
                      <a:pt x="0" y="211827"/>
                    </a:lnTo>
                    <a:cubicBezTo>
                      <a:pt x="0" y="94838"/>
                      <a:pt x="94838" y="0"/>
                      <a:pt x="211827" y="0"/>
                    </a:cubicBezTo>
                    <a:close/>
                  </a:path>
                </a:pathLst>
              </a:custGeom>
              <a:solidFill>
                <a:srgbClr val="FFFFFF"/>
              </a:solidFill>
            </p:spPr>
            <p:txBody>
              <a:bodyPr/>
              <a:lstStyle/>
              <a:p>
                <a:endParaRPr lang="en-US"/>
              </a:p>
            </p:txBody>
          </p:sp>
          <p:sp>
            <p:nvSpPr>
              <p:cNvPr id="17" name="TextBox 17"/>
              <p:cNvSpPr txBox="1"/>
              <p:nvPr/>
            </p:nvSpPr>
            <p:spPr>
              <a:xfrm>
                <a:off x="0" y="38100"/>
                <a:ext cx="812800" cy="774700"/>
              </a:xfrm>
              <a:prstGeom prst="rect">
                <a:avLst/>
              </a:prstGeom>
            </p:spPr>
            <p:txBody>
              <a:bodyPr lIns="43168" tIns="43168" rIns="43168" bIns="43168" rtlCol="0" anchor="ctr"/>
              <a:lstStyle/>
              <a:p>
                <a:pPr algn="ctr">
                  <a:lnSpc>
                    <a:spcPts val="1947"/>
                  </a:lnSpc>
                </a:pPr>
                <a:endParaRPr/>
              </a:p>
            </p:txBody>
          </p:sp>
        </p:grpSp>
        <p:sp>
          <p:nvSpPr>
            <p:cNvPr id="18" name="TextBox 18"/>
            <p:cNvSpPr txBox="1"/>
            <p:nvPr/>
          </p:nvSpPr>
          <p:spPr>
            <a:xfrm>
              <a:off x="286294" y="1031970"/>
              <a:ext cx="2543200" cy="2592120"/>
            </a:xfrm>
            <a:prstGeom prst="rect">
              <a:avLst/>
            </a:prstGeom>
          </p:spPr>
          <p:txBody>
            <a:bodyPr wrap="square" lIns="0" tIns="0" rIns="0" bIns="0" rtlCol="0" anchor="t">
              <a:spAutoFit/>
            </a:bodyPr>
            <a:lstStyle/>
            <a:p>
              <a:pPr algn="ctr">
                <a:lnSpc>
                  <a:spcPts val="5982"/>
                </a:lnSpc>
              </a:pPr>
              <a:r>
                <a:rPr lang="en-US" sz="4400">
                  <a:solidFill>
                    <a:srgbClr val="74C4B1"/>
                  </a:solidFill>
                  <a:latin typeface="Dreaming Outloud Pro"/>
                  <a:cs typeface="Dreaming Outloud Pro"/>
                </a:rPr>
                <a:t>4-8</a:t>
              </a:r>
            </a:p>
            <a:p>
              <a:pPr algn="ctr">
                <a:lnSpc>
                  <a:spcPts val="5801"/>
                </a:lnSpc>
              </a:pPr>
              <a:r>
                <a:rPr lang="en-US" sz="4400">
                  <a:solidFill>
                    <a:srgbClr val="74C4B1"/>
                  </a:solidFill>
                  <a:latin typeface="Dreaming Outloud Pro"/>
                  <a:cs typeface="Dreaming Outloud Pro"/>
                </a:rPr>
                <a:t>8-12</a:t>
              </a:r>
            </a:p>
          </p:txBody>
        </p:sp>
      </p:grpSp>
      <p:pic>
        <p:nvPicPr>
          <p:cNvPr id="19" name="Picture 1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3682437" y="4343594"/>
            <a:ext cx="1904505" cy="2133347"/>
          </a:xfrm>
          <a:prstGeom prst="rect">
            <a:avLst/>
          </a:prstGeom>
        </p:spPr>
      </p:pic>
      <p:pic>
        <p:nvPicPr>
          <p:cNvPr id="20" name="Picture 2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7708161" y="4500279"/>
            <a:ext cx="2960426" cy="1976662"/>
          </a:xfrm>
          <a:prstGeom prst="rect">
            <a:avLst/>
          </a:prstGeom>
        </p:spPr>
      </p:pic>
      <p:sp>
        <p:nvSpPr>
          <p:cNvPr id="21" name="TextBox 21"/>
          <p:cNvSpPr txBox="1"/>
          <p:nvPr/>
        </p:nvSpPr>
        <p:spPr>
          <a:xfrm>
            <a:off x="6645443" y="7201898"/>
            <a:ext cx="4859032" cy="2735016"/>
          </a:xfrm>
          <a:prstGeom prst="rect">
            <a:avLst/>
          </a:prstGeom>
        </p:spPr>
        <p:txBody>
          <a:bodyPr lIns="0" tIns="0" rIns="0" bIns="0" rtlCol="0" anchor="t">
            <a:spAutoFit/>
          </a:bodyPr>
          <a:lstStyle/>
          <a:p>
            <a:pPr algn="ctr">
              <a:lnSpc>
                <a:spcPts val="3601"/>
              </a:lnSpc>
            </a:pPr>
            <a:r>
              <a:rPr lang="en-US" sz="2550">
                <a:solidFill>
                  <a:srgbClr val="000000"/>
                </a:solidFill>
                <a:latin typeface="Montserrat"/>
              </a:rPr>
              <a:t>Reusable pads often come with a pouch to carry them in when not using them or to store them until you get home to wash them.</a:t>
            </a:r>
          </a:p>
          <a:p>
            <a:pPr algn="ctr">
              <a:lnSpc>
                <a:spcPts val="3601"/>
              </a:lnSpc>
            </a:pPr>
            <a:endParaRPr lang="en-US" sz="2550">
              <a:solidFill>
                <a:srgbClr val="000000"/>
              </a:solidFill>
              <a:latin typeface="Montserrat"/>
            </a:endParaRPr>
          </a:p>
        </p:txBody>
      </p:sp>
      <p:sp>
        <p:nvSpPr>
          <p:cNvPr id="22" name="TextBox 22"/>
          <p:cNvSpPr txBox="1"/>
          <p:nvPr/>
        </p:nvSpPr>
        <p:spPr>
          <a:xfrm>
            <a:off x="12661089" y="7333414"/>
            <a:ext cx="4112249" cy="2660024"/>
          </a:xfrm>
          <a:prstGeom prst="rect">
            <a:avLst/>
          </a:prstGeom>
        </p:spPr>
        <p:txBody>
          <a:bodyPr lIns="0" tIns="0" rIns="0" bIns="0" rtlCol="0" anchor="t">
            <a:spAutoFit/>
          </a:bodyPr>
          <a:lstStyle/>
          <a:p>
            <a:pPr algn="ctr">
              <a:lnSpc>
                <a:spcPts val="3499"/>
              </a:lnSpc>
            </a:pPr>
            <a:r>
              <a:rPr lang="en-US" sz="2450">
                <a:solidFill>
                  <a:srgbClr val="000000"/>
                </a:solidFill>
                <a:latin typeface="Montserrat"/>
              </a:rPr>
              <a:t>Often need to rinse or soak them in cold water after use, then put in a cool wash. Hang to dry and then reuse! </a:t>
            </a:r>
            <a:endParaRPr lang="en-US" sz="2499">
              <a:solidFill>
                <a:srgbClr val="000000"/>
              </a:solidFill>
              <a:latin typeface="Montserrat"/>
            </a:endParaRPr>
          </a:p>
          <a:p>
            <a:pPr algn="ctr">
              <a:lnSpc>
                <a:spcPts val="3499"/>
              </a:lnSpc>
              <a:spcBef>
                <a:spcPct val="0"/>
              </a:spcBef>
            </a:pPr>
            <a:endParaRPr lang="en-US" sz="2499">
              <a:solidFill>
                <a:srgbClr val="000000"/>
              </a:solidFill>
              <a:latin typeface="Montserrat"/>
            </a:endParaRPr>
          </a:p>
        </p:txBody>
      </p:sp>
      <p:sp>
        <p:nvSpPr>
          <p:cNvPr id="23" name="TextBox 23"/>
          <p:cNvSpPr txBox="1"/>
          <p:nvPr/>
        </p:nvSpPr>
        <p:spPr>
          <a:xfrm>
            <a:off x="1124378" y="6887038"/>
            <a:ext cx="5087718" cy="3355975"/>
          </a:xfrm>
          <a:prstGeom prst="rect">
            <a:avLst/>
          </a:prstGeom>
        </p:spPr>
        <p:txBody>
          <a:bodyPr lIns="0" tIns="0" rIns="0" bIns="0" rtlCol="0" anchor="t">
            <a:spAutoFit/>
          </a:bodyPr>
          <a:lstStyle/>
          <a:p>
            <a:pPr algn="ctr">
              <a:lnSpc>
                <a:spcPts val="3499"/>
              </a:lnSpc>
            </a:pPr>
            <a:r>
              <a:rPr lang="en-US" sz="2499">
                <a:solidFill>
                  <a:srgbClr val="000000"/>
                </a:solidFill>
                <a:latin typeface="Montserrat"/>
              </a:rPr>
              <a:t>How long you can wear them varies. Some retailers say 4-8 hours whilst others say 8-12 hours.</a:t>
            </a:r>
          </a:p>
          <a:p>
            <a:pPr algn="ctr">
              <a:lnSpc>
                <a:spcPts val="2499"/>
              </a:lnSpc>
            </a:pPr>
            <a:endParaRPr lang="en-US" sz="2499">
              <a:solidFill>
                <a:srgbClr val="000000"/>
              </a:solidFill>
              <a:latin typeface="Montserrat"/>
            </a:endParaRPr>
          </a:p>
          <a:p>
            <a:pPr algn="ctr">
              <a:lnSpc>
                <a:spcPts val="3499"/>
              </a:lnSpc>
            </a:pPr>
            <a:r>
              <a:rPr lang="en-US" sz="2499">
                <a:solidFill>
                  <a:srgbClr val="000000"/>
                </a:solidFill>
                <a:latin typeface="Montserrat"/>
              </a:rPr>
              <a:t>Changes may be needed more frequently on heavier days </a:t>
            </a:r>
          </a:p>
          <a:p>
            <a:pPr algn="ctr">
              <a:lnSpc>
                <a:spcPts val="3499"/>
              </a:lnSpc>
              <a:spcBef>
                <a:spcPct val="0"/>
              </a:spcBef>
            </a:pPr>
            <a:endParaRPr lang="en-US" sz="2499">
              <a:solidFill>
                <a:srgbClr val="000000"/>
              </a:solidFill>
              <a:latin typeface="Montserra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0410" y="-229869"/>
            <a:ext cx="18568819" cy="10516869"/>
            <a:chOff x="0" y="0"/>
            <a:chExt cx="4890553" cy="2769875"/>
          </a:xfrm>
        </p:grpSpPr>
        <p:sp>
          <p:nvSpPr>
            <p:cNvPr id="3" name="Freeform 3"/>
            <p:cNvSpPr/>
            <p:nvPr/>
          </p:nvSpPr>
          <p:spPr>
            <a:xfrm>
              <a:off x="0" y="0"/>
              <a:ext cx="4890553" cy="2769875"/>
            </a:xfrm>
            <a:custGeom>
              <a:avLst/>
              <a:gdLst/>
              <a:ahLst/>
              <a:cxnLst/>
              <a:rect l="l" t="t" r="r" b="b"/>
              <a:pathLst>
                <a:path w="4890553" h="2769875">
                  <a:moveTo>
                    <a:pt x="0" y="0"/>
                  </a:moveTo>
                  <a:lnTo>
                    <a:pt x="4890553" y="0"/>
                  </a:lnTo>
                  <a:lnTo>
                    <a:pt x="4890553" y="2769875"/>
                  </a:lnTo>
                  <a:lnTo>
                    <a:pt x="0" y="2769875"/>
                  </a:lnTo>
                  <a:close/>
                </a:path>
              </a:pathLst>
            </a:custGeom>
            <a:solidFill>
              <a:srgbClr val="87D0BF">
                <a:alpha val="60000"/>
              </a:srgbClr>
            </a:solidFill>
          </p:spPr>
          <p:txBody>
            <a:bodyPr/>
            <a:lstStyle/>
            <a:p>
              <a:endParaRPr lang="en-US"/>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3079"/>
                </a:lnSpc>
              </a:pPr>
              <a:endParaRPr/>
            </a:p>
          </p:txBody>
        </p:sp>
      </p:grpSp>
      <p:sp>
        <p:nvSpPr>
          <p:cNvPr id="5" name="TextBox 5"/>
          <p:cNvSpPr txBox="1"/>
          <p:nvPr/>
        </p:nvSpPr>
        <p:spPr>
          <a:xfrm>
            <a:off x="4490983" y="2732735"/>
            <a:ext cx="9306034" cy="3833998"/>
          </a:xfrm>
          <a:prstGeom prst="rect">
            <a:avLst/>
          </a:prstGeom>
        </p:spPr>
        <p:txBody>
          <a:bodyPr lIns="0" tIns="0" rIns="0" bIns="0" rtlCol="0" anchor="t">
            <a:spAutoFit/>
          </a:bodyPr>
          <a:lstStyle/>
          <a:p>
            <a:pPr algn="ctr">
              <a:lnSpc>
                <a:spcPts val="9824"/>
              </a:lnSpc>
            </a:pPr>
            <a:r>
              <a:rPr lang="en-US" sz="9824" dirty="0">
                <a:solidFill>
                  <a:srgbClr val="FF7165"/>
                </a:solidFill>
                <a:latin typeface="Dreaming Outloud Pro" panose="03050502040302030504" pitchFamily="66" charset="0"/>
              </a:rPr>
              <a:t>MAKING PERIOD PRODUCT CHOICES</a:t>
            </a:r>
          </a:p>
        </p:txBody>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260000">
            <a:off x="13505295" y="3059687"/>
            <a:ext cx="1613998" cy="2497483"/>
          </a:xfrm>
          <a:prstGeom prst="rect">
            <a:avLst/>
          </a:prstGeom>
        </p:spPr>
      </p:pic>
      <p:grpSp>
        <p:nvGrpSpPr>
          <p:cNvPr id="7" name="Group 7"/>
          <p:cNvGrpSpPr/>
          <p:nvPr/>
        </p:nvGrpSpPr>
        <p:grpSpPr>
          <a:xfrm>
            <a:off x="552789" y="664860"/>
            <a:ext cx="3701083" cy="727680"/>
            <a:chOff x="0" y="0"/>
            <a:chExt cx="4934778" cy="970239"/>
          </a:xfrm>
        </p:grpSpPr>
        <p:grpSp>
          <p:nvGrpSpPr>
            <p:cNvPr id="8" name="Group 8"/>
            <p:cNvGrpSpPr/>
            <p:nvPr/>
          </p:nvGrpSpPr>
          <p:grpSpPr>
            <a:xfrm>
              <a:off x="0" y="0"/>
              <a:ext cx="862312" cy="741049"/>
              <a:chOff x="0" y="0"/>
              <a:chExt cx="812800" cy="698500"/>
            </a:xfrm>
          </p:grpSpPr>
          <p:sp>
            <p:nvSpPr>
              <p:cNvPr id="9" name="Freeform 9"/>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00000"/>
              </a:solidFill>
            </p:spPr>
            <p:txBody>
              <a:bodyPr/>
              <a:lstStyle/>
              <a:p>
                <a:endParaRPr lang="en-US"/>
              </a:p>
            </p:txBody>
          </p:sp>
          <p:sp>
            <p:nvSpPr>
              <p:cNvPr id="10" name="TextBox 10"/>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118098" y="0"/>
              <a:ext cx="862312" cy="741049"/>
              <a:chOff x="0" y="0"/>
              <a:chExt cx="812800" cy="698500"/>
            </a:xfrm>
          </p:grpSpPr>
          <p:sp>
            <p:nvSpPr>
              <p:cNvPr id="12" name="Freeform 12"/>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87D0BF">
                  <a:alpha val="80000"/>
                </a:srgbClr>
              </a:solidFill>
            </p:spPr>
            <p:txBody>
              <a:bodyPr/>
              <a:lstStyle/>
              <a:p>
                <a:endParaRPr lang="en-US"/>
              </a:p>
            </p:txBody>
          </p:sp>
          <p:sp>
            <p:nvSpPr>
              <p:cNvPr id="13" name="TextBox 13"/>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sp>
          <p:nvSpPr>
            <p:cNvPr id="14" name="TextBox 14"/>
            <p:cNvSpPr txBox="1"/>
            <p:nvPr/>
          </p:nvSpPr>
          <p:spPr>
            <a:xfrm>
              <a:off x="1188788" y="30183"/>
              <a:ext cx="3745990" cy="556857"/>
            </a:xfrm>
            <a:prstGeom prst="rect">
              <a:avLst/>
            </a:prstGeom>
          </p:spPr>
          <p:txBody>
            <a:bodyPr lIns="0" tIns="0" rIns="0" bIns="0" rtlCol="0" anchor="t">
              <a:spAutoFit/>
            </a:bodyPr>
            <a:lstStyle/>
            <a:p>
              <a:pPr>
                <a:lnSpc>
                  <a:spcPts val="3896"/>
                </a:lnSpc>
              </a:pPr>
              <a:r>
                <a:rPr lang="en-US" sz="2164" spc="86">
                  <a:solidFill>
                    <a:srgbClr val="000000"/>
                  </a:solidFill>
                  <a:latin typeface="Montserrat Semi-Bold Bold"/>
                </a:rPr>
                <a:t>Period Education</a:t>
              </a:r>
            </a:p>
          </p:txBody>
        </p:sp>
        <p:sp>
          <p:nvSpPr>
            <p:cNvPr id="15" name="TextBox 15"/>
            <p:cNvSpPr txBox="1"/>
            <p:nvPr/>
          </p:nvSpPr>
          <p:spPr>
            <a:xfrm>
              <a:off x="1188788" y="472741"/>
              <a:ext cx="840135" cy="497499"/>
            </a:xfrm>
            <a:prstGeom prst="rect">
              <a:avLst/>
            </a:prstGeom>
          </p:spPr>
          <p:txBody>
            <a:bodyPr lIns="0" tIns="0" rIns="0" bIns="0" rtlCol="0" anchor="t">
              <a:spAutoFit/>
            </a:bodyPr>
            <a:lstStyle/>
            <a:p>
              <a:pPr>
                <a:lnSpc>
                  <a:spcPts val="3409"/>
                </a:lnSpc>
              </a:pPr>
              <a:r>
                <a:rPr lang="en-US" sz="1894" spc="-17">
                  <a:solidFill>
                    <a:srgbClr val="000000"/>
                  </a:solidFill>
                  <a:latin typeface="Montserrat Classic"/>
                </a:rPr>
                <a:t>UK</a:t>
              </a: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BAA4"/>
        </a:solidFill>
        <a:effectLst/>
      </p:bgPr>
    </p:bg>
    <p:spTree>
      <p:nvGrpSpPr>
        <p:cNvPr id="1" name=""/>
        <p:cNvGrpSpPr/>
        <p:nvPr/>
      </p:nvGrpSpPr>
      <p:grpSpPr>
        <a:xfrm>
          <a:off x="0" y="0"/>
          <a:ext cx="0" cy="0"/>
          <a:chOff x="0" y="0"/>
          <a:chExt cx="0" cy="0"/>
        </a:xfrm>
      </p:grpSpPr>
      <p:grpSp>
        <p:nvGrpSpPr>
          <p:cNvPr id="2" name="Group 2"/>
          <p:cNvGrpSpPr/>
          <p:nvPr/>
        </p:nvGrpSpPr>
        <p:grpSpPr>
          <a:xfrm>
            <a:off x="-193641" y="-253034"/>
            <a:ext cx="6964063" cy="10776947"/>
            <a:chOff x="0" y="0"/>
            <a:chExt cx="3661308" cy="5665906"/>
          </a:xfrm>
        </p:grpSpPr>
        <p:sp>
          <p:nvSpPr>
            <p:cNvPr id="3" name="Freeform 3"/>
            <p:cNvSpPr/>
            <p:nvPr/>
          </p:nvSpPr>
          <p:spPr>
            <a:xfrm>
              <a:off x="0" y="0"/>
              <a:ext cx="3661308" cy="5665906"/>
            </a:xfrm>
            <a:custGeom>
              <a:avLst/>
              <a:gdLst/>
              <a:ahLst/>
              <a:cxnLst/>
              <a:rect l="l" t="t" r="r" b="b"/>
              <a:pathLst>
                <a:path w="3661308" h="5665906">
                  <a:moveTo>
                    <a:pt x="0" y="0"/>
                  </a:moveTo>
                  <a:lnTo>
                    <a:pt x="3661308" y="0"/>
                  </a:lnTo>
                  <a:lnTo>
                    <a:pt x="3661308" y="5665906"/>
                  </a:lnTo>
                  <a:lnTo>
                    <a:pt x="0" y="5665906"/>
                  </a:lnTo>
                  <a:close/>
                </a:path>
              </a:pathLst>
            </a:custGeom>
            <a:solidFill>
              <a:srgbClr val="FFFFFF">
                <a:alpha val="75686"/>
              </a:srgbClr>
            </a:solidFill>
          </p:spPr>
          <p:txBody>
            <a:bodyPr/>
            <a:lstStyle/>
            <a:p>
              <a:endParaRPr lang="en-US"/>
            </a:p>
          </p:txBody>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456891" y="5641814"/>
            <a:ext cx="627061" cy="902837"/>
          </a:xfrm>
          <a:prstGeom prst="rect">
            <a:avLst/>
          </a:prstGeom>
        </p:spPr>
      </p:pic>
      <p:grpSp>
        <p:nvGrpSpPr>
          <p:cNvPr id="5" name="Group 5"/>
          <p:cNvGrpSpPr/>
          <p:nvPr/>
        </p:nvGrpSpPr>
        <p:grpSpPr>
          <a:xfrm>
            <a:off x="552789" y="664860"/>
            <a:ext cx="3701083" cy="727680"/>
            <a:chOff x="0" y="0"/>
            <a:chExt cx="4934778" cy="970239"/>
          </a:xfrm>
        </p:grpSpPr>
        <p:grpSp>
          <p:nvGrpSpPr>
            <p:cNvPr id="6" name="Group 6"/>
            <p:cNvGrpSpPr/>
            <p:nvPr/>
          </p:nvGrpSpPr>
          <p:grpSpPr>
            <a:xfrm>
              <a:off x="0" y="0"/>
              <a:ext cx="862312" cy="741049"/>
              <a:chOff x="0" y="0"/>
              <a:chExt cx="812800" cy="698500"/>
            </a:xfrm>
          </p:grpSpPr>
          <p:sp>
            <p:nvSpPr>
              <p:cNvPr id="7" name="Freeform 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00000"/>
              </a:solidFill>
            </p:spPr>
            <p:txBody>
              <a:bodyPr/>
              <a:lstStyle/>
              <a:p>
                <a:endParaRPr lang="en-US"/>
              </a:p>
            </p:txBody>
          </p:sp>
          <p:sp>
            <p:nvSpPr>
              <p:cNvPr id="8" name="TextBox 8"/>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118098" y="0"/>
              <a:ext cx="862312" cy="741049"/>
              <a:chOff x="0" y="0"/>
              <a:chExt cx="812800" cy="698500"/>
            </a:xfrm>
          </p:grpSpPr>
          <p:sp>
            <p:nvSpPr>
              <p:cNvPr id="10" name="Freeform 10"/>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87D0BF">
                  <a:alpha val="80000"/>
                </a:srgbClr>
              </a:solidFill>
            </p:spPr>
            <p:txBody>
              <a:bodyPr/>
              <a:lstStyle/>
              <a:p>
                <a:endParaRPr lang="en-US"/>
              </a:p>
            </p:txBody>
          </p:sp>
          <p:sp>
            <p:nvSpPr>
              <p:cNvPr id="11" name="TextBox 11"/>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sp>
          <p:nvSpPr>
            <p:cNvPr id="12" name="TextBox 12"/>
            <p:cNvSpPr txBox="1"/>
            <p:nvPr/>
          </p:nvSpPr>
          <p:spPr>
            <a:xfrm>
              <a:off x="1188788" y="30183"/>
              <a:ext cx="3745990" cy="556857"/>
            </a:xfrm>
            <a:prstGeom prst="rect">
              <a:avLst/>
            </a:prstGeom>
          </p:spPr>
          <p:txBody>
            <a:bodyPr lIns="0" tIns="0" rIns="0" bIns="0" rtlCol="0" anchor="t">
              <a:spAutoFit/>
            </a:bodyPr>
            <a:lstStyle/>
            <a:p>
              <a:pPr>
                <a:lnSpc>
                  <a:spcPts val="3896"/>
                </a:lnSpc>
              </a:pPr>
              <a:r>
                <a:rPr lang="en-US" sz="2164" spc="86">
                  <a:solidFill>
                    <a:srgbClr val="000000"/>
                  </a:solidFill>
                  <a:latin typeface="Montserrat Semi-Bold Bold"/>
                </a:rPr>
                <a:t>Period Education</a:t>
              </a:r>
            </a:p>
          </p:txBody>
        </p:sp>
        <p:sp>
          <p:nvSpPr>
            <p:cNvPr id="13" name="TextBox 13"/>
            <p:cNvSpPr txBox="1"/>
            <p:nvPr/>
          </p:nvSpPr>
          <p:spPr>
            <a:xfrm>
              <a:off x="1188788" y="472741"/>
              <a:ext cx="840135" cy="497499"/>
            </a:xfrm>
            <a:prstGeom prst="rect">
              <a:avLst/>
            </a:prstGeom>
          </p:spPr>
          <p:txBody>
            <a:bodyPr lIns="0" tIns="0" rIns="0" bIns="0" rtlCol="0" anchor="t">
              <a:spAutoFit/>
            </a:bodyPr>
            <a:lstStyle/>
            <a:p>
              <a:pPr>
                <a:lnSpc>
                  <a:spcPts val="3409"/>
                </a:lnSpc>
              </a:pPr>
              <a:r>
                <a:rPr lang="en-US" sz="1894" spc="-17">
                  <a:solidFill>
                    <a:srgbClr val="000000"/>
                  </a:solidFill>
                  <a:latin typeface="Montserrat Classic"/>
                </a:rPr>
                <a:t>UK</a:t>
              </a:r>
            </a:p>
          </p:txBody>
        </p:sp>
      </p:grpSp>
      <p:pic>
        <p:nvPicPr>
          <p:cNvPr id="14" name="Picture 1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700000" flipH="1">
            <a:off x="6193010" y="5788411"/>
            <a:ext cx="1154824" cy="1786961"/>
          </a:xfrm>
          <a:prstGeom prst="rect">
            <a:avLst/>
          </a:prstGeom>
        </p:spPr>
      </p:pic>
      <p:sp>
        <p:nvSpPr>
          <p:cNvPr id="15" name="TextBox 15"/>
          <p:cNvSpPr txBox="1"/>
          <p:nvPr/>
        </p:nvSpPr>
        <p:spPr>
          <a:xfrm>
            <a:off x="846212" y="2406176"/>
            <a:ext cx="4884356" cy="5876609"/>
          </a:xfrm>
          <a:prstGeom prst="rect">
            <a:avLst/>
          </a:prstGeom>
        </p:spPr>
        <p:txBody>
          <a:bodyPr lIns="0" tIns="0" rIns="0" bIns="0" rtlCol="0" anchor="t">
            <a:spAutoFit/>
          </a:bodyPr>
          <a:lstStyle/>
          <a:p>
            <a:pPr>
              <a:lnSpc>
                <a:spcPts val="6524"/>
              </a:lnSpc>
            </a:pPr>
            <a:r>
              <a:rPr lang="en-US" sz="6500">
                <a:solidFill>
                  <a:srgbClr val="FF7165"/>
                </a:solidFill>
                <a:latin typeface="Dreaming Outloud Pro"/>
                <a:cs typeface="Dreaming Outloud Pro"/>
              </a:rPr>
              <a:t>What are the factors to consider before choosing period products?  </a:t>
            </a:r>
            <a:endParaRPr lang="en-US" sz="6524" dirty="0">
              <a:solidFill>
                <a:srgbClr val="FF7165"/>
              </a:solidFill>
              <a:latin typeface="Dreaming Outloud Pro" panose="03050502040302030504" pitchFamily="66" charset="0"/>
            </a:endParaRPr>
          </a:p>
        </p:txBody>
      </p:sp>
      <p:sp>
        <p:nvSpPr>
          <p:cNvPr id="16" name="TextBox 16"/>
          <p:cNvSpPr txBox="1"/>
          <p:nvPr/>
        </p:nvSpPr>
        <p:spPr>
          <a:xfrm>
            <a:off x="10024061" y="795338"/>
            <a:ext cx="4502602" cy="740524"/>
          </a:xfrm>
          <a:prstGeom prst="rect">
            <a:avLst/>
          </a:prstGeom>
        </p:spPr>
        <p:txBody>
          <a:bodyPr lIns="0" tIns="0" rIns="0" bIns="0" rtlCol="0" anchor="t">
            <a:spAutoFit/>
          </a:bodyPr>
          <a:lstStyle/>
          <a:p>
            <a:pPr>
              <a:lnSpc>
                <a:spcPts val="5499"/>
              </a:lnSpc>
            </a:pPr>
            <a:r>
              <a:rPr lang="en-US" sz="5499" dirty="0">
                <a:solidFill>
                  <a:srgbClr val="000000"/>
                </a:solidFill>
                <a:latin typeface="Dreaming Outloud Pro" panose="03050502040302030504" pitchFamily="66" charset="0"/>
              </a:rPr>
              <a:t>CASE STUDIES</a:t>
            </a:r>
          </a:p>
        </p:txBody>
      </p:sp>
      <p:sp>
        <p:nvSpPr>
          <p:cNvPr id="17" name="TextBox 17"/>
          <p:cNvSpPr txBox="1"/>
          <p:nvPr/>
        </p:nvSpPr>
        <p:spPr>
          <a:xfrm>
            <a:off x="7813439" y="2410481"/>
            <a:ext cx="9951608" cy="6456191"/>
          </a:xfrm>
          <a:prstGeom prst="rect">
            <a:avLst/>
          </a:prstGeom>
        </p:spPr>
        <p:txBody>
          <a:bodyPr wrap="square" lIns="0" tIns="0" rIns="0" bIns="0" rtlCol="0" anchor="t">
            <a:spAutoFit/>
          </a:bodyPr>
          <a:lstStyle/>
          <a:p>
            <a:pPr>
              <a:lnSpc>
                <a:spcPts val="3931"/>
              </a:lnSpc>
              <a:spcBef>
                <a:spcPct val="0"/>
              </a:spcBef>
            </a:pPr>
            <a:r>
              <a:rPr lang="en-US" sz="2400" b="1">
                <a:solidFill>
                  <a:srgbClr val="000000"/>
                </a:solidFill>
                <a:latin typeface="Open Sans Light"/>
              </a:rPr>
              <a:t>Case study 1</a:t>
            </a:r>
            <a:r>
              <a:rPr lang="en-US" sz="2400">
                <a:solidFill>
                  <a:srgbClr val="000000"/>
                </a:solidFill>
                <a:latin typeface="Open Sans Light"/>
              </a:rPr>
              <a:t>: Izumi has a choice to go swimming or take part in gymnastics today but is currently on her period and is unsure what period products to use for either activity. Can you help?</a:t>
            </a:r>
            <a:endParaRPr lang="en-US" sz="2400">
              <a:solidFill>
                <a:srgbClr val="000000"/>
              </a:solidFill>
              <a:latin typeface="Open Sans Light"/>
              <a:ea typeface="Open Sans Light"/>
              <a:cs typeface="Open Sans Light"/>
            </a:endParaRPr>
          </a:p>
          <a:p>
            <a:pPr>
              <a:lnSpc>
                <a:spcPts val="3931"/>
              </a:lnSpc>
              <a:spcBef>
                <a:spcPct val="0"/>
              </a:spcBef>
            </a:pPr>
            <a:endParaRPr lang="en-US" sz="2400">
              <a:solidFill>
                <a:srgbClr val="000000"/>
              </a:solidFill>
              <a:latin typeface="Open Sans Light"/>
            </a:endParaRPr>
          </a:p>
          <a:p>
            <a:pPr>
              <a:lnSpc>
                <a:spcPts val="3931"/>
              </a:lnSpc>
              <a:spcBef>
                <a:spcPct val="0"/>
              </a:spcBef>
            </a:pPr>
            <a:r>
              <a:rPr lang="en-US" sz="2400" b="1">
                <a:solidFill>
                  <a:srgbClr val="000000"/>
                </a:solidFill>
                <a:latin typeface="Open Sans Light"/>
              </a:rPr>
              <a:t>Case study 2</a:t>
            </a:r>
            <a:r>
              <a:rPr lang="en-US" sz="2400">
                <a:solidFill>
                  <a:srgbClr val="000000"/>
                </a:solidFill>
                <a:latin typeface="Open Sans Light"/>
              </a:rPr>
              <a:t>: Today Charlie has a presentation at school, they are worried about standing in front of the class as it is day 2 of their period which means heavy bleeding and worry about leaking. Charlie is also worried if anyone might be able to tell they are on their period. What products might help Charlie?</a:t>
            </a:r>
            <a:endParaRPr lang="en-US" sz="2400">
              <a:solidFill>
                <a:srgbClr val="000000"/>
              </a:solidFill>
              <a:latin typeface="Open Sans Light"/>
              <a:ea typeface="Open Sans Light"/>
              <a:cs typeface="Open Sans Light"/>
            </a:endParaRPr>
          </a:p>
          <a:p>
            <a:pPr>
              <a:lnSpc>
                <a:spcPts val="3931"/>
              </a:lnSpc>
              <a:spcBef>
                <a:spcPct val="0"/>
              </a:spcBef>
            </a:pPr>
            <a:endParaRPr lang="en-US" sz="2400">
              <a:solidFill>
                <a:srgbClr val="000000"/>
              </a:solidFill>
              <a:latin typeface="Open Sans Light"/>
              <a:ea typeface="Open Sans Light"/>
              <a:cs typeface="Open Sans Light"/>
            </a:endParaRPr>
          </a:p>
          <a:p>
            <a:pPr>
              <a:lnSpc>
                <a:spcPts val="3931"/>
              </a:lnSpc>
              <a:spcBef>
                <a:spcPct val="0"/>
              </a:spcBef>
            </a:pPr>
            <a:r>
              <a:rPr lang="en-US" sz="2400" b="1">
                <a:solidFill>
                  <a:srgbClr val="000000"/>
                </a:solidFill>
                <a:latin typeface="Open Sans Light"/>
              </a:rPr>
              <a:t>Case study 3</a:t>
            </a:r>
            <a:r>
              <a:rPr lang="en-US" sz="2400">
                <a:solidFill>
                  <a:srgbClr val="000000"/>
                </a:solidFill>
                <a:latin typeface="Open Sans Light"/>
              </a:rPr>
              <a:t>: It is school sports day, Shahin is on her period and is worried about being able to change her menstrual product during the day as access to toilets is difficult. What options might be best for her?</a:t>
            </a:r>
            <a:endParaRPr lang="en-US" sz="2400">
              <a:solidFill>
                <a:srgbClr val="000000"/>
              </a:solidFill>
              <a:latin typeface="Open Sans Light"/>
              <a:ea typeface="Open Sans Light"/>
              <a:cs typeface="Open Sans Ligh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52789" y="379272"/>
            <a:ext cx="3701083" cy="807786"/>
            <a:chOff x="0" y="-106807"/>
            <a:chExt cx="4934778" cy="1077047"/>
          </a:xfrm>
        </p:grpSpPr>
        <p:grpSp>
          <p:nvGrpSpPr>
            <p:cNvPr id="3" name="Group 3"/>
            <p:cNvGrpSpPr/>
            <p:nvPr/>
          </p:nvGrpSpPr>
          <p:grpSpPr>
            <a:xfrm>
              <a:off x="0" y="0"/>
              <a:ext cx="862312" cy="741049"/>
              <a:chOff x="0" y="0"/>
              <a:chExt cx="812800" cy="698500"/>
            </a:xfrm>
          </p:grpSpPr>
          <p:sp>
            <p:nvSpPr>
              <p:cNvPr id="4" name="Freeform 4"/>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00000"/>
              </a:solidFill>
            </p:spPr>
            <p:txBody>
              <a:bodyPr/>
              <a:lstStyle/>
              <a:p>
                <a:endParaRPr lang="en-US"/>
              </a:p>
            </p:txBody>
          </p:sp>
          <p:sp>
            <p:nvSpPr>
              <p:cNvPr id="5" name="TextBox 5"/>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18098" y="0"/>
              <a:ext cx="862312" cy="741049"/>
              <a:chOff x="0" y="0"/>
              <a:chExt cx="812800" cy="698500"/>
            </a:xfrm>
          </p:grpSpPr>
          <p:sp>
            <p:nvSpPr>
              <p:cNvPr id="7" name="Freeform 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87D0BF">
                  <a:alpha val="80000"/>
                </a:srgbClr>
              </a:solidFill>
            </p:spPr>
            <p:txBody>
              <a:bodyPr/>
              <a:lstStyle/>
              <a:p>
                <a:endParaRPr lang="en-US"/>
              </a:p>
            </p:txBody>
          </p:sp>
          <p:sp>
            <p:nvSpPr>
              <p:cNvPr id="8" name="TextBox 8"/>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188788" y="-106807"/>
              <a:ext cx="3745990" cy="556857"/>
            </a:xfrm>
            <a:prstGeom prst="rect">
              <a:avLst/>
            </a:prstGeom>
          </p:spPr>
          <p:txBody>
            <a:bodyPr lIns="0" tIns="0" rIns="0" bIns="0" rtlCol="0" anchor="t">
              <a:spAutoFit/>
            </a:bodyPr>
            <a:lstStyle/>
            <a:p>
              <a:pPr>
                <a:lnSpc>
                  <a:spcPts val="3896"/>
                </a:lnSpc>
              </a:pPr>
              <a:r>
                <a:rPr lang="en-US" sz="2164" spc="86">
                  <a:solidFill>
                    <a:srgbClr val="000000"/>
                  </a:solidFill>
                  <a:latin typeface="Montserrat Semi-Bold Bold"/>
                </a:rPr>
                <a:t>Period Education</a:t>
              </a:r>
            </a:p>
          </p:txBody>
        </p:sp>
        <p:sp>
          <p:nvSpPr>
            <p:cNvPr id="10" name="TextBox 10"/>
            <p:cNvSpPr txBox="1"/>
            <p:nvPr/>
          </p:nvSpPr>
          <p:spPr>
            <a:xfrm>
              <a:off x="1188788" y="472741"/>
              <a:ext cx="840135" cy="497499"/>
            </a:xfrm>
            <a:prstGeom prst="rect">
              <a:avLst/>
            </a:prstGeom>
          </p:spPr>
          <p:txBody>
            <a:bodyPr lIns="0" tIns="0" rIns="0" bIns="0" rtlCol="0" anchor="t">
              <a:spAutoFit/>
            </a:bodyPr>
            <a:lstStyle/>
            <a:p>
              <a:pPr>
                <a:lnSpc>
                  <a:spcPts val="3409"/>
                </a:lnSpc>
              </a:pPr>
              <a:r>
                <a:rPr lang="en-US" sz="1894" spc="-17">
                  <a:solidFill>
                    <a:srgbClr val="000000"/>
                  </a:solidFill>
                  <a:latin typeface="Montserrat Classic"/>
                </a:rPr>
                <a:t>UK</a:t>
              </a:r>
            </a:p>
          </p:txBody>
        </p:sp>
      </p:grpSp>
      <p:sp>
        <p:nvSpPr>
          <p:cNvPr id="11" name="TextBox 11"/>
          <p:cNvSpPr txBox="1"/>
          <p:nvPr/>
        </p:nvSpPr>
        <p:spPr>
          <a:xfrm>
            <a:off x="1028700" y="1403462"/>
            <a:ext cx="16092517" cy="2503186"/>
          </a:xfrm>
          <a:prstGeom prst="rect">
            <a:avLst/>
          </a:prstGeom>
        </p:spPr>
        <p:txBody>
          <a:bodyPr lIns="0" tIns="0" rIns="0" bIns="0" rtlCol="0" anchor="t">
            <a:spAutoFit/>
          </a:bodyPr>
          <a:lstStyle/>
          <a:p>
            <a:pPr>
              <a:lnSpc>
                <a:spcPts val="6399"/>
              </a:lnSpc>
            </a:pPr>
            <a:r>
              <a:rPr lang="en-US" sz="6350">
                <a:solidFill>
                  <a:srgbClr val="FF7165"/>
                </a:solidFill>
                <a:latin typeface="Dreaming Outloud Pro"/>
                <a:cs typeface="Dreaming Outloud Pro"/>
              </a:rPr>
              <a:t>What are the factors to consider before choosing period products?</a:t>
            </a:r>
          </a:p>
          <a:p>
            <a:pPr>
              <a:lnSpc>
                <a:spcPts val="6399"/>
              </a:lnSpc>
            </a:pPr>
            <a:endParaRPr lang="en-US" sz="6399">
              <a:solidFill>
                <a:srgbClr val="FF7165"/>
              </a:solidFill>
              <a:latin typeface="Dreaming Outloud Pro" panose="03050502040302030504" pitchFamily="66" charset="0"/>
            </a:endParaRPr>
          </a:p>
        </p:txBody>
      </p:sp>
      <p:pic>
        <p:nvPicPr>
          <p:cNvPr id="12" name="Picture 1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6959617">
            <a:off x="16092309" y="1281930"/>
            <a:ext cx="853630" cy="1320898"/>
          </a:xfrm>
          <a:prstGeom prst="rect">
            <a:avLst/>
          </a:prstGeom>
        </p:spPr>
      </p:pic>
      <p:grpSp>
        <p:nvGrpSpPr>
          <p:cNvPr id="13" name="Group 13"/>
          <p:cNvGrpSpPr/>
          <p:nvPr/>
        </p:nvGrpSpPr>
        <p:grpSpPr>
          <a:xfrm>
            <a:off x="8333735" y="3835210"/>
            <a:ext cx="2412692" cy="2409511"/>
            <a:chOff x="0" y="0"/>
            <a:chExt cx="3216923" cy="3212682"/>
          </a:xfrm>
        </p:grpSpPr>
        <p:pic>
          <p:nvPicPr>
            <p:cNvPr id="14" name="Picture 1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0" y="0"/>
              <a:ext cx="2978808" cy="3082855"/>
            </a:xfrm>
            <a:prstGeom prst="rect">
              <a:avLst/>
            </a:prstGeom>
          </p:spPr>
        </p:pic>
        <p:grpSp>
          <p:nvGrpSpPr>
            <p:cNvPr id="15" name="Group 15"/>
            <p:cNvGrpSpPr/>
            <p:nvPr/>
          </p:nvGrpSpPr>
          <p:grpSpPr>
            <a:xfrm>
              <a:off x="533955" y="529712"/>
              <a:ext cx="2682968" cy="2682970"/>
              <a:chOff x="0" y="0"/>
              <a:chExt cx="812800" cy="812800"/>
            </a:xfrm>
          </p:grpSpPr>
          <p:sp>
            <p:nvSpPr>
              <p:cNvPr id="16" name="Freeform 16"/>
              <p:cNvSpPr/>
              <p:nvPr/>
            </p:nvSpPr>
            <p:spPr>
              <a:xfrm>
                <a:off x="0" y="0"/>
                <a:ext cx="423655" cy="668810"/>
              </a:xfrm>
              <a:custGeom>
                <a:avLst/>
                <a:gdLst/>
                <a:ahLst/>
                <a:cxnLst/>
                <a:rect l="l" t="t" r="r" b="b"/>
                <a:pathLst>
                  <a:path w="423655" h="668810">
                    <a:moveTo>
                      <a:pt x="211827" y="0"/>
                    </a:moveTo>
                    <a:lnTo>
                      <a:pt x="211827" y="0"/>
                    </a:lnTo>
                    <a:cubicBezTo>
                      <a:pt x="328816" y="0"/>
                      <a:pt x="423655" y="94838"/>
                      <a:pt x="423655" y="211827"/>
                    </a:cubicBezTo>
                    <a:lnTo>
                      <a:pt x="423655" y="456983"/>
                    </a:lnTo>
                    <a:cubicBezTo>
                      <a:pt x="423655" y="573972"/>
                      <a:pt x="328816" y="668810"/>
                      <a:pt x="211827" y="668810"/>
                    </a:cubicBezTo>
                    <a:lnTo>
                      <a:pt x="211827" y="668810"/>
                    </a:lnTo>
                    <a:cubicBezTo>
                      <a:pt x="94838" y="668810"/>
                      <a:pt x="0" y="573972"/>
                      <a:pt x="0" y="456983"/>
                    </a:cubicBezTo>
                    <a:lnTo>
                      <a:pt x="0" y="211827"/>
                    </a:lnTo>
                    <a:cubicBezTo>
                      <a:pt x="0" y="94838"/>
                      <a:pt x="94838" y="0"/>
                      <a:pt x="211827" y="0"/>
                    </a:cubicBezTo>
                    <a:close/>
                  </a:path>
                </a:pathLst>
              </a:custGeom>
              <a:solidFill>
                <a:srgbClr val="FFFFFF"/>
              </a:solidFill>
            </p:spPr>
            <p:txBody>
              <a:bodyPr/>
              <a:lstStyle/>
              <a:p>
                <a:endParaRPr lang="en-US"/>
              </a:p>
            </p:txBody>
          </p:sp>
          <p:sp>
            <p:nvSpPr>
              <p:cNvPr id="17" name="TextBox 17"/>
              <p:cNvSpPr txBox="1"/>
              <p:nvPr/>
            </p:nvSpPr>
            <p:spPr>
              <a:xfrm>
                <a:off x="0" y="38100"/>
                <a:ext cx="812800" cy="774700"/>
              </a:xfrm>
              <a:prstGeom prst="rect">
                <a:avLst/>
              </a:prstGeom>
            </p:spPr>
            <p:txBody>
              <a:bodyPr lIns="43168" tIns="43168" rIns="43168" bIns="43168" rtlCol="0" anchor="ctr"/>
              <a:lstStyle/>
              <a:p>
                <a:pPr algn="ctr">
                  <a:lnSpc>
                    <a:spcPts val="1947"/>
                  </a:lnSpc>
                </a:pPr>
                <a:endParaRPr/>
              </a:p>
            </p:txBody>
          </p:sp>
        </p:grpSp>
        <p:sp>
          <p:nvSpPr>
            <p:cNvPr id="18" name="TextBox 18"/>
            <p:cNvSpPr txBox="1"/>
            <p:nvPr/>
          </p:nvSpPr>
          <p:spPr>
            <a:xfrm>
              <a:off x="339021" y="799384"/>
              <a:ext cx="1593375" cy="1579337"/>
            </a:xfrm>
            <a:prstGeom prst="rect">
              <a:avLst/>
            </a:prstGeom>
          </p:spPr>
          <p:txBody>
            <a:bodyPr lIns="0" tIns="0" rIns="0" bIns="0" rtlCol="0" anchor="t">
              <a:spAutoFit/>
            </a:bodyPr>
            <a:lstStyle/>
            <a:p>
              <a:pPr algn="ctr">
                <a:lnSpc>
                  <a:spcPts val="4590"/>
                </a:lnSpc>
              </a:pPr>
              <a:r>
                <a:rPr lang="en-US" sz="4590">
                  <a:solidFill>
                    <a:srgbClr val="74C4B1"/>
                  </a:solidFill>
                  <a:latin typeface="Dreaming Outloud Pro" panose="03050502040302030504" pitchFamily="66" charset="0"/>
                </a:rPr>
                <a:t>4-8</a:t>
              </a:r>
            </a:p>
            <a:p>
              <a:pPr algn="ctr">
                <a:lnSpc>
                  <a:spcPts val="4451"/>
                </a:lnSpc>
              </a:pPr>
              <a:r>
                <a:rPr lang="en-US" sz="4451">
                  <a:solidFill>
                    <a:srgbClr val="74C4B1"/>
                  </a:solidFill>
                  <a:latin typeface="Dreaming Outloud Pro" panose="03050502040302030504" pitchFamily="66" charset="0"/>
                </a:rPr>
                <a:t>8-12</a:t>
              </a:r>
            </a:p>
          </p:txBody>
        </p:sp>
      </p:grpSp>
      <p:pic>
        <p:nvPicPr>
          <p:cNvPr id="19" name="Picture 1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1626770" y="3269197"/>
            <a:ext cx="2087297" cy="1583736"/>
          </a:xfrm>
          <a:prstGeom prst="rect">
            <a:avLst/>
          </a:prstGeom>
        </p:spPr>
      </p:pic>
      <p:pic>
        <p:nvPicPr>
          <p:cNvPr id="20" name="Picture 2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4772996" y="2763188"/>
            <a:ext cx="2251861" cy="2214330"/>
          </a:xfrm>
          <a:prstGeom prst="rect">
            <a:avLst/>
          </a:prstGeom>
        </p:spPr>
      </p:pic>
      <p:pic>
        <p:nvPicPr>
          <p:cNvPr id="21" name="Picture 2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4672744" y="7073780"/>
            <a:ext cx="2701029" cy="1605884"/>
          </a:xfrm>
          <a:prstGeom prst="rect">
            <a:avLst/>
          </a:prstGeom>
        </p:spPr>
      </p:pic>
      <p:pic>
        <p:nvPicPr>
          <p:cNvPr id="22" name="Picture 22"/>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291363" y="3446390"/>
            <a:ext cx="2223935" cy="2118804"/>
          </a:xfrm>
          <a:prstGeom prst="rect">
            <a:avLst/>
          </a:prstGeom>
        </p:spPr>
      </p:pic>
      <p:pic>
        <p:nvPicPr>
          <p:cNvPr id="23" name="Picture 23"/>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5163635" y="3446390"/>
            <a:ext cx="2199493" cy="1806334"/>
          </a:xfrm>
          <a:prstGeom prst="rect">
            <a:avLst/>
          </a:prstGeom>
        </p:spPr>
      </p:pic>
      <p:pic>
        <p:nvPicPr>
          <p:cNvPr id="24" name="Picture 24"/>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0752406" y="6322004"/>
            <a:ext cx="2705313" cy="2482125"/>
          </a:xfrm>
          <a:prstGeom prst="rect">
            <a:avLst/>
          </a:prstGeom>
        </p:spPr>
      </p:pic>
      <p:pic>
        <p:nvPicPr>
          <p:cNvPr id="25" name="Picture 25"/>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a:off x="14379800" y="5850783"/>
            <a:ext cx="2213768" cy="2213768"/>
          </a:xfrm>
          <a:prstGeom prst="rect">
            <a:avLst/>
          </a:prstGeom>
        </p:spPr>
      </p:pic>
      <p:pic>
        <p:nvPicPr>
          <p:cNvPr id="26" name="Picture 26"/>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a:off x="1344349" y="6604265"/>
            <a:ext cx="1886020" cy="2075400"/>
          </a:xfrm>
          <a:prstGeom prst="rect">
            <a:avLst/>
          </a:prstGeom>
        </p:spPr>
      </p:pic>
      <p:sp>
        <p:nvSpPr>
          <p:cNvPr id="27" name="TextBox 27"/>
          <p:cNvSpPr txBox="1"/>
          <p:nvPr/>
        </p:nvSpPr>
        <p:spPr>
          <a:xfrm>
            <a:off x="1371978" y="5888249"/>
            <a:ext cx="1939005" cy="468013"/>
          </a:xfrm>
          <a:prstGeom prst="rect">
            <a:avLst/>
          </a:prstGeom>
        </p:spPr>
        <p:txBody>
          <a:bodyPr wrap="square" lIns="0" tIns="0" rIns="0" bIns="0" rtlCol="0" anchor="t">
            <a:spAutoFit/>
          </a:bodyPr>
          <a:lstStyle/>
          <a:p>
            <a:pPr algn="ctr">
              <a:lnSpc>
                <a:spcPts val="3931"/>
              </a:lnSpc>
              <a:spcBef>
                <a:spcPct val="0"/>
              </a:spcBef>
            </a:pPr>
            <a:r>
              <a:rPr lang="en-US" sz="2808" dirty="0">
                <a:solidFill>
                  <a:srgbClr val="000000"/>
                </a:solidFill>
                <a:latin typeface="Open Sans Light"/>
              </a:rPr>
              <a:t>Availability</a:t>
            </a:r>
          </a:p>
        </p:txBody>
      </p:sp>
      <p:sp>
        <p:nvSpPr>
          <p:cNvPr id="28" name="TextBox 28"/>
          <p:cNvSpPr txBox="1"/>
          <p:nvPr/>
        </p:nvSpPr>
        <p:spPr>
          <a:xfrm>
            <a:off x="4807793" y="5392443"/>
            <a:ext cx="2911176" cy="1462190"/>
          </a:xfrm>
          <a:prstGeom prst="rect">
            <a:avLst/>
          </a:prstGeom>
        </p:spPr>
        <p:txBody>
          <a:bodyPr lIns="0" tIns="0" rIns="0" bIns="0" rtlCol="0" anchor="t">
            <a:spAutoFit/>
          </a:bodyPr>
          <a:lstStyle/>
          <a:p>
            <a:pPr algn="ctr">
              <a:lnSpc>
                <a:spcPts val="3931"/>
              </a:lnSpc>
              <a:spcBef>
                <a:spcPct val="0"/>
              </a:spcBef>
            </a:pPr>
            <a:r>
              <a:rPr lang="en-US" sz="2808">
                <a:solidFill>
                  <a:srgbClr val="000000"/>
                </a:solidFill>
                <a:latin typeface="Open Sans Light"/>
              </a:rPr>
              <a:t>Absorbency </a:t>
            </a:r>
          </a:p>
          <a:p>
            <a:pPr algn="ctr">
              <a:lnSpc>
                <a:spcPts val="3931"/>
              </a:lnSpc>
              <a:spcBef>
                <a:spcPct val="0"/>
              </a:spcBef>
            </a:pPr>
            <a:r>
              <a:rPr lang="en-US" sz="2808">
                <a:solidFill>
                  <a:srgbClr val="000000"/>
                </a:solidFill>
                <a:latin typeface="Open Sans Light"/>
              </a:rPr>
              <a:t>(how much blood it can hold)</a:t>
            </a:r>
          </a:p>
        </p:txBody>
      </p:sp>
      <p:sp>
        <p:nvSpPr>
          <p:cNvPr id="29" name="TextBox 29"/>
          <p:cNvSpPr txBox="1"/>
          <p:nvPr/>
        </p:nvSpPr>
        <p:spPr>
          <a:xfrm>
            <a:off x="8031161" y="6224634"/>
            <a:ext cx="2933907" cy="1957490"/>
          </a:xfrm>
          <a:prstGeom prst="rect">
            <a:avLst/>
          </a:prstGeom>
        </p:spPr>
        <p:txBody>
          <a:bodyPr lIns="0" tIns="0" rIns="0" bIns="0" rtlCol="0" anchor="t">
            <a:spAutoFit/>
          </a:bodyPr>
          <a:lstStyle/>
          <a:p>
            <a:pPr algn="ctr">
              <a:lnSpc>
                <a:spcPts val="3931"/>
              </a:lnSpc>
              <a:spcBef>
                <a:spcPct val="0"/>
              </a:spcBef>
            </a:pPr>
            <a:r>
              <a:rPr lang="en-US" sz="2808">
                <a:solidFill>
                  <a:srgbClr val="000000"/>
                </a:solidFill>
                <a:latin typeface="Open Sans Light"/>
              </a:rPr>
              <a:t>How long the product can be worn before changing</a:t>
            </a:r>
          </a:p>
        </p:txBody>
      </p:sp>
      <p:sp>
        <p:nvSpPr>
          <p:cNvPr id="30" name="TextBox 30"/>
          <p:cNvSpPr txBox="1"/>
          <p:nvPr/>
        </p:nvSpPr>
        <p:spPr>
          <a:xfrm>
            <a:off x="11393234" y="5143500"/>
            <a:ext cx="2145506" cy="471590"/>
          </a:xfrm>
          <a:prstGeom prst="rect">
            <a:avLst/>
          </a:prstGeom>
        </p:spPr>
        <p:txBody>
          <a:bodyPr lIns="0" tIns="0" rIns="0" bIns="0" rtlCol="0" anchor="t">
            <a:spAutoFit/>
          </a:bodyPr>
          <a:lstStyle/>
          <a:p>
            <a:pPr algn="ctr">
              <a:lnSpc>
                <a:spcPts val="3931"/>
              </a:lnSpc>
              <a:spcBef>
                <a:spcPct val="0"/>
              </a:spcBef>
            </a:pPr>
            <a:r>
              <a:rPr lang="en-US" sz="2808">
                <a:solidFill>
                  <a:srgbClr val="000000"/>
                </a:solidFill>
                <a:latin typeface="Open Sans Light"/>
              </a:rPr>
              <a:t>Financial cost</a:t>
            </a:r>
          </a:p>
        </p:txBody>
      </p:sp>
      <p:sp>
        <p:nvSpPr>
          <p:cNvPr id="31" name="TextBox 31"/>
          <p:cNvSpPr txBox="1"/>
          <p:nvPr/>
        </p:nvSpPr>
        <p:spPr>
          <a:xfrm>
            <a:off x="14379800" y="5216455"/>
            <a:ext cx="3497560" cy="471590"/>
          </a:xfrm>
          <a:prstGeom prst="rect">
            <a:avLst/>
          </a:prstGeom>
        </p:spPr>
        <p:txBody>
          <a:bodyPr lIns="0" tIns="0" rIns="0" bIns="0" rtlCol="0" anchor="t">
            <a:spAutoFit/>
          </a:bodyPr>
          <a:lstStyle/>
          <a:p>
            <a:pPr algn="ctr">
              <a:lnSpc>
                <a:spcPts val="3931"/>
              </a:lnSpc>
              <a:spcBef>
                <a:spcPct val="0"/>
              </a:spcBef>
            </a:pPr>
            <a:r>
              <a:rPr lang="en-US" sz="2808">
                <a:solidFill>
                  <a:srgbClr val="000000"/>
                </a:solidFill>
                <a:latin typeface="Open Sans Light"/>
              </a:rPr>
              <a:t>Environmental impact</a:t>
            </a:r>
          </a:p>
        </p:txBody>
      </p:sp>
      <p:sp>
        <p:nvSpPr>
          <p:cNvPr id="32" name="TextBox 32"/>
          <p:cNvSpPr txBox="1"/>
          <p:nvPr/>
        </p:nvSpPr>
        <p:spPr>
          <a:xfrm>
            <a:off x="4150404" y="8985441"/>
            <a:ext cx="3535561" cy="471590"/>
          </a:xfrm>
          <a:prstGeom prst="rect">
            <a:avLst/>
          </a:prstGeom>
        </p:spPr>
        <p:txBody>
          <a:bodyPr lIns="0" tIns="0" rIns="0" bIns="0" rtlCol="0" anchor="t">
            <a:spAutoFit/>
          </a:bodyPr>
          <a:lstStyle/>
          <a:p>
            <a:pPr algn="ctr">
              <a:lnSpc>
                <a:spcPts val="3931"/>
              </a:lnSpc>
              <a:spcBef>
                <a:spcPct val="0"/>
              </a:spcBef>
            </a:pPr>
            <a:r>
              <a:rPr lang="en-US" sz="2808">
                <a:solidFill>
                  <a:srgbClr val="000000"/>
                </a:solidFill>
                <a:latin typeface="Open Sans Light"/>
              </a:rPr>
              <a:t>Suitability for activities</a:t>
            </a:r>
          </a:p>
        </p:txBody>
      </p:sp>
      <p:sp>
        <p:nvSpPr>
          <p:cNvPr id="33" name="TextBox 33"/>
          <p:cNvSpPr txBox="1"/>
          <p:nvPr/>
        </p:nvSpPr>
        <p:spPr>
          <a:xfrm>
            <a:off x="13714067" y="8418807"/>
            <a:ext cx="3545233" cy="1462190"/>
          </a:xfrm>
          <a:prstGeom prst="rect">
            <a:avLst/>
          </a:prstGeom>
        </p:spPr>
        <p:txBody>
          <a:bodyPr lIns="0" tIns="0" rIns="0" bIns="0" rtlCol="0" anchor="t">
            <a:spAutoFit/>
          </a:bodyPr>
          <a:lstStyle/>
          <a:p>
            <a:pPr algn="ctr">
              <a:lnSpc>
                <a:spcPts val="3931"/>
              </a:lnSpc>
              <a:spcBef>
                <a:spcPct val="0"/>
              </a:spcBef>
            </a:pPr>
            <a:r>
              <a:rPr lang="en-US" sz="2808">
                <a:solidFill>
                  <a:srgbClr val="000000"/>
                </a:solidFill>
                <a:latin typeface="Open Sans Light"/>
              </a:rPr>
              <a:t>Family tradition of using a certain type of product</a:t>
            </a:r>
          </a:p>
        </p:txBody>
      </p:sp>
      <p:sp>
        <p:nvSpPr>
          <p:cNvPr id="34" name="TextBox 34"/>
          <p:cNvSpPr txBox="1"/>
          <p:nvPr/>
        </p:nvSpPr>
        <p:spPr>
          <a:xfrm>
            <a:off x="11393234" y="8901499"/>
            <a:ext cx="1319411" cy="471590"/>
          </a:xfrm>
          <a:prstGeom prst="rect">
            <a:avLst/>
          </a:prstGeom>
        </p:spPr>
        <p:txBody>
          <a:bodyPr lIns="0" tIns="0" rIns="0" bIns="0" rtlCol="0" anchor="t">
            <a:spAutoFit/>
          </a:bodyPr>
          <a:lstStyle/>
          <a:p>
            <a:pPr algn="ctr">
              <a:lnSpc>
                <a:spcPts val="3931"/>
              </a:lnSpc>
              <a:spcBef>
                <a:spcPct val="0"/>
              </a:spcBef>
            </a:pPr>
            <a:r>
              <a:rPr lang="en-US" sz="2808">
                <a:solidFill>
                  <a:srgbClr val="000000"/>
                </a:solidFill>
                <a:latin typeface="Open Sans Light"/>
              </a:rPr>
              <a:t>Comfort</a:t>
            </a:r>
          </a:p>
        </p:txBody>
      </p:sp>
      <p:sp>
        <p:nvSpPr>
          <p:cNvPr id="35" name="TextBox 35"/>
          <p:cNvSpPr txBox="1"/>
          <p:nvPr/>
        </p:nvSpPr>
        <p:spPr>
          <a:xfrm>
            <a:off x="1344349" y="9003515"/>
            <a:ext cx="1820962" cy="471590"/>
          </a:xfrm>
          <a:prstGeom prst="rect">
            <a:avLst/>
          </a:prstGeom>
        </p:spPr>
        <p:txBody>
          <a:bodyPr lIns="0" tIns="0" rIns="0" bIns="0" rtlCol="0" anchor="t">
            <a:spAutoFit/>
          </a:bodyPr>
          <a:lstStyle/>
          <a:p>
            <a:pPr algn="ctr">
              <a:lnSpc>
                <a:spcPts val="3931"/>
              </a:lnSpc>
              <a:spcBef>
                <a:spcPct val="0"/>
              </a:spcBef>
            </a:pPr>
            <a:r>
              <a:rPr lang="en-US" sz="2808">
                <a:solidFill>
                  <a:srgbClr val="000000"/>
                </a:solidFill>
                <a:latin typeface="Open Sans Light"/>
              </a:rPr>
              <a:t>Ease of use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52789" y="664860"/>
            <a:ext cx="3701083" cy="727680"/>
            <a:chOff x="0" y="0"/>
            <a:chExt cx="4934778" cy="970239"/>
          </a:xfrm>
        </p:grpSpPr>
        <p:grpSp>
          <p:nvGrpSpPr>
            <p:cNvPr id="3" name="Group 3"/>
            <p:cNvGrpSpPr/>
            <p:nvPr/>
          </p:nvGrpSpPr>
          <p:grpSpPr>
            <a:xfrm>
              <a:off x="0" y="0"/>
              <a:ext cx="862312" cy="741049"/>
              <a:chOff x="0" y="0"/>
              <a:chExt cx="812800" cy="698500"/>
            </a:xfrm>
          </p:grpSpPr>
          <p:sp>
            <p:nvSpPr>
              <p:cNvPr id="4" name="Freeform 4"/>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00000"/>
              </a:solidFill>
            </p:spPr>
            <p:txBody>
              <a:bodyPr/>
              <a:lstStyle/>
              <a:p>
                <a:endParaRPr lang="en-US"/>
              </a:p>
            </p:txBody>
          </p:sp>
          <p:sp>
            <p:nvSpPr>
              <p:cNvPr id="5" name="TextBox 5"/>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18098" y="0"/>
              <a:ext cx="862312" cy="741049"/>
              <a:chOff x="0" y="0"/>
              <a:chExt cx="812800" cy="698500"/>
            </a:xfrm>
          </p:grpSpPr>
          <p:sp>
            <p:nvSpPr>
              <p:cNvPr id="7" name="Freeform 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87D0BF">
                  <a:alpha val="80000"/>
                </a:srgbClr>
              </a:solidFill>
            </p:spPr>
            <p:txBody>
              <a:bodyPr/>
              <a:lstStyle/>
              <a:p>
                <a:endParaRPr lang="en-US"/>
              </a:p>
            </p:txBody>
          </p:sp>
          <p:sp>
            <p:nvSpPr>
              <p:cNvPr id="8" name="TextBox 8"/>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188788" y="30183"/>
              <a:ext cx="3745990" cy="556857"/>
            </a:xfrm>
            <a:prstGeom prst="rect">
              <a:avLst/>
            </a:prstGeom>
          </p:spPr>
          <p:txBody>
            <a:bodyPr lIns="0" tIns="0" rIns="0" bIns="0" rtlCol="0" anchor="t">
              <a:spAutoFit/>
            </a:bodyPr>
            <a:lstStyle/>
            <a:p>
              <a:pPr>
                <a:lnSpc>
                  <a:spcPts val="3896"/>
                </a:lnSpc>
              </a:pPr>
              <a:r>
                <a:rPr lang="en-US" sz="2164" spc="86">
                  <a:solidFill>
                    <a:srgbClr val="000000"/>
                  </a:solidFill>
                  <a:latin typeface="Montserrat Semi-Bold Bold"/>
                </a:rPr>
                <a:t>Period Education</a:t>
              </a:r>
            </a:p>
          </p:txBody>
        </p:sp>
        <p:sp>
          <p:nvSpPr>
            <p:cNvPr id="10" name="TextBox 10"/>
            <p:cNvSpPr txBox="1"/>
            <p:nvPr/>
          </p:nvSpPr>
          <p:spPr>
            <a:xfrm>
              <a:off x="1188788" y="472741"/>
              <a:ext cx="840135" cy="497499"/>
            </a:xfrm>
            <a:prstGeom prst="rect">
              <a:avLst/>
            </a:prstGeom>
          </p:spPr>
          <p:txBody>
            <a:bodyPr lIns="0" tIns="0" rIns="0" bIns="0" rtlCol="0" anchor="t">
              <a:spAutoFit/>
            </a:bodyPr>
            <a:lstStyle/>
            <a:p>
              <a:pPr>
                <a:lnSpc>
                  <a:spcPts val="3409"/>
                </a:lnSpc>
              </a:pPr>
              <a:r>
                <a:rPr lang="en-US" sz="1894" spc="-17">
                  <a:solidFill>
                    <a:srgbClr val="000000"/>
                  </a:solidFill>
                  <a:latin typeface="Montserrat Classic"/>
                </a:rPr>
                <a:t>UK</a:t>
              </a:r>
            </a:p>
          </p:txBody>
        </p:sp>
      </p:grpSp>
      <p:sp>
        <p:nvSpPr>
          <p:cNvPr id="11" name="TextBox 11"/>
          <p:cNvSpPr txBox="1"/>
          <p:nvPr/>
        </p:nvSpPr>
        <p:spPr>
          <a:xfrm>
            <a:off x="1028700" y="1705688"/>
            <a:ext cx="16092517" cy="861711"/>
          </a:xfrm>
          <a:prstGeom prst="rect">
            <a:avLst/>
          </a:prstGeom>
        </p:spPr>
        <p:txBody>
          <a:bodyPr lIns="0" tIns="0" rIns="0" bIns="0" rtlCol="0" anchor="t">
            <a:spAutoFit/>
          </a:bodyPr>
          <a:lstStyle/>
          <a:p>
            <a:pPr>
              <a:lnSpc>
                <a:spcPts val="6399"/>
              </a:lnSpc>
            </a:pPr>
            <a:r>
              <a:rPr lang="en-US" sz="6399" dirty="0">
                <a:solidFill>
                  <a:srgbClr val="FF7165"/>
                </a:solidFill>
                <a:latin typeface="Dreaming Outloud Pro" panose="03050502040302030504" pitchFamily="66" charset="0"/>
              </a:rPr>
              <a:t>Availability - Free Period Products</a:t>
            </a:r>
          </a:p>
        </p:txBody>
      </p:sp>
      <p:pic>
        <p:nvPicPr>
          <p:cNvPr id="12" name="Picture 1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640383">
            <a:off x="13451444" y="1473564"/>
            <a:ext cx="853630" cy="1320898"/>
          </a:xfrm>
          <a:prstGeom prst="rect">
            <a:avLst/>
          </a:prstGeom>
        </p:spPr>
      </p:pic>
      <p:sp>
        <p:nvSpPr>
          <p:cNvPr id="13" name="TextBox 13"/>
          <p:cNvSpPr txBox="1"/>
          <p:nvPr/>
        </p:nvSpPr>
        <p:spPr>
          <a:xfrm>
            <a:off x="1028700" y="3398765"/>
            <a:ext cx="16230600" cy="2968698"/>
          </a:xfrm>
          <a:prstGeom prst="rect">
            <a:avLst/>
          </a:prstGeom>
        </p:spPr>
        <p:txBody>
          <a:bodyPr lIns="0" tIns="0" rIns="0" bIns="0" rtlCol="0" anchor="t">
            <a:spAutoFit/>
          </a:bodyPr>
          <a:lstStyle/>
          <a:p>
            <a:pPr>
              <a:lnSpc>
                <a:spcPts val="3931"/>
              </a:lnSpc>
            </a:pPr>
            <a:r>
              <a:rPr lang="en-US" sz="2808" dirty="0">
                <a:solidFill>
                  <a:srgbClr val="000000"/>
                </a:solidFill>
                <a:latin typeface="Open Sans Light"/>
              </a:rPr>
              <a:t>As of 2022, </a:t>
            </a:r>
            <a:r>
              <a:rPr lang="en-US" sz="2808" dirty="0">
                <a:solidFill>
                  <a:srgbClr val="000000"/>
                </a:solidFill>
                <a:latin typeface="Open Sans Light Bold"/>
              </a:rPr>
              <a:t>all schools in the UK should have access to free period products to give to pupils</a:t>
            </a:r>
            <a:r>
              <a:rPr lang="en-US" sz="2808" dirty="0">
                <a:solidFill>
                  <a:srgbClr val="000000"/>
                </a:solidFill>
                <a:latin typeface="Open Sans Light"/>
              </a:rPr>
              <a:t>. </a:t>
            </a:r>
          </a:p>
          <a:p>
            <a:pPr>
              <a:lnSpc>
                <a:spcPts val="3931"/>
              </a:lnSpc>
            </a:pPr>
            <a:endParaRPr lang="en-US" sz="2808" dirty="0">
              <a:solidFill>
                <a:srgbClr val="000000"/>
              </a:solidFill>
              <a:latin typeface="Open Sans Light"/>
            </a:endParaRPr>
          </a:p>
          <a:p>
            <a:pPr>
              <a:lnSpc>
                <a:spcPts val="3931"/>
              </a:lnSpc>
            </a:pPr>
            <a:r>
              <a:rPr lang="en-US" sz="2808" dirty="0">
                <a:solidFill>
                  <a:srgbClr val="000000"/>
                </a:solidFill>
                <a:latin typeface="Open Sans Light"/>
              </a:rPr>
              <a:t>There is no need to be embarrassed taking these products - they are there to help all menstruating young people. </a:t>
            </a:r>
          </a:p>
          <a:p>
            <a:pPr>
              <a:lnSpc>
                <a:spcPts val="3931"/>
              </a:lnSpc>
            </a:pPr>
            <a:endParaRPr lang="en-US" sz="2808" dirty="0">
              <a:solidFill>
                <a:srgbClr val="000000"/>
              </a:solidFill>
              <a:latin typeface="Open Sans Light"/>
            </a:endParaRPr>
          </a:p>
          <a:p>
            <a:pPr algn="ctr">
              <a:lnSpc>
                <a:spcPts val="3931"/>
              </a:lnSpc>
              <a:spcBef>
                <a:spcPct val="0"/>
              </a:spcBef>
            </a:pPr>
            <a:endParaRPr lang="en-US" sz="2808" dirty="0">
              <a:solidFill>
                <a:srgbClr val="000000"/>
              </a:solidFill>
              <a:latin typeface="Open Sans Ligh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07802" y="-111486"/>
            <a:ext cx="19171782" cy="10581297"/>
            <a:chOff x="0" y="0"/>
            <a:chExt cx="5049358" cy="2786844"/>
          </a:xfrm>
        </p:grpSpPr>
        <p:sp>
          <p:nvSpPr>
            <p:cNvPr id="3" name="Freeform 3"/>
            <p:cNvSpPr/>
            <p:nvPr/>
          </p:nvSpPr>
          <p:spPr>
            <a:xfrm>
              <a:off x="0" y="0"/>
              <a:ext cx="5049358" cy="2786844"/>
            </a:xfrm>
            <a:custGeom>
              <a:avLst/>
              <a:gdLst/>
              <a:ahLst/>
              <a:cxnLst/>
              <a:rect l="l" t="t" r="r" b="b"/>
              <a:pathLst>
                <a:path w="5049358" h="2786844">
                  <a:moveTo>
                    <a:pt x="0" y="0"/>
                  </a:moveTo>
                  <a:lnTo>
                    <a:pt x="5049358" y="0"/>
                  </a:lnTo>
                  <a:lnTo>
                    <a:pt x="5049358" y="2786844"/>
                  </a:lnTo>
                  <a:lnTo>
                    <a:pt x="0" y="2786844"/>
                  </a:lnTo>
                  <a:close/>
                </a:path>
              </a:pathLst>
            </a:custGeom>
            <a:solidFill>
              <a:srgbClr val="FFBAA4">
                <a:alpha val="53725"/>
              </a:srgbClr>
            </a:solidFill>
          </p:spPr>
          <p:txBody>
            <a:bodyPr/>
            <a:lstStyle/>
            <a:p>
              <a:endParaRPr lang="en-US"/>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5527222" y="1728914"/>
            <a:ext cx="6944935" cy="1346459"/>
          </a:xfrm>
          <a:prstGeom prst="rect">
            <a:avLst/>
          </a:prstGeom>
        </p:spPr>
        <p:txBody>
          <a:bodyPr lIns="0" tIns="0" rIns="0" bIns="0" rtlCol="0" anchor="t">
            <a:spAutoFit/>
          </a:bodyPr>
          <a:lstStyle/>
          <a:p>
            <a:pPr algn="ctr">
              <a:lnSpc>
                <a:spcPts val="9999"/>
              </a:lnSpc>
            </a:pPr>
            <a:r>
              <a:rPr lang="en-US" sz="9999" dirty="0">
                <a:solidFill>
                  <a:srgbClr val="000000"/>
                </a:solidFill>
                <a:latin typeface="Dreaming Outloud Pro" panose="03050502040302030504" pitchFamily="66" charset="0"/>
              </a:rPr>
              <a:t>SUMMARY</a:t>
            </a:r>
          </a:p>
        </p:txBody>
      </p:sp>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813882" flipH="1">
            <a:off x="5026490" y="1244656"/>
            <a:ext cx="1107257" cy="1713357"/>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2158626" y="1847403"/>
            <a:ext cx="627061" cy="902837"/>
          </a:xfrm>
          <a:prstGeom prst="rect">
            <a:avLst/>
          </a:prstGeom>
        </p:spPr>
      </p:pic>
      <p:grpSp>
        <p:nvGrpSpPr>
          <p:cNvPr id="8" name="Group 8"/>
          <p:cNvGrpSpPr/>
          <p:nvPr/>
        </p:nvGrpSpPr>
        <p:grpSpPr>
          <a:xfrm>
            <a:off x="1028700" y="664860"/>
            <a:ext cx="3701083" cy="727680"/>
            <a:chOff x="0" y="0"/>
            <a:chExt cx="4934778" cy="970239"/>
          </a:xfrm>
        </p:grpSpPr>
        <p:grpSp>
          <p:nvGrpSpPr>
            <p:cNvPr id="9" name="Group 9"/>
            <p:cNvGrpSpPr/>
            <p:nvPr/>
          </p:nvGrpSpPr>
          <p:grpSpPr>
            <a:xfrm>
              <a:off x="0" y="0"/>
              <a:ext cx="862312" cy="741049"/>
              <a:chOff x="0" y="0"/>
              <a:chExt cx="812800" cy="698500"/>
            </a:xfrm>
          </p:grpSpPr>
          <p:sp>
            <p:nvSpPr>
              <p:cNvPr id="10" name="Freeform 10"/>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00000"/>
              </a:solidFill>
            </p:spPr>
            <p:txBody>
              <a:bodyPr/>
              <a:lstStyle/>
              <a:p>
                <a:endParaRPr lang="en-US"/>
              </a:p>
            </p:txBody>
          </p:sp>
          <p:sp>
            <p:nvSpPr>
              <p:cNvPr id="11" name="TextBox 11"/>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118098" y="0"/>
              <a:ext cx="862312" cy="741049"/>
              <a:chOff x="0" y="0"/>
              <a:chExt cx="812800" cy="698500"/>
            </a:xfrm>
          </p:grpSpPr>
          <p:sp>
            <p:nvSpPr>
              <p:cNvPr id="13" name="Freeform 13"/>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87D0BF">
                  <a:alpha val="80000"/>
                </a:srgbClr>
              </a:solidFill>
            </p:spPr>
            <p:txBody>
              <a:bodyPr/>
              <a:lstStyle/>
              <a:p>
                <a:endParaRPr lang="en-US"/>
              </a:p>
            </p:txBody>
          </p:sp>
          <p:sp>
            <p:nvSpPr>
              <p:cNvPr id="14" name="TextBox 14"/>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sp>
          <p:nvSpPr>
            <p:cNvPr id="15" name="TextBox 15"/>
            <p:cNvSpPr txBox="1"/>
            <p:nvPr/>
          </p:nvSpPr>
          <p:spPr>
            <a:xfrm>
              <a:off x="1188788" y="30183"/>
              <a:ext cx="3745990" cy="556857"/>
            </a:xfrm>
            <a:prstGeom prst="rect">
              <a:avLst/>
            </a:prstGeom>
          </p:spPr>
          <p:txBody>
            <a:bodyPr lIns="0" tIns="0" rIns="0" bIns="0" rtlCol="0" anchor="t">
              <a:spAutoFit/>
            </a:bodyPr>
            <a:lstStyle/>
            <a:p>
              <a:pPr>
                <a:lnSpc>
                  <a:spcPts val="3896"/>
                </a:lnSpc>
              </a:pPr>
              <a:r>
                <a:rPr lang="en-US" sz="2164" spc="86">
                  <a:solidFill>
                    <a:srgbClr val="000000"/>
                  </a:solidFill>
                  <a:latin typeface="Montserrat Semi-Bold Bold"/>
                </a:rPr>
                <a:t>Period Education</a:t>
              </a:r>
            </a:p>
          </p:txBody>
        </p:sp>
        <p:sp>
          <p:nvSpPr>
            <p:cNvPr id="16" name="TextBox 16"/>
            <p:cNvSpPr txBox="1"/>
            <p:nvPr/>
          </p:nvSpPr>
          <p:spPr>
            <a:xfrm>
              <a:off x="1188788" y="472741"/>
              <a:ext cx="840135" cy="497499"/>
            </a:xfrm>
            <a:prstGeom prst="rect">
              <a:avLst/>
            </a:prstGeom>
          </p:spPr>
          <p:txBody>
            <a:bodyPr lIns="0" tIns="0" rIns="0" bIns="0" rtlCol="0" anchor="t">
              <a:spAutoFit/>
            </a:bodyPr>
            <a:lstStyle/>
            <a:p>
              <a:pPr>
                <a:lnSpc>
                  <a:spcPts val="3409"/>
                </a:lnSpc>
              </a:pPr>
              <a:r>
                <a:rPr lang="en-US" sz="1894" spc="-17">
                  <a:solidFill>
                    <a:srgbClr val="000000"/>
                  </a:solidFill>
                  <a:latin typeface="Montserrat Classic"/>
                </a:rPr>
                <a:t>UK</a:t>
              </a:r>
            </a:p>
          </p:txBody>
        </p:sp>
      </p:grpSp>
      <p:sp>
        <p:nvSpPr>
          <p:cNvPr id="17" name="TextBox 17"/>
          <p:cNvSpPr txBox="1"/>
          <p:nvPr/>
        </p:nvSpPr>
        <p:spPr>
          <a:xfrm>
            <a:off x="1157557" y="3153205"/>
            <a:ext cx="15671070" cy="6156325"/>
          </a:xfrm>
          <a:prstGeom prst="rect">
            <a:avLst/>
          </a:prstGeom>
        </p:spPr>
        <p:txBody>
          <a:bodyPr lIns="0" tIns="0" rIns="0" bIns="0" rtlCol="0" anchor="t">
            <a:spAutoFit/>
          </a:bodyPr>
          <a:lstStyle/>
          <a:p>
            <a:pPr marL="603885" lvl="1" indent="-302260">
              <a:lnSpc>
                <a:spcPts val="5599"/>
              </a:lnSpc>
              <a:buFont typeface="Arial"/>
              <a:buChar char="•"/>
            </a:pPr>
            <a:r>
              <a:rPr lang="en-US" sz="2750">
                <a:solidFill>
                  <a:srgbClr val="000000"/>
                </a:solidFill>
                <a:latin typeface="Montserrat"/>
              </a:rPr>
              <a:t>There are different products available to suit all menstruators, including reusable and disposable period pads, tampons, menstrual cups, period pants, period swimwear and activewear.  </a:t>
            </a:r>
            <a:endParaRPr lang="en-US"/>
          </a:p>
          <a:p>
            <a:pPr marL="603885" lvl="1" indent="-302260">
              <a:lnSpc>
                <a:spcPts val="5599"/>
              </a:lnSpc>
              <a:buFont typeface="Arial"/>
              <a:buChar char="•"/>
            </a:pPr>
            <a:r>
              <a:rPr lang="en-US" sz="2750">
                <a:solidFill>
                  <a:srgbClr val="000000"/>
                </a:solidFill>
                <a:latin typeface="Montserrat"/>
              </a:rPr>
              <a:t>Each product collects or absorbs blood in a different way</a:t>
            </a:r>
          </a:p>
          <a:p>
            <a:pPr marL="603885" lvl="1" indent="-302260">
              <a:lnSpc>
                <a:spcPts val="5599"/>
              </a:lnSpc>
              <a:buFont typeface="Arial"/>
              <a:buChar char="•"/>
            </a:pPr>
            <a:r>
              <a:rPr lang="en-US" sz="2750">
                <a:solidFill>
                  <a:srgbClr val="000000"/>
                </a:solidFill>
                <a:latin typeface="Montserrat"/>
              </a:rPr>
              <a:t>Each product has its own care and hygiene instructions </a:t>
            </a:r>
          </a:p>
          <a:p>
            <a:pPr marL="604519" lvl="1" indent="-302260">
              <a:lnSpc>
                <a:spcPts val="5599"/>
              </a:lnSpc>
              <a:buFont typeface="Arial"/>
              <a:buChar char="•"/>
            </a:pPr>
            <a:r>
              <a:rPr lang="en-US" sz="2750">
                <a:solidFill>
                  <a:srgbClr val="000000"/>
                </a:solidFill>
                <a:latin typeface="Montserrat"/>
              </a:rPr>
              <a:t>There are different factors affecting period product choice, including availability, absorbency, how long they can be worn before changing, ease of use, comfort, financial and environmental cost, suitability for activities and family traditions. </a:t>
            </a:r>
          </a:p>
          <a:p>
            <a:pPr>
              <a:lnSpc>
                <a:spcPts val="3919"/>
              </a:lnSpc>
            </a:pPr>
            <a:endParaRPr lang="en-US" sz="2799">
              <a:solidFill>
                <a:srgbClr val="000000"/>
              </a:solidFill>
              <a:latin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07802" y="-256147"/>
            <a:ext cx="19171782" cy="10725958"/>
            <a:chOff x="0" y="-38100"/>
            <a:chExt cx="5049358" cy="2824944"/>
          </a:xfrm>
        </p:grpSpPr>
        <p:sp>
          <p:nvSpPr>
            <p:cNvPr id="3" name="Freeform 3"/>
            <p:cNvSpPr/>
            <p:nvPr/>
          </p:nvSpPr>
          <p:spPr>
            <a:xfrm>
              <a:off x="0" y="0"/>
              <a:ext cx="5049358" cy="2786844"/>
            </a:xfrm>
            <a:custGeom>
              <a:avLst/>
              <a:gdLst/>
              <a:ahLst/>
              <a:cxnLst/>
              <a:rect l="l" t="t" r="r" b="b"/>
              <a:pathLst>
                <a:path w="5049358" h="2786844">
                  <a:moveTo>
                    <a:pt x="0" y="0"/>
                  </a:moveTo>
                  <a:lnTo>
                    <a:pt x="5049358" y="0"/>
                  </a:lnTo>
                  <a:lnTo>
                    <a:pt x="5049358" y="2786844"/>
                  </a:lnTo>
                  <a:lnTo>
                    <a:pt x="0" y="2786844"/>
                  </a:lnTo>
                  <a:close/>
                </a:path>
              </a:pathLst>
            </a:custGeom>
            <a:solidFill>
              <a:srgbClr val="FFBAA4">
                <a:alpha val="53725"/>
              </a:srgbClr>
            </a:solidFill>
          </p:spPr>
          <p:txBody>
            <a:bodyPr/>
            <a:lstStyle/>
            <a:p>
              <a:endParaRPr lang="en-US"/>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lang="en-US">
                <a:latin typeface="Montserrat"/>
              </a:endParaRPr>
            </a:p>
          </p:txBody>
        </p:sp>
      </p:grpSp>
      <p:sp>
        <p:nvSpPr>
          <p:cNvPr id="5" name="TextBox 5"/>
          <p:cNvSpPr txBox="1"/>
          <p:nvPr/>
        </p:nvSpPr>
        <p:spPr>
          <a:xfrm>
            <a:off x="2502309" y="1972310"/>
            <a:ext cx="13151559" cy="1346459"/>
          </a:xfrm>
          <a:prstGeom prst="rect">
            <a:avLst/>
          </a:prstGeom>
        </p:spPr>
        <p:txBody>
          <a:bodyPr lIns="0" tIns="0" rIns="0" bIns="0" rtlCol="0" anchor="t">
            <a:spAutoFit/>
          </a:bodyPr>
          <a:lstStyle/>
          <a:p>
            <a:pPr algn="ctr">
              <a:lnSpc>
                <a:spcPts val="9999"/>
              </a:lnSpc>
            </a:pPr>
            <a:r>
              <a:rPr lang="en-US" sz="9999">
                <a:solidFill>
                  <a:srgbClr val="000000"/>
                </a:solidFill>
                <a:latin typeface="Dreaming Outloud Pro" panose="03050502040302030504" pitchFamily="66" charset="0"/>
                <a:cs typeface="Dreaming Outloud Pro" panose="03050502040302030504" pitchFamily="66" charset="0"/>
              </a:rPr>
              <a:t>SESSION </a:t>
            </a:r>
            <a:r>
              <a:rPr lang="en-US" sz="9999" dirty="0">
                <a:solidFill>
                  <a:srgbClr val="000000"/>
                </a:solidFill>
                <a:latin typeface="Dreaming Outloud Pro" panose="03050502040302030504" pitchFamily="66" charset="0"/>
                <a:cs typeface="Dreaming Outloud Pro" panose="03050502040302030504" pitchFamily="66" charset="0"/>
              </a:rPr>
              <a:t>AIMS</a:t>
            </a:r>
          </a:p>
        </p:txBody>
      </p:sp>
      <p:sp>
        <p:nvSpPr>
          <p:cNvPr id="7" name="AutoShape 7"/>
          <p:cNvSpPr/>
          <p:nvPr/>
        </p:nvSpPr>
        <p:spPr>
          <a:xfrm>
            <a:off x="1056107" y="3283577"/>
            <a:ext cx="16203193" cy="0"/>
          </a:xfrm>
          <a:prstGeom prst="line">
            <a:avLst/>
          </a:prstGeom>
          <a:ln w="38100" cap="rnd">
            <a:solidFill>
              <a:srgbClr val="87D0BF"/>
            </a:solidFill>
            <a:prstDash val="sysDash"/>
            <a:headEnd type="none" w="sm" len="sm"/>
            <a:tailEnd type="none" w="sm" len="sm"/>
          </a:ln>
        </p:spPr>
        <p:txBody>
          <a:bodyPr/>
          <a:lstStyle/>
          <a:p>
            <a:endParaRPr lang="en-US"/>
          </a:p>
        </p:txBody>
      </p:sp>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813882" flipH="1">
            <a:off x="3981775" y="2040459"/>
            <a:ext cx="1107257" cy="1713357"/>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719022" y="4190528"/>
            <a:ext cx="627061" cy="902837"/>
          </a:xfrm>
          <a:prstGeom prst="rect">
            <a:avLst/>
          </a:prstGeom>
        </p:spPr>
      </p:pic>
      <p:sp>
        <p:nvSpPr>
          <p:cNvPr id="9" name="TextBox 9"/>
          <p:cNvSpPr txBox="1"/>
          <p:nvPr/>
        </p:nvSpPr>
        <p:spPr>
          <a:xfrm>
            <a:off x="6659450" y="4142903"/>
            <a:ext cx="5677838" cy="1298575"/>
          </a:xfrm>
          <a:prstGeom prst="rect">
            <a:avLst/>
          </a:prstGeom>
        </p:spPr>
        <p:txBody>
          <a:bodyPr lIns="0" tIns="0" rIns="0" bIns="0" rtlCol="0" anchor="t">
            <a:spAutoFit/>
          </a:bodyPr>
          <a:lstStyle/>
          <a:p>
            <a:pPr>
              <a:lnSpc>
                <a:spcPts val="3499"/>
              </a:lnSpc>
            </a:pPr>
            <a:r>
              <a:rPr lang="en-US" sz="2499" spc="124">
                <a:solidFill>
                  <a:srgbClr val="000000"/>
                </a:solidFill>
                <a:latin typeface="Montserrat Classic"/>
              </a:rPr>
              <a:t>To identify different period products </a:t>
            </a:r>
          </a:p>
          <a:p>
            <a:pPr>
              <a:lnSpc>
                <a:spcPts val="3499"/>
              </a:lnSpc>
            </a:pPr>
            <a:endParaRPr lang="en-US" sz="2499" spc="124">
              <a:solidFill>
                <a:srgbClr val="000000"/>
              </a:solidFill>
              <a:latin typeface="Montserrat Classic"/>
            </a:endParaRPr>
          </a:p>
        </p:txBody>
      </p:sp>
      <p:sp>
        <p:nvSpPr>
          <p:cNvPr id="10" name="TextBox 10"/>
          <p:cNvSpPr txBox="1"/>
          <p:nvPr/>
        </p:nvSpPr>
        <p:spPr>
          <a:xfrm>
            <a:off x="6659450" y="5737957"/>
            <a:ext cx="5909529" cy="1298575"/>
          </a:xfrm>
          <a:prstGeom prst="rect">
            <a:avLst/>
          </a:prstGeom>
        </p:spPr>
        <p:txBody>
          <a:bodyPr lIns="0" tIns="0" rIns="0" bIns="0" rtlCol="0" anchor="t">
            <a:spAutoFit/>
          </a:bodyPr>
          <a:lstStyle/>
          <a:p>
            <a:pPr>
              <a:lnSpc>
                <a:spcPts val="3499"/>
              </a:lnSpc>
            </a:pPr>
            <a:r>
              <a:rPr lang="en-US" sz="2499" spc="124">
                <a:solidFill>
                  <a:srgbClr val="000000"/>
                </a:solidFill>
                <a:latin typeface="Montserrat Classic"/>
              </a:rPr>
              <a:t>To increase understanding in how to use period products </a:t>
            </a:r>
          </a:p>
          <a:p>
            <a:pPr>
              <a:lnSpc>
                <a:spcPts val="3499"/>
              </a:lnSpc>
            </a:pPr>
            <a:endParaRPr lang="en-US" sz="2499" spc="124">
              <a:solidFill>
                <a:srgbClr val="000000"/>
              </a:solidFill>
              <a:latin typeface="Montserrat Classic"/>
            </a:endParaRPr>
          </a:p>
        </p:txBody>
      </p:sp>
      <p:grpSp>
        <p:nvGrpSpPr>
          <p:cNvPr id="11" name="Group 11"/>
          <p:cNvGrpSpPr/>
          <p:nvPr/>
        </p:nvGrpSpPr>
        <p:grpSpPr>
          <a:xfrm>
            <a:off x="1028700" y="664860"/>
            <a:ext cx="3701083" cy="727680"/>
            <a:chOff x="0" y="0"/>
            <a:chExt cx="4934778" cy="970239"/>
          </a:xfrm>
        </p:grpSpPr>
        <p:grpSp>
          <p:nvGrpSpPr>
            <p:cNvPr id="12" name="Group 12"/>
            <p:cNvGrpSpPr/>
            <p:nvPr/>
          </p:nvGrpSpPr>
          <p:grpSpPr>
            <a:xfrm>
              <a:off x="0" y="0"/>
              <a:ext cx="862312" cy="741049"/>
              <a:chOff x="0" y="0"/>
              <a:chExt cx="812800" cy="698500"/>
            </a:xfrm>
          </p:grpSpPr>
          <p:sp>
            <p:nvSpPr>
              <p:cNvPr id="13" name="Freeform 13"/>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00000"/>
              </a:solidFill>
            </p:spPr>
            <p:txBody>
              <a:bodyPr/>
              <a:lstStyle/>
              <a:p>
                <a:endParaRPr lang="en-US"/>
              </a:p>
            </p:txBody>
          </p:sp>
          <p:sp>
            <p:nvSpPr>
              <p:cNvPr id="14" name="TextBox 14"/>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a:off x="118098" y="0"/>
              <a:ext cx="862312" cy="741049"/>
              <a:chOff x="0" y="0"/>
              <a:chExt cx="812800" cy="698500"/>
            </a:xfrm>
          </p:grpSpPr>
          <p:sp>
            <p:nvSpPr>
              <p:cNvPr id="16" name="Freeform 16"/>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87D0BF">
                  <a:alpha val="80000"/>
                </a:srgbClr>
              </a:solidFill>
            </p:spPr>
            <p:txBody>
              <a:bodyPr/>
              <a:lstStyle/>
              <a:p>
                <a:endParaRPr lang="en-US"/>
              </a:p>
            </p:txBody>
          </p:sp>
          <p:sp>
            <p:nvSpPr>
              <p:cNvPr id="17" name="TextBox 17"/>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sp>
          <p:nvSpPr>
            <p:cNvPr id="18" name="TextBox 18"/>
            <p:cNvSpPr txBox="1"/>
            <p:nvPr/>
          </p:nvSpPr>
          <p:spPr>
            <a:xfrm>
              <a:off x="1188788" y="30183"/>
              <a:ext cx="3745990" cy="556857"/>
            </a:xfrm>
            <a:prstGeom prst="rect">
              <a:avLst/>
            </a:prstGeom>
          </p:spPr>
          <p:txBody>
            <a:bodyPr lIns="0" tIns="0" rIns="0" bIns="0" rtlCol="0" anchor="t">
              <a:spAutoFit/>
            </a:bodyPr>
            <a:lstStyle/>
            <a:p>
              <a:pPr>
                <a:lnSpc>
                  <a:spcPts val="3896"/>
                </a:lnSpc>
              </a:pPr>
              <a:r>
                <a:rPr lang="en-US" sz="2164" spc="86">
                  <a:solidFill>
                    <a:srgbClr val="000000"/>
                  </a:solidFill>
                  <a:latin typeface="Montserrat Semi-Bold Bold"/>
                </a:rPr>
                <a:t>Period Education</a:t>
              </a:r>
            </a:p>
          </p:txBody>
        </p:sp>
        <p:sp>
          <p:nvSpPr>
            <p:cNvPr id="19" name="TextBox 19"/>
            <p:cNvSpPr txBox="1"/>
            <p:nvPr/>
          </p:nvSpPr>
          <p:spPr>
            <a:xfrm>
              <a:off x="1188788" y="472741"/>
              <a:ext cx="840135" cy="497499"/>
            </a:xfrm>
            <a:prstGeom prst="rect">
              <a:avLst/>
            </a:prstGeom>
          </p:spPr>
          <p:txBody>
            <a:bodyPr lIns="0" tIns="0" rIns="0" bIns="0" rtlCol="0" anchor="t">
              <a:spAutoFit/>
            </a:bodyPr>
            <a:lstStyle/>
            <a:p>
              <a:pPr>
                <a:lnSpc>
                  <a:spcPts val="3409"/>
                </a:lnSpc>
              </a:pPr>
              <a:r>
                <a:rPr lang="en-US" sz="1894" spc="-17">
                  <a:solidFill>
                    <a:srgbClr val="000000"/>
                  </a:solidFill>
                  <a:latin typeface="Montserrat Classic"/>
                </a:rPr>
                <a:t>UK</a:t>
              </a:r>
            </a:p>
          </p:txBody>
        </p:sp>
      </p:grpSp>
      <p:sp>
        <p:nvSpPr>
          <p:cNvPr id="20" name="TextBox 20"/>
          <p:cNvSpPr txBox="1"/>
          <p:nvPr/>
        </p:nvSpPr>
        <p:spPr>
          <a:xfrm>
            <a:off x="6659450" y="7069817"/>
            <a:ext cx="5677838" cy="860425"/>
          </a:xfrm>
          <a:prstGeom prst="rect">
            <a:avLst/>
          </a:prstGeom>
        </p:spPr>
        <p:txBody>
          <a:bodyPr lIns="0" tIns="0" rIns="0" bIns="0" rtlCol="0" anchor="t">
            <a:spAutoFit/>
          </a:bodyPr>
          <a:lstStyle/>
          <a:p>
            <a:pPr>
              <a:lnSpc>
                <a:spcPts val="3499"/>
              </a:lnSpc>
            </a:pPr>
            <a:r>
              <a:rPr lang="en-US" sz="2499" spc="124">
                <a:solidFill>
                  <a:srgbClr val="000000"/>
                </a:solidFill>
                <a:latin typeface="Montserrat Classic"/>
              </a:rPr>
              <a:t>To increase awareness of factors affecting period product choice </a:t>
            </a:r>
          </a:p>
        </p:txBody>
      </p:sp>
      <p:pic>
        <p:nvPicPr>
          <p:cNvPr id="21" name="Picture 2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719022" y="5696748"/>
            <a:ext cx="627061" cy="902837"/>
          </a:xfrm>
          <a:prstGeom prst="rect">
            <a:avLst/>
          </a:prstGeom>
        </p:spPr>
      </p:pic>
      <p:pic>
        <p:nvPicPr>
          <p:cNvPr id="22" name="Picture 2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719022" y="7117442"/>
            <a:ext cx="627061" cy="902837"/>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52789" y="664860"/>
            <a:ext cx="3701083" cy="727680"/>
            <a:chOff x="0" y="0"/>
            <a:chExt cx="4934778" cy="970239"/>
          </a:xfrm>
        </p:grpSpPr>
        <p:grpSp>
          <p:nvGrpSpPr>
            <p:cNvPr id="3" name="Group 3"/>
            <p:cNvGrpSpPr/>
            <p:nvPr/>
          </p:nvGrpSpPr>
          <p:grpSpPr>
            <a:xfrm>
              <a:off x="0" y="0"/>
              <a:ext cx="862312" cy="741049"/>
              <a:chOff x="0" y="0"/>
              <a:chExt cx="812800" cy="698500"/>
            </a:xfrm>
          </p:grpSpPr>
          <p:sp>
            <p:nvSpPr>
              <p:cNvPr id="4" name="Freeform 4"/>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00000"/>
              </a:solidFill>
            </p:spPr>
            <p:txBody>
              <a:bodyPr/>
              <a:lstStyle/>
              <a:p>
                <a:endParaRPr lang="en-US"/>
              </a:p>
            </p:txBody>
          </p:sp>
          <p:sp>
            <p:nvSpPr>
              <p:cNvPr id="5" name="TextBox 5"/>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18098" y="0"/>
              <a:ext cx="862312" cy="741049"/>
              <a:chOff x="0" y="0"/>
              <a:chExt cx="812800" cy="698500"/>
            </a:xfrm>
          </p:grpSpPr>
          <p:sp>
            <p:nvSpPr>
              <p:cNvPr id="7" name="Freeform 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87D0BF">
                  <a:alpha val="80000"/>
                </a:srgbClr>
              </a:solidFill>
            </p:spPr>
            <p:txBody>
              <a:bodyPr/>
              <a:lstStyle/>
              <a:p>
                <a:endParaRPr lang="en-US"/>
              </a:p>
            </p:txBody>
          </p:sp>
          <p:sp>
            <p:nvSpPr>
              <p:cNvPr id="8" name="TextBox 8"/>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188788" y="30183"/>
              <a:ext cx="3745990" cy="556857"/>
            </a:xfrm>
            <a:prstGeom prst="rect">
              <a:avLst/>
            </a:prstGeom>
          </p:spPr>
          <p:txBody>
            <a:bodyPr lIns="0" tIns="0" rIns="0" bIns="0" rtlCol="0" anchor="t">
              <a:spAutoFit/>
            </a:bodyPr>
            <a:lstStyle/>
            <a:p>
              <a:pPr>
                <a:lnSpc>
                  <a:spcPts val="3896"/>
                </a:lnSpc>
              </a:pPr>
              <a:r>
                <a:rPr lang="en-US" sz="2164" spc="86">
                  <a:solidFill>
                    <a:srgbClr val="000000"/>
                  </a:solidFill>
                  <a:latin typeface="Montserrat Semi-Bold Bold"/>
                </a:rPr>
                <a:t>Period Education</a:t>
              </a:r>
            </a:p>
          </p:txBody>
        </p:sp>
        <p:sp>
          <p:nvSpPr>
            <p:cNvPr id="10" name="TextBox 10"/>
            <p:cNvSpPr txBox="1"/>
            <p:nvPr/>
          </p:nvSpPr>
          <p:spPr>
            <a:xfrm>
              <a:off x="1188788" y="472741"/>
              <a:ext cx="840135" cy="497499"/>
            </a:xfrm>
            <a:prstGeom prst="rect">
              <a:avLst/>
            </a:prstGeom>
          </p:spPr>
          <p:txBody>
            <a:bodyPr lIns="0" tIns="0" rIns="0" bIns="0" rtlCol="0" anchor="t">
              <a:spAutoFit/>
            </a:bodyPr>
            <a:lstStyle/>
            <a:p>
              <a:pPr>
                <a:lnSpc>
                  <a:spcPts val="3409"/>
                </a:lnSpc>
              </a:pPr>
              <a:r>
                <a:rPr lang="en-US" sz="1894" spc="-17">
                  <a:solidFill>
                    <a:srgbClr val="000000"/>
                  </a:solidFill>
                  <a:latin typeface="Montserrat Classic"/>
                </a:rPr>
                <a:t>UK</a:t>
              </a:r>
            </a:p>
          </p:txBody>
        </p:sp>
      </p:grpSp>
      <p:sp>
        <p:nvSpPr>
          <p:cNvPr id="11" name="TextBox 11"/>
          <p:cNvSpPr txBox="1"/>
          <p:nvPr/>
        </p:nvSpPr>
        <p:spPr>
          <a:xfrm>
            <a:off x="1028700" y="1525890"/>
            <a:ext cx="16092517" cy="861711"/>
          </a:xfrm>
          <a:prstGeom prst="rect">
            <a:avLst/>
          </a:prstGeom>
        </p:spPr>
        <p:txBody>
          <a:bodyPr lIns="0" tIns="0" rIns="0" bIns="0" rtlCol="0" anchor="t">
            <a:spAutoFit/>
          </a:bodyPr>
          <a:lstStyle/>
          <a:p>
            <a:pPr>
              <a:lnSpc>
                <a:spcPts val="6399"/>
              </a:lnSpc>
            </a:pPr>
            <a:r>
              <a:rPr lang="en-US" sz="6399" dirty="0">
                <a:solidFill>
                  <a:srgbClr val="FF7165"/>
                </a:solidFill>
                <a:latin typeface="Dreaming Outloud Pro" panose="03050502040302030504" pitchFamily="66" charset="0"/>
              </a:rPr>
              <a:t>Disposable Pads - Pros and Cons</a:t>
            </a:r>
          </a:p>
        </p:txBody>
      </p:sp>
      <p:pic>
        <p:nvPicPr>
          <p:cNvPr id="12" name="Picture 1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640383">
            <a:off x="12426921" y="1460346"/>
            <a:ext cx="853630" cy="1320898"/>
          </a:xfrm>
          <a:prstGeom prst="rect">
            <a:avLst/>
          </a:prstGeom>
        </p:spPr>
      </p:pic>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631132" y="2885202"/>
            <a:ext cx="2057400" cy="2057400"/>
          </a:xfrm>
          <a:prstGeom prst="rect">
            <a:avLst/>
          </a:prstGeom>
        </p:spPr>
      </p:pic>
      <p:pic>
        <p:nvPicPr>
          <p:cNvPr id="14" name="Picture 1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2749705" y="2750416"/>
            <a:ext cx="2192186" cy="2192186"/>
          </a:xfrm>
          <a:prstGeom prst="rect">
            <a:avLst/>
          </a:prstGeom>
        </p:spPr>
      </p:pic>
      <p:sp>
        <p:nvSpPr>
          <p:cNvPr id="15" name="TextBox 15"/>
          <p:cNvSpPr txBox="1"/>
          <p:nvPr/>
        </p:nvSpPr>
        <p:spPr>
          <a:xfrm>
            <a:off x="1028700" y="5418852"/>
            <a:ext cx="7094952" cy="1462190"/>
          </a:xfrm>
          <a:prstGeom prst="rect">
            <a:avLst/>
          </a:prstGeom>
        </p:spPr>
        <p:txBody>
          <a:bodyPr lIns="0" tIns="0" rIns="0" bIns="0" rtlCol="0" anchor="t">
            <a:spAutoFit/>
          </a:bodyPr>
          <a:lstStyle/>
          <a:p>
            <a:pPr marL="606344" lvl="1" indent="-303172">
              <a:lnSpc>
                <a:spcPts val="3931"/>
              </a:lnSpc>
              <a:buFont typeface="Arial"/>
              <a:buChar char="•"/>
            </a:pPr>
            <a:r>
              <a:rPr lang="en-US" sz="2808">
                <a:solidFill>
                  <a:srgbClr val="000000"/>
                </a:solidFill>
                <a:latin typeface="Open Sans Light"/>
              </a:rPr>
              <a:t>Easy to use</a:t>
            </a:r>
          </a:p>
          <a:p>
            <a:pPr marL="606344" lvl="1" indent="-303172">
              <a:lnSpc>
                <a:spcPts val="3931"/>
              </a:lnSpc>
              <a:buFont typeface="Arial"/>
              <a:buChar char="•"/>
            </a:pPr>
            <a:r>
              <a:rPr lang="en-US" sz="2808">
                <a:solidFill>
                  <a:srgbClr val="000000"/>
                </a:solidFill>
                <a:latin typeface="Open Sans Light"/>
              </a:rPr>
              <a:t>Relatively cheap to buy</a:t>
            </a:r>
          </a:p>
          <a:p>
            <a:pPr marL="606344" lvl="1" indent="-303172">
              <a:lnSpc>
                <a:spcPts val="3931"/>
              </a:lnSpc>
              <a:buFont typeface="Arial"/>
              <a:buChar char="•"/>
            </a:pPr>
            <a:r>
              <a:rPr lang="en-US" sz="2808">
                <a:solidFill>
                  <a:srgbClr val="000000"/>
                </a:solidFill>
                <a:latin typeface="Open Sans Light"/>
              </a:rPr>
              <a:t>Different sizes, absorbencies and styles   </a:t>
            </a:r>
          </a:p>
        </p:txBody>
      </p:sp>
      <p:sp>
        <p:nvSpPr>
          <p:cNvPr id="16" name="TextBox 16"/>
          <p:cNvSpPr txBox="1"/>
          <p:nvPr/>
        </p:nvSpPr>
        <p:spPr>
          <a:xfrm>
            <a:off x="9144000" y="5275977"/>
            <a:ext cx="8115300" cy="3443390"/>
          </a:xfrm>
          <a:prstGeom prst="rect">
            <a:avLst/>
          </a:prstGeom>
        </p:spPr>
        <p:txBody>
          <a:bodyPr lIns="0" tIns="0" rIns="0" bIns="0" rtlCol="0" anchor="t">
            <a:spAutoFit/>
          </a:bodyPr>
          <a:lstStyle/>
          <a:p>
            <a:pPr marL="606344" lvl="1" indent="-303172">
              <a:lnSpc>
                <a:spcPts val="3931"/>
              </a:lnSpc>
              <a:buFont typeface="Arial"/>
              <a:buChar char="•"/>
            </a:pPr>
            <a:r>
              <a:rPr lang="en-US" sz="2808">
                <a:solidFill>
                  <a:srgbClr val="000000"/>
                </a:solidFill>
                <a:latin typeface="Open Sans Light"/>
              </a:rPr>
              <a:t>Environmental impact – most pads are made from 90% plastic </a:t>
            </a:r>
          </a:p>
          <a:p>
            <a:pPr marL="606344" lvl="1" indent="-303172">
              <a:lnSpc>
                <a:spcPts val="3931"/>
              </a:lnSpc>
              <a:buFont typeface="Arial"/>
              <a:buChar char="•"/>
            </a:pPr>
            <a:r>
              <a:rPr lang="en-US" sz="2808">
                <a:solidFill>
                  <a:srgbClr val="000000"/>
                </a:solidFill>
                <a:latin typeface="Open Sans Light"/>
              </a:rPr>
              <a:t>Need to buy a lot over time </a:t>
            </a:r>
          </a:p>
          <a:p>
            <a:pPr marL="606344" lvl="1" indent="-303172">
              <a:lnSpc>
                <a:spcPts val="3931"/>
              </a:lnSpc>
              <a:buFont typeface="Arial"/>
              <a:buChar char="•"/>
            </a:pPr>
            <a:r>
              <a:rPr lang="en-US" sz="2808">
                <a:solidFill>
                  <a:srgbClr val="000000"/>
                </a:solidFill>
                <a:latin typeface="Open Sans Light"/>
              </a:rPr>
              <a:t>Can’t wear them whilst swimming</a:t>
            </a:r>
          </a:p>
          <a:p>
            <a:pPr marL="606344" lvl="1" indent="-303172">
              <a:lnSpc>
                <a:spcPts val="3931"/>
              </a:lnSpc>
              <a:buFont typeface="Arial"/>
              <a:buChar char="•"/>
            </a:pPr>
            <a:r>
              <a:rPr lang="en-US" sz="2808">
                <a:solidFill>
                  <a:srgbClr val="000000"/>
                </a:solidFill>
                <a:latin typeface="Open Sans Light"/>
              </a:rPr>
              <a:t>If doing lots of activity, they may move around a little</a:t>
            </a:r>
          </a:p>
          <a:p>
            <a:pPr marL="606344" lvl="1" indent="-303172">
              <a:lnSpc>
                <a:spcPts val="3931"/>
              </a:lnSpc>
              <a:buFont typeface="Arial"/>
              <a:buChar char="•"/>
            </a:pPr>
            <a:r>
              <a:rPr lang="en-US" sz="2808">
                <a:solidFill>
                  <a:srgbClr val="000000"/>
                </a:solidFill>
                <a:latin typeface="Open Sans Light"/>
              </a:rPr>
              <a:t>Often not as comfortable as other forms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52789" y="664860"/>
            <a:ext cx="3701083" cy="727680"/>
            <a:chOff x="0" y="0"/>
            <a:chExt cx="4934778" cy="970239"/>
          </a:xfrm>
        </p:grpSpPr>
        <p:grpSp>
          <p:nvGrpSpPr>
            <p:cNvPr id="3" name="Group 3"/>
            <p:cNvGrpSpPr/>
            <p:nvPr/>
          </p:nvGrpSpPr>
          <p:grpSpPr>
            <a:xfrm>
              <a:off x="0" y="0"/>
              <a:ext cx="862312" cy="741049"/>
              <a:chOff x="0" y="0"/>
              <a:chExt cx="812800" cy="698500"/>
            </a:xfrm>
          </p:grpSpPr>
          <p:sp>
            <p:nvSpPr>
              <p:cNvPr id="4" name="Freeform 4"/>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00000"/>
              </a:solidFill>
            </p:spPr>
            <p:txBody>
              <a:bodyPr/>
              <a:lstStyle/>
              <a:p>
                <a:endParaRPr lang="en-US"/>
              </a:p>
            </p:txBody>
          </p:sp>
          <p:sp>
            <p:nvSpPr>
              <p:cNvPr id="5" name="TextBox 5"/>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18098" y="0"/>
              <a:ext cx="862312" cy="741049"/>
              <a:chOff x="0" y="0"/>
              <a:chExt cx="812800" cy="698500"/>
            </a:xfrm>
          </p:grpSpPr>
          <p:sp>
            <p:nvSpPr>
              <p:cNvPr id="7" name="Freeform 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87D0BF">
                  <a:alpha val="80000"/>
                </a:srgbClr>
              </a:solidFill>
            </p:spPr>
            <p:txBody>
              <a:bodyPr/>
              <a:lstStyle/>
              <a:p>
                <a:endParaRPr lang="en-US"/>
              </a:p>
            </p:txBody>
          </p:sp>
          <p:sp>
            <p:nvSpPr>
              <p:cNvPr id="8" name="TextBox 8"/>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188788" y="30183"/>
              <a:ext cx="3745990" cy="556857"/>
            </a:xfrm>
            <a:prstGeom prst="rect">
              <a:avLst/>
            </a:prstGeom>
          </p:spPr>
          <p:txBody>
            <a:bodyPr lIns="0" tIns="0" rIns="0" bIns="0" rtlCol="0" anchor="t">
              <a:spAutoFit/>
            </a:bodyPr>
            <a:lstStyle/>
            <a:p>
              <a:pPr>
                <a:lnSpc>
                  <a:spcPts val="3896"/>
                </a:lnSpc>
              </a:pPr>
              <a:r>
                <a:rPr lang="en-US" sz="2164" spc="86">
                  <a:solidFill>
                    <a:srgbClr val="000000"/>
                  </a:solidFill>
                  <a:latin typeface="Montserrat Semi-Bold Bold"/>
                </a:rPr>
                <a:t>Period Education</a:t>
              </a:r>
            </a:p>
          </p:txBody>
        </p:sp>
        <p:sp>
          <p:nvSpPr>
            <p:cNvPr id="10" name="TextBox 10"/>
            <p:cNvSpPr txBox="1"/>
            <p:nvPr/>
          </p:nvSpPr>
          <p:spPr>
            <a:xfrm>
              <a:off x="1188788" y="472741"/>
              <a:ext cx="840135" cy="497499"/>
            </a:xfrm>
            <a:prstGeom prst="rect">
              <a:avLst/>
            </a:prstGeom>
          </p:spPr>
          <p:txBody>
            <a:bodyPr lIns="0" tIns="0" rIns="0" bIns="0" rtlCol="0" anchor="t">
              <a:spAutoFit/>
            </a:bodyPr>
            <a:lstStyle/>
            <a:p>
              <a:pPr>
                <a:lnSpc>
                  <a:spcPts val="3409"/>
                </a:lnSpc>
              </a:pPr>
              <a:r>
                <a:rPr lang="en-US" sz="1894" spc="-17">
                  <a:solidFill>
                    <a:srgbClr val="000000"/>
                  </a:solidFill>
                  <a:latin typeface="Montserrat Classic"/>
                </a:rPr>
                <a:t>UK</a:t>
              </a:r>
            </a:p>
          </p:txBody>
        </p:sp>
      </p:grpSp>
      <p:sp>
        <p:nvSpPr>
          <p:cNvPr id="11" name="TextBox 11"/>
          <p:cNvSpPr txBox="1"/>
          <p:nvPr/>
        </p:nvSpPr>
        <p:spPr>
          <a:xfrm>
            <a:off x="1028700" y="1525890"/>
            <a:ext cx="16092517" cy="861711"/>
          </a:xfrm>
          <a:prstGeom prst="rect">
            <a:avLst/>
          </a:prstGeom>
        </p:spPr>
        <p:txBody>
          <a:bodyPr lIns="0" tIns="0" rIns="0" bIns="0" rtlCol="0" anchor="t">
            <a:spAutoFit/>
          </a:bodyPr>
          <a:lstStyle/>
          <a:p>
            <a:pPr>
              <a:lnSpc>
                <a:spcPts val="6399"/>
              </a:lnSpc>
            </a:pPr>
            <a:r>
              <a:rPr lang="en-US" sz="6399" dirty="0">
                <a:solidFill>
                  <a:srgbClr val="FF7165"/>
                </a:solidFill>
                <a:latin typeface="Dreaming Outloud Pro" panose="03050502040302030504" pitchFamily="66" charset="0"/>
              </a:rPr>
              <a:t>Reusable Pads  - Pros and Cons</a:t>
            </a:r>
          </a:p>
        </p:txBody>
      </p:sp>
      <p:pic>
        <p:nvPicPr>
          <p:cNvPr id="12" name="Picture 1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640383">
            <a:off x="12122122" y="1391299"/>
            <a:ext cx="853630" cy="1320898"/>
          </a:xfrm>
          <a:prstGeom prst="rect">
            <a:avLst/>
          </a:prstGeom>
        </p:spPr>
      </p:pic>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631132" y="2885202"/>
            <a:ext cx="2057400" cy="2057400"/>
          </a:xfrm>
          <a:prstGeom prst="rect">
            <a:avLst/>
          </a:prstGeom>
        </p:spPr>
      </p:pic>
      <p:pic>
        <p:nvPicPr>
          <p:cNvPr id="14" name="Picture 1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2749705" y="2750416"/>
            <a:ext cx="2192186" cy="2192186"/>
          </a:xfrm>
          <a:prstGeom prst="rect">
            <a:avLst/>
          </a:prstGeom>
        </p:spPr>
      </p:pic>
      <p:sp>
        <p:nvSpPr>
          <p:cNvPr id="15" name="TextBox 15"/>
          <p:cNvSpPr txBox="1"/>
          <p:nvPr/>
        </p:nvSpPr>
        <p:spPr>
          <a:xfrm>
            <a:off x="552789" y="5418852"/>
            <a:ext cx="8041788" cy="3938690"/>
          </a:xfrm>
          <a:prstGeom prst="rect">
            <a:avLst/>
          </a:prstGeom>
        </p:spPr>
        <p:txBody>
          <a:bodyPr lIns="0" tIns="0" rIns="0" bIns="0" rtlCol="0" anchor="t">
            <a:spAutoFit/>
          </a:bodyPr>
          <a:lstStyle/>
          <a:p>
            <a:pPr marL="606344" lvl="1" indent="-303172">
              <a:lnSpc>
                <a:spcPts val="3931"/>
              </a:lnSpc>
              <a:buFont typeface="Arial"/>
              <a:buChar char="•"/>
            </a:pPr>
            <a:r>
              <a:rPr lang="en-US" sz="2808">
                <a:solidFill>
                  <a:srgbClr val="000000"/>
                </a:solidFill>
                <a:latin typeface="Open Sans Light"/>
              </a:rPr>
              <a:t>Easy to use</a:t>
            </a:r>
          </a:p>
          <a:p>
            <a:pPr marL="606344" lvl="1" indent="-303172">
              <a:lnSpc>
                <a:spcPts val="3931"/>
              </a:lnSpc>
              <a:buFont typeface="Arial"/>
              <a:buChar char="•"/>
            </a:pPr>
            <a:r>
              <a:rPr lang="en-US" sz="2808">
                <a:solidFill>
                  <a:srgbClr val="000000"/>
                </a:solidFill>
                <a:latin typeface="Open Sans Light"/>
              </a:rPr>
              <a:t>Different sizes, absorbencies, colours and designs </a:t>
            </a:r>
          </a:p>
          <a:p>
            <a:pPr marL="606344" lvl="1" indent="-303172">
              <a:lnSpc>
                <a:spcPts val="3931"/>
              </a:lnSpc>
              <a:buFont typeface="Arial"/>
              <a:buChar char="•"/>
            </a:pPr>
            <a:r>
              <a:rPr lang="en-US" sz="2808">
                <a:solidFill>
                  <a:srgbClr val="000000"/>
                </a:solidFill>
                <a:latin typeface="Open Sans Light"/>
              </a:rPr>
              <a:t>Environmentally friendly – they last approximately 5 years depending on what you buy  </a:t>
            </a:r>
          </a:p>
          <a:p>
            <a:pPr marL="606344" lvl="1" indent="-303172">
              <a:lnSpc>
                <a:spcPts val="3931"/>
              </a:lnSpc>
              <a:buFont typeface="Arial"/>
              <a:buChar char="•"/>
            </a:pPr>
            <a:r>
              <a:rPr lang="en-US" sz="2808">
                <a:solidFill>
                  <a:srgbClr val="000000"/>
                </a:solidFill>
                <a:latin typeface="Open Sans Light"/>
              </a:rPr>
              <a:t>Are often more comfortable than disposable pads </a:t>
            </a:r>
          </a:p>
        </p:txBody>
      </p:sp>
      <p:sp>
        <p:nvSpPr>
          <p:cNvPr id="16" name="TextBox 16"/>
          <p:cNvSpPr txBox="1"/>
          <p:nvPr/>
        </p:nvSpPr>
        <p:spPr>
          <a:xfrm>
            <a:off x="9401175" y="5418852"/>
            <a:ext cx="8579266" cy="3443390"/>
          </a:xfrm>
          <a:prstGeom prst="rect">
            <a:avLst/>
          </a:prstGeom>
        </p:spPr>
        <p:txBody>
          <a:bodyPr lIns="0" tIns="0" rIns="0" bIns="0" rtlCol="0" anchor="t">
            <a:spAutoFit/>
          </a:bodyPr>
          <a:lstStyle/>
          <a:p>
            <a:pPr marL="606344" lvl="1" indent="-303172">
              <a:lnSpc>
                <a:spcPts val="3931"/>
              </a:lnSpc>
              <a:buFont typeface="Arial"/>
              <a:buChar char="•"/>
            </a:pPr>
            <a:r>
              <a:rPr lang="en-US" sz="2808">
                <a:solidFill>
                  <a:srgbClr val="000000"/>
                </a:solidFill>
                <a:latin typeface="Open Sans Light"/>
              </a:rPr>
              <a:t>The initial cost is higher than disposable products </a:t>
            </a:r>
          </a:p>
          <a:p>
            <a:pPr marL="606344" lvl="1" indent="-303172">
              <a:lnSpc>
                <a:spcPts val="3931"/>
              </a:lnSpc>
              <a:buFont typeface="Arial"/>
              <a:buChar char="•"/>
            </a:pPr>
            <a:r>
              <a:rPr lang="en-US" sz="2808">
                <a:solidFill>
                  <a:srgbClr val="000000"/>
                </a:solidFill>
                <a:latin typeface="Open Sans Light"/>
              </a:rPr>
              <a:t>Can’t wear them whilst swimming </a:t>
            </a:r>
          </a:p>
          <a:p>
            <a:pPr marL="606344" lvl="1" indent="-303172">
              <a:lnSpc>
                <a:spcPts val="3931"/>
              </a:lnSpc>
              <a:buFont typeface="Arial"/>
              <a:buChar char="•"/>
            </a:pPr>
            <a:r>
              <a:rPr lang="en-US" sz="2808">
                <a:solidFill>
                  <a:srgbClr val="000000"/>
                </a:solidFill>
                <a:latin typeface="Open Sans Light"/>
              </a:rPr>
              <a:t>Need to store them and take them home to wash.</a:t>
            </a:r>
          </a:p>
          <a:p>
            <a:pPr marL="606344" lvl="1" indent="-303172">
              <a:lnSpc>
                <a:spcPts val="3931"/>
              </a:lnSpc>
              <a:buFont typeface="Arial"/>
              <a:buChar char="•"/>
            </a:pPr>
            <a:r>
              <a:rPr lang="en-US" sz="2808">
                <a:solidFill>
                  <a:srgbClr val="000000"/>
                </a:solidFill>
                <a:latin typeface="Open Sans Light"/>
              </a:rPr>
              <a:t>Sometimes if doing a lot of activity, the pads can move slightly</a:t>
            </a:r>
          </a:p>
          <a:p>
            <a:pPr>
              <a:lnSpc>
                <a:spcPts val="3931"/>
              </a:lnSpc>
            </a:pPr>
            <a:endParaRPr lang="en-US" sz="2808">
              <a:solidFill>
                <a:srgbClr val="000000"/>
              </a:solidFill>
              <a:latin typeface="Open Sans Ligh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52789" y="664860"/>
            <a:ext cx="3701083" cy="727680"/>
            <a:chOff x="0" y="0"/>
            <a:chExt cx="4934778" cy="970239"/>
          </a:xfrm>
        </p:grpSpPr>
        <p:grpSp>
          <p:nvGrpSpPr>
            <p:cNvPr id="3" name="Group 3"/>
            <p:cNvGrpSpPr/>
            <p:nvPr/>
          </p:nvGrpSpPr>
          <p:grpSpPr>
            <a:xfrm>
              <a:off x="0" y="0"/>
              <a:ext cx="862312" cy="741049"/>
              <a:chOff x="0" y="0"/>
              <a:chExt cx="812800" cy="698500"/>
            </a:xfrm>
          </p:grpSpPr>
          <p:sp>
            <p:nvSpPr>
              <p:cNvPr id="4" name="Freeform 4"/>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00000"/>
              </a:solidFill>
            </p:spPr>
            <p:txBody>
              <a:bodyPr/>
              <a:lstStyle/>
              <a:p>
                <a:endParaRPr lang="en-US"/>
              </a:p>
            </p:txBody>
          </p:sp>
          <p:sp>
            <p:nvSpPr>
              <p:cNvPr id="5" name="TextBox 5"/>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18098" y="0"/>
              <a:ext cx="862312" cy="741049"/>
              <a:chOff x="0" y="0"/>
              <a:chExt cx="812800" cy="698500"/>
            </a:xfrm>
          </p:grpSpPr>
          <p:sp>
            <p:nvSpPr>
              <p:cNvPr id="7" name="Freeform 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87D0BF">
                  <a:alpha val="80000"/>
                </a:srgbClr>
              </a:solidFill>
            </p:spPr>
            <p:txBody>
              <a:bodyPr/>
              <a:lstStyle/>
              <a:p>
                <a:endParaRPr lang="en-US"/>
              </a:p>
            </p:txBody>
          </p:sp>
          <p:sp>
            <p:nvSpPr>
              <p:cNvPr id="8" name="TextBox 8"/>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188788" y="30183"/>
              <a:ext cx="3745990" cy="556857"/>
            </a:xfrm>
            <a:prstGeom prst="rect">
              <a:avLst/>
            </a:prstGeom>
          </p:spPr>
          <p:txBody>
            <a:bodyPr lIns="0" tIns="0" rIns="0" bIns="0" rtlCol="0" anchor="t">
              <a:spAutoFit/>
            </a:bodyPr>
            <a:lstStyle/>
            <a:p>
              <a:pPr>
                <a:lnSpc>
                  <a:spcPts val="3896"/>
                </a:lnSpc>
              </a:pPr>
              <a:r>
                <a:rPr lang="en-US" sz="2164" spc="86">
                  <a:solidFill>
                    <a:srgbClr val="000000"/>
                  </a:solidFill>
                  <a:latin typeface="Montserrat Semi-Bold Bold"/>
                </a:rPr>
                <a:t>Period Education</a:t>
              </a:r>
            </a:p>
          </p:txBody>
        </p:sp>
        <p:sp>
          <p:nvSpPr>
            <p:cNvPr id="10" name="TextBox 10"/>
            <p:cNvSpPr txBox="1"/>
            <p:nvPr/>
          </p:nvSpPr>
          <p:spPr>
            <a:xfrm>
              <a:off x="1188788" y="472741"/>
              <a:ext cx="840135" cy="497499"/>
            </a:xfrm>
            <a:prstGeom prst="rect">
              <a:avLst/>
            </a:prstGeom>
          </p:spPr>
          <p:txBody>
            <a:bodyPr lIns="0" tIns="0" rIns="0" bIns="0" rtlCol="0" anchor="t">
              <a:spAutoFit/>
            </a:bodyPr>
            <a:lstStyle/>
            <a:p>
              <a:pPr>
                <a:lnSpc>
                  <a:spcPts val="3409"/>
                </a:lnSpc>
              </a:pPr>
              <a:r>
                <a:rPr lang="en-US" sz="1894" spc="-17">
                  <a:solidFill>
                    <a:srgbClr val="000000"/>
                  </a:solidFill>
                  <a:latin typeface="Montserrat Classic"/>
                </a:rPr>
                <a:t>UK</a:t>
              </a:r>
            </a:p>
          </p:txBody>
        </p:sp>
      </p:grpSp>
      <p:sp>
        <p:nvSpPr>
          <p:cNvPr id="11" name="TextBox 11"/>
          <p:cNvSpPr txBox="1"/>
          <p:nvPr/>
        </p:nvSpPr>
        <p:spPr>
          <a:xfrm>
            <a:off x="1028700" y="1525890"/>
            <a:ext cx="16092517" cy="861711"/>
          </a:xfrm>
          <a:prstGeom prst="rect">
            <a:avLst/>
          </a:prstGeom>
        </p:spPr>
        <p:txBody>
          <a:bodyPr lIns="0" tIns="0" rIns="0" bIns="0" rtlCol="0" anchor="t">
            <a:spAutoFit/>
          </a:bodyPr>
          <a:lstStyle/>
          <a:p>
            <a:pPr>
              <a:lnSpc>
                <a:spcPts val="6399"/>
              </a:lnSpc>
            </a:pPr>
            <a:r>
              <a:rPr lang="en-US" sz="6399" dirty="0">
                <a:solidFill>
                  <a:srgbClr val="FF7165"/>
                </a:solidFill>
                <a:latin typeface="Dreaming Outloud Pro" panose="03050502040302030504" pitchFamily="66" charset="0"/>
              </a:rPr>
              <a:t>Tampons</a:t>
            </a:r>
          </a:p>
        </p:txBody>
      </p:sp>
      <p:pic>
        <p:nvPicPr>
          <p:cNvPr id="12" name="Picture 1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640383">
            <a:off x="5261717" y="1426628"/>
            <a:ext cx="853630" cy="1320898"/>
          </a:xfrm>
          <a:prstGeom prst="rect">
            <a:avLst/>
          </a:prstGeom>
        </p:spPr>
      </p:pic>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631132" y="2885202"/>
            <a:ext cx="2057400" cy="2057400"/>
          </a:xfrm>
          <a:prstGeom prst="rect">
            <a:avLst/>
          </a:prstGeom>
        </p:spPr>
      </p:pic>
      <p:pic>
        <p:nvPicPr>
          <p:cNvPr id="14" name="Picture 1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2749705" y="2750416"/>
            <a:ext cx="2192186" cy="2192186"/>
          </a:xfrm>
          <a:prstGeom prst="rect">
            <a:avLst/>
          </a:prstGeom>
        </p:spPr>
      </p:pic>
      <p:sp>
        <p:nvSpPr>
          <p:cNvPr id="15" name="TextBox 15"/>
          <p:cNvSpPr txBox="1"/>
          <p:nvPr/>
        </p:nvSpPr>
        <p:spPr>
          <a:xfrm>
            <a:off x="552789" y="5418852"/>
            <a:ext cx="8041788" cy="2452790"/>
          </a:xfrm>
          <a:prstGeom prst="rect">
            <a:avLst/>
          </a:prstGeom>
        </p:spPr>
        <p:txBody>
          <a:bodyPr lIns="0" tIns="0" rIns="0" bIns="0" rtlCol="0" anchor="t">
            <a:spAutoFit/>
          </a:bodyPr>
          <a:lstStyle/>
          <a:p>
            <a:pPr marL="606344" lvl="1" indent="-303172">
              <a:lnSpc>
                <a:spcPts val="3931"/>
              </a:lnSpc>
              <a:buFont typeface="Arial"/>
              <a:buChar char="•"/>
            </a:pPr>
            <a:r>
              <a:rPr lang="en-US" sz="2808">
                <a:solidFill>
                  <a:srgbClr val="000000"/>
                </a:solidFill>
                <a:latin typeface="Open Sans Light"/>
              </a:rPr>
              <a:t>Relatively cheap to buy</a:t>
            </a:r>
          </a:p>
          <a:p>
            <a:pPr marL="606344" lvl="1" indent="-303172">
              <a:lnSpc>
                <a:spcPts val="3931"/>
              </a:lnSpc>
              <a:buFont typeface="Arial"/>
              <a:buChar char="•"/>
            </a:pPr>
            <a:r>
              <a:rPr lang="en-US" sz="2808">
                <a:solidFill>
                  <a:srgbClr val="000000"/>
                </a:solidFill>
                <a:latin typeface="Open Sans Light"/>
              </a:rPr>
              <a:t>Different absorbencies </a:t>
            </a:r>
          </a:p>
          <a:p>
            <a:pPr marL="606344" lvl="1" indent="-303172">
              <a:lnSpc>
                <a:spcPts val="3931"/>
              </a:lnSpc>
              <a:buFont typeface="Arial"/>
              <a:buChar char="•"/>
            </a:pPr>
            <a:r>
              <a:rPr lang="en-US" sz="2808">
                <a:solidFill>
                  <a:srgbClr val="000000"/>
                </a:solidFill>
                <a:latin typeface="Open Sans Light"/>
              </a:rPr>
              <a:t>Comfortable – shouldn’t be able to feel them</a:t>
            </a:r>
          </a:p>
          <a:p>
            <a:pPr marL="606344" lvl="1" indent="-303172">
              <a:lnSpc>
                <a:spcPts val="3931"/>
              </a:lnSpc>
              <a:buFont typeface="Arial"/>
              <a:buChar char="•"/>
            </a:pPr>
            <a:r>
              <a:rPr lang="en-US" sz="2808">
                <a:solidFill>
                  <a:srgbClr val="000000"/>
                </a:solidFill>
                <a:latin typeface="Open Sans Light"/>
              </a:rPr>
              <a:t>Can wear during swimming!</a:t>
            </a:r>
          </a:p>
          <a:p>
            <a:pPr marL="606344" lvl="1" indent="-303172">
              <a:lnSpc>
                <a:spcPts val="3931"/>
              </a:lnSpc>
              <a:buFont typeface="Arial"/>
              <a:buChar char="•"/>
            </a:pPr>
            <a:endParaRPr lang="en-US" sz="2808">
              <a:solidFill>
                <a:srgbClr val="000000"/>
              </a:solidFill>
              <a:latin typeface="Open Sans Light"/>
            </a:endParaRPr>
          </a:p>
        </p:txBody>
      </p:sp>
      <p:sp>
        <p:nvSpPr>
          <p:cNvPr id="16" name="TextBox 16"/>
          <p:cNvSpPr txBox="1"/>
          <p:nvPr/>
        </p:nvSpPr>
        <p:spPr>
          <a:xfrm>
            <a:off x="9401175" y="5418852"/>
            <a:ext cx="8579266" cy="2948090"/>
          </a:xfrm>
          <a:prstGeom prst="rect">
            <a:avLst/>
          </a:prstGeom>
        </p:spPr>
        <p:txBody>
          <a:bodyPr lIns="0" tIns="0" rIns="0" bIns="0" rtlCol="0" anchor="t">
            <a:spAutoFit/>
          </a:bodyPr>
          <a:lstStyle/>
          <a:p>
            <a:pPr marL="606344" lvl="1" indent="-303172">
              <a:lnSpc>
                <a:spcPts val="3931"/>
              </a:lnSpc>
              <a:buFont typeface="Arial"/>
              <a:buChar char="•"/>
            </a:pPr>
            <a:r>
              <a:rPr lang="en-US" sz="2808">
                <a:solidFill>
                  <a:srgbClr val="000000"/>
                </a:solidFill>
                <a:latin typeface="Open Sans Light"/>
              </a:rPr>
              <a:t>Takes a bit of practice to master it but is easy and convenient when you have</a:t>
            </a:r>
          </a:p>
          <a:p>
            <a:pPr marL="606344" lvl="1" indent="-303172">
              <a:lnSpc>
                <a:spcPts val="3931"/>
              </a:lnSpc>
              <a:buFont typeface="Arial"/>
              <a:buChar char="•"/>
            </a:pPr>
            <a:r>
              <a:rPr lang="en-US" sz="2808">
                <a:solidFill>
                  <a:srgbClr val="000000"/>
                </a:solidFill>
                <a:latin typeface="Open Sans Light"/>
              </a:rPr>
              <a:t>Environmental impact – some tampon applicator and wrappers are made from plastic </a:t>
            </a:r>
          </a:p>
          <a:p>
            <a:pPr marL="606344" lvl="1" indent="-303172">
              <a:lnSpc>
                <a:spcPts val="3931"/>
              </a:lnSpc>
              <a:buFont typeface="Arial"/>
              <a:buChar char="•"/>
            </a:pPr>
            <a:r>
              <a:rPr lang="en-US" sz="2808">
                <a:solidFill>
                  <a:srgbClr val="000000"/>
                </a:solidFill>
                <a:latin typeface="Open Sans Light"/>
              </a:rPr>
              <a:t>Need to buy a lot over time so cost add over time</a:t>
            </a:r>
          </a:p>
          <a:p>
            <a:pPr>
              <a:lnSpc>
                <a:spcPts val="3931"/>
              </a:lnSpc>
            </a:pPr>
            <a:endParaRPr lang="en-US" sz="2808">
              <a:solidFill>
                <a:srgbClr val="000000"/>
              </a:solidFill>
              <a:latin typeface="Open Sans Ligh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52789" y="664860"/>
            <a:ext cx="3701083" cy="727680"/>
            <a:chOff x="0" y="0"/>
            <a:chExt cx="4934778" cy="970239"/>
          </a:xfrm>
        </p:grpSpPr>
        <p:grpSp>
          <p:nvGrpSpPr>
            <p:cNvPr id="3" name="Group 3"/>
            <p:cNvGrpSpPr/>
            <p:nvPr/>
          </p:nvGrpSpPr>
          <p:grpSpPr>
            <a:xfrm>
              <a:off x="0" y="0"/>
              <a:ext cx="862312" cy="741049"/>
              <a:chOff x="0" y="0"/>
              <a:chExt cx="812800" cy="698500"/>
            </a:xfrm>
          </p:grpSpPr>
          <p:sp>
            <p:nvSpPr>
              <p:cNvPr id="4" name="Freeform 4"/>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00000"/>
              </a:solidFill>
            </p:spPr>
            <p:txBody>
              <a:bodyPr/>
              <a:lstStyle/>
              <a:p>
                <a:endParaRPr lang="en-US"/>
              </a:p>
            </p:txBody>
          </p:sp>
          <p:sp>
            <p:nvSpPr>
              <p:cNvPr id="5" name="TextBox 5"/>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18098" y="0"/>
              <a:ext cx="862312" cy="741049"/>
              <a:chOff x="0" y="0"/>
              <a:chExt cx="812800" cy="698500"/>
            </a:xfrm>
          </p:grpSpPr>
          <p:sp>
            <p:nvSpPr>
              <p:cNvPr id="7" name="Freeform 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87D0BF">
                  <a:alpha val="80000"/>
                </a:srgbClr>
              </a:solidFill>
            </p:spPr>
            <p:txBody>
              <a:bodyPr/>
              <a:lstStyle/>
              <a:p>
                <a:endParaRPr lang="en-US"/>
              </a:p>
            </p:txBody>
          </p:sp>
          <p:sp>
            <p:nvSpPr>
              <p:cNvPr id="8" name="TextBox 8"/>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188788" y="30183"/>
              <a:ext cx="3745990" cy="556857"/>
            </a:xfrm>
            <a:prstGeom prst="rect">
              <a:avLst/>
            </a:prstGeom>
          </p:spPr>
          <p:txBody>
            <a:bodyPr lIns="0" tIns="0" rIns="0" bIns="0" rtlCol="0" anchor="t">
              <a:spAutoFit/>
            </a:bodyPr>
            <a:lstStyle/>
            <a:p>
              <a:pPr>
                <a:lnSpc>
                  <a:spcPts val="3896"/>
                </a:lnSpc>
              </a:pPr>
              <a:r>
                <a:rPr lang="en-US" sz="2164" spc="86">
                  <a:solidFill>
                    <a:srgbClr val="000000"/>
                  </a:solidFill>
                  <a:latin typeface="Montserrat Semi-Bold Bold"/>
                </a:rPr>
                <a:t>Period Education</a:t>
              </a:r>
            </a:p>
          </p:txBody>
        </p:sp>
        <p:sp>
          <p:nvSpPr>
            <p:cNvPr id="10" name="TextBox 10"/>
            <p:cNvSpPr txBox="1"/>
            <p:nvPr/>
          </p:nvSpPr>
          <p:spPr>
            <a:xfrm>
              <a:off x="1188788" y="472741"/>
              <a:ext cx="840135" cy="497499"/>
            </a:xfrm>
            <a:prstGeom prst="rect">
              <a:avLst/>
            </a:prstGeom>
          </p:spPr>
          <p:txBody>
            <a:bodyPr lIns="0" tIns="0" rIns="0" bIns="0" rtlCol="0" anchor="t">
              <a:spAutoFit/>
            </a:bodyPr>
            <a:lstStyle/>
            <a:p>
              <a:pPr>
                <a:lnSpc>
                  <a:spcPts val="3409"/>
                </a:lnSpc>
              </a:pPr>
              <a:r>
                <a:rPr lang="en-US" sz="1894" spc="-17">
                  <a:solidFill>
                    <a:srgbClr val="000000"/>
                  </a:solidFill>
                  <a:latin typeface="Montserrat Classic"/>
                </a:rPr>
                <a:t>UK</a:t>
              </a:r>
            </a:p>
          </p:txBody>
        </p:sp>
      </p:grpSp>
      <p:sp>
        <p:nvSpPr>
          <p:cNvPr id="11" name="TextBox 11"/>
          <p:cNvSpPr txBox="1"/>
          <p:nvPr/>
        </p:nvSpPr>
        <p:spPr>
          <a:xfrm>
            <a:off x="1028700" y="1525890"/>
            <a:ext cx="16092517" cy="861711"/>
          </a:xfrm>
          <a:prstGeom prst="rect">
            <a:avLst/>
          </a:prstGeom>
        </p:spPr>
        <p:txBody>
          <a:bodyPr lIns="0" tIns="0" rIns="0" bIns="0" rtlCol="0" anchor="t">
            <a:spAutoFit/>
          </a:bodyPr>
          <a:lstStyle/>
          <a:p>
            <a:pPr>
              <a:lnSpc>
                <a:spcPts val="6399"/>
              </a:lnSpc>
            </a:pPr>
            <a:r>
              <a:rPr lang="en-US" sz="6399" dirty="0">
                <a:solidFill>
                  <a:srgbClr val="FF7165"/>
                </a:solidFill>
                <a:latin typeface="Dreaming Outloud Pro" panose="03050502040302030504" pitchFamily="66" charset="0"/>
              </a:rPr>
              <a:t>Menstrual Cups </a:t>
            </a:r>
          </a:p>
        </p:txBody>
      </p:sp>
      <p:pic>
        <p:nvPicPr>
          <p:cNvPr id="12" name="Picture 1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640383">
            <a:off x="6864322" y="1478827"/>
            <a:ext cx="853630" cy="1320898"/>
          </a:xfrm>
          <a:prstGeom prst="rect">
            <a:avLst/>
          </a:prstGeom>
        </p:spPr>
      </p:pic>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631132" y="2885202"/>
            <a:ext cx="2057400" cy="2057400"/>
          </a:xfrm>
          <a:prstGeom prst="rect">
            <a:avLst/>
          </a:prstGeom>
        </p:spPr>
      </p:pic>
      <p:pic>
        <p:nvPicPr>
          <p:cNvPr id="14" name="Picture 1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2749705" y="2750416"/>
            <a:ext cx="2192186" cy="2192186"/>
          </a:xfrm>
          <a:prstGeom prst="rect">
            <a:avLst/>
          </a:prstGeom>
        </p:spPr>
      </p:pic>
      <p:sp>
        <p:nvSpPr>
          <p:cNvPr id="15" name="TextBox 15"/>
          <p:cNvSpPr txBox="1"/>
          <p:nvPr/>
        </p:nvSpPr>
        <p:spPr>
          <a:xfrm>
            <a:off x="552789" y="5418852"/>
            <a:ext cx="8522169" cy="4929290"/>
          </a:xfrm>
          <a:prstGeom prst="rect">
            <a:avLst/>
          </a:prstGeom>
        </p:spPr>
        <p:txBody>
          <a:bodyPr lIns="0" tIns="0" rIns="0" bIns="0" rtlCol="0" anchor="t">
            <a:spAutoFit/>
          </a:bodyPr>
          <a:lstStyle/>
          <a:p>
            <a:pPr marL="606344" lvl="1" indent="-303172">
              <a:lnSpc>
                <a:spcPts val="3931"/>
              </a:lnSpc>
              <a:buFont typeface="Arial"/>
              <a:buChar char="•"/>
            </a:pPr>
            <a:r>
              <a:rPr lang="en-US" sz="2808">
                <a:solidFill>
                  <a:srgbClr val="000000"/>
                </a:solidFill>
                <a:latin typeface="Open Sans Light"/>
              </a:rPr>
              <a:t>Different sizes (based on age and whether you’ve had a baby and not menstrual flow)</a:t>
            </a:r>
          </a:p>
          <a:p>
            <a:pPr marL="606344" lvl="1" indent="-303172">
              <a:lnSpc>
                <a:spcPts val="3931"/>
              </a:lnSpc>
              <a:buFont typeface="Arial"/>
              <a:buChar char="•"/>
            </a:pPr>
            <a:r>
              <a:rPr lang="en-US" sz="2808">
                <a:solidFill>
                  <a:srgbClr val="000000"/>
                </a:solidFill>
                <a:latin typeface="Open Sans Light"/>
              </a:rPr>
              <a:t>Environmentally friendly – they last approximately 5-10 years depending on what you buy  </a:t>
            </a:r>
          </a:p>
          <a:p>
            <a:pPr marL="606344" lvl="1" indent="-303172">
              <a:lnSpc>
                <a:spcPts val="3931"/>
              </a:lnSpc>
              <a:buFont typeface="Arial"/>
              <a:buChar char="•"/>
            </a:pPr>
            <a:r>
              <a:rPr lang="en-US" sz="2808">
                <a:solidFill>
                  <a:srgbClr val="000000"/>
                </a:solidFill>
                <a:latin typeface="Open Sans Light"/>
              </a:rPr>
              <a:t>If inserted properly, you can’t feel the product</a:t>
            </a:r>
          </a:p>
          <a:p>
            <a:pPr marL="606344" lvl="1" indent="-303172">
              <a:lnSpc>
                <a:spcPts val="3931"/>
              </a:lnSpc>
              <a:buFont typeface="Arial"/>
              <a:buChar char="•"/>
            </a:pPr>
            <a:r>
              <a:rPr lang="en-US" sz="2808">
                <a:solidFill>
                  <a:srgbClr val="000000"/>
                </a:solidFill>
                <a:latin typeface="Open Sans Light"/>
              </a:rPr>
              <a:t>Can wear it whilst swimming </a:t>
            </a:r>
          </a:p>
          <a:p>
            <a:pPr marL="606344" lvl="1" indent="-303172">
              <a:lnSpc>
                <a:spcPts val="3931"/>
              </a:lnSpc>
              <a:buFont typeface="Arial"/>
              <a:buChar char="•"/>
            </a:pPr>
            <a:r>
              <a:rPr lang="en-US" sz="2808">
                <a:solidFill>
                  <a:srgbClr val="000000"/>
                </a:solidFill>
                <a:latin typeface="Open Sans Light"/>
              </a:rPr>
              <a:t>Can wear it longer than some other products (12 hours)</a:t>
            </a:r>
          </a:p>
          <a:p>
            <a:pPr>
              <a:lnSpc>
                <a:spcPts val="3931"/>
              </a:lnSpc>
            </a:pPr>
            <a:endParaRPr lang="en-US" sz="2808">
              <a:solidFill>
                <a:srgbClr val="000000"/>
              </a:solidFill>
              <a:latin typeface="Open Sans Light"/>
            </a:endParaRPr>
          </a:p>
        </p:txBody>
      </p:sp>
      <p:sp>
        <p:nvSpPr>
          <p:cNvPr id="16" name="TextBox 16"/>
          <p:cNvSpPr txBox="1"/>
          <p:nvPr/>
        </p:nvSpPr>
        <p:spPr>
          <a:xfrm>
            <a:off x="9401175" y="5418852"/>
            <a:ext cx="8579266" cy="4433990"/>
          </a:xfrm>
          <a:prstGeom prst="rect">
            <a:avLst/>
          </a:prstGeom>
        </p:spPr>
        <p:txBody>
          <a:bodyPr lIns="0" tIns="0" rIns="0" bIns="0" rtlCol="0" anchor="t">
            <a:spAutoFit/>
          </a:bodyPr>
          <a:lstStyle/>
          <a:p>
            <a:pPr marL="606344" lvl="1" indent="-303172">
              <a:lnSpc>
                <a:spcPts val="3931"/>
              </a:lnSpc>
              <a:buFont typeface="Arial"/>
              <a:buChar char="•"/>
            </a:pPr>
            <a:r>
              <a:rPr lang="en-US" sz="2808">
                <a:solidFill>
                  <a:srgbClr val="000000"/>
                </a:solidFill>
                <a:latin typeface="Open Sans Light"/>
              </a:rPr>
              <a:t>It can take some practice to get used to inserting the product</a:t>
            </a:r>
          </a:p>
          <a:p>
            <a:pPr marL="606344" lvl="1" indent="-303172">
              <a:lnSpc>
                <a:spcPts val="3931"/>
              </a:lnSpc>
              <a:buFont typeface="Arial"/>
              <a:buChar char="•"/>
            </a:pPr>
            <a:r>
              <a:rPr lang="en-US" sz="2808">
                <a:solidFill>
                  <a:srgbClr val="000000"/>
                </a:solidFill>
                <a:latin typeface="Open Sans Light"/>
              </a:rPr>
              <a:t>It can be a bit messier when removing than other products as blood will go on your hands</a:t>
            </a:r>
          </a:p>
          <a:p>
            <a:pPr marL="606344" lvl="1" indent="-303172">
              <a:lnSpc>
                <a:spcPts val="3931"/>
              </a:lnSpc>
              <a:buFont typeface="Arial"/>
              <a:buChar char="•"/>
            </a:pPr>
            <a:r>
              <a:rPr lang="en-US" sz="2808">
                <a:solidFill>
                  <a:srgbClr val="000000"/>
                </a:solidFill>
                <a:latin typeface="Open Sans Light"/>
              </a:rPr>
              <a:t> The initial cost is higher than most other products </a:t>
            </a:r>
          </a:p>
          <a:p>
            <a:pPr marL="606344" lvl="1" indent="-303172">
              <a:lnSpc>
                <a:spcPts val="3931"/>
              </a:lnSpc>
              <a:buFont typeface="Arial"/>
              <a:buChar char="•"/>
            </a:pPr>
            <a:r>
              <a:rPr lang="en-US" sz="2808">
                <a:solidFill>
                  <a:srgbClr val="000000"/>
                </a:solidFill>
                <a:latin typeface="Open Sans Light"/>
              </a:rPr>
              <a:t>Need to rinse it after emptying and may not have a sink in a public toilet cubicle </a:t>
            </a:r>
          </a:p>
          <a:p>
            <a:pPr>
              <a:lnSpc>
                <a:spcPts val="3931"/>
              </a:lnSpc>
            </a:pPr>
            <a:endParaRPr lang="en-US" sz="2808">
              <a:solidFill>
                <a:srgbClr val="000000"/>
              </a:solidFill>
              <a:latin typeface="Open Sans Ligh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52789" y="664860"/>
            <a:ext cx="3701083" cy="727680"/>
            <a:chOff x="0" y="0"/>
            <a:chExt cx="4934778" cy="970239"/>
          </a:xfrm>
        </p:grpSpPr>
        <p:grpSp>
          <p:nvGrpSpPr>
            <p:cNvPr id="3" name="Group 3"/>
            <p:cNvGrpSpPr/>
            <p:nvPr/>
          </p:nvGrpSpPr>
          <p:grpSpPr>
            <a:xfrm>
              <a:off x="0" y="0"/>
              <a:ext cx="862312" cy="741049"/>
              <a:chOff x="0" y="0"/>
              <a:chExt cx="812800" cy="698500"/>
            </a:xfrm>
          </p:grpSpPr>
          <p:sp>
            <p:nvSpPr>
              <p:cNvPr id="4" name="Freeform 4"/>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00000"/>
              </a:solidFill>
            </p:spPr>
            <p:txBody>
              <a:bodyPr/>
              <a:lstStyle/>
              <a:p>
                <a:endParaRPr lang="en-US"/>
              </a:p>
            </p:txBody>
          </p:sp>
          <p:sp>
            <p:nvSpPr>
              <p:cNvPr id="5" name="TextBox 5"/>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18098" y="0"/>
              <a:ext cx="862312" cy="741049"/>
              <a:chOff x="0" y="0"/>
              <a:chExt cx="812800" cy="698500"/>
            </a:xfrm>
          </p:grpSpPr>
          <p:sp>
            <p:nvSpPr>
              <p:cNvPr id="7" name="Freeform 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87D0BF">
                  <a:alpha val="80000"/>
                </a:srgbClr>
              </a:solidFill>
            </p:spPr>
            <p:txBody>
              <a:bodyPr/>
              <a:lstStyle/>
              <a:p>
                <a:endParaRPr lang="en-US"/>
              </a:p>
            </p:txBody>
          </p:sp>
          <p:sp>
            <p:nvSpPr>
              <p:cNvPr id="8" name="TextBox 8"/>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188788" y="30183"/>
              <a:ext cx="3745990" cy="556857"/>
            </a:xfrm>
            <a:prstGeom prst="rect">
              <a:avLst/>
            </a:prstGeom>
          </p:spPr>
          <p:txBody>
            <a:bodyPr lIns="0" tIns="0" rIns="0" bIns="0" rtlCol="0" anchor="t">
              <a:spAutoFit/>
            </a:bodyPr>
            <a:lstStyle/>
            <a:p>
              <a:pPr>
                <a:lnSpc>
                  <a:spcPts val="3896"/>
                </a:lnSpc>
              </a:pPr>
              <a:r>
                <a:rPr lang="en-US" sz="2164" spc="86">
                  <a:solidFill>
                    <a:srgbClr val="000000"/>
                  </a:solidFill>
                  <a:latin typeface="Montserrat Semi-Bold Bold"/>
                </a:rPr>
                <a:t>Period Education</a:t>
              </a:r>
            </a:p>
          </p:txBody>
        </p:sp>
        <p:sp>
          <p:nvSpPr>
            <p:cNvPr id="10" name="TextBox 10"/>
            <p:cNvSpPr txBox="1"/>
            <p:nvPr/>
          </p:nvSpPr>
          <p:spPr>
            <a:xfrm>
              <a:off x="1188788" y="472741"/>
              <a:ext cx="840135" cy="497499"/>
            </a:xfrm>
            <a:prstGeom prst="rect">
              <a:avLst/>
            </a:prstGeom>
          </p:spPr>
          <p:txBody>
            <a:bodyPr lIns="0" tIns="0" rIns="0" bIns="0" rtlCol="0" anchor="t">
              <a:spAutoFit/>
            </a:bodyPr>
            <a:lstStyle/>
            <a:p>
              <a:pPr>
                <a:lnSpc>
                  <a:spcPts val="3409"/>
                </a:lnSpc>
              </a:pPr>
              <a:r>
                <a:rPr lang="en-US" sz="1894" spc="-17">
                  <a:solidFill>
                    <a:srgbClr val="000000"/>
                  </a:solidFill>
                  <a:latin typeface="Montserrat Classic"/>
                </a:rPr>
                <a:t>UK</a:t>
              </a:r>
            </a:p>
          </p:txBody>
        </p:sp>
      </p:grpSp>
      <p:sp>
        <p:nvSpPr>
          <p:cNvPr id="11" name="TextBox 11"/>
          <p:cNvSpPr txBox="1"/>
          <p:nvPr/>
        </p:nvSpPr>
        <p:spPr>
          <a:xfrm>
            <a:off x="1028700" y="1525890"/>
            <a:ext cx="16092517" cy="861711"/>
          </a:xfrm>
          <a:prstGeom prst="rect">
            <a:avLst/>
          </a:prstGeom>
        </p:spPr>
        <p:txBody>
          <a:bodyPr lIns="0" tIns="0" rIns="0" bIns="0" rtlCol="0" anchor="t">
            <a:spAutoFit/>
          </a:bodyPr>
          <a:lstStyle/>
          <a:p>
            <a:pPr>
              <a:lnSpc>
                <a:spcPts val="6399"/>
              </a:lnSpc>
            </a:pPr>
            <a:r>
              <a:rPr lang="en-US" sz="6399" dirty="0">
                <a:solidFill>
                  <a:srgbClr val="FF7165"/>
                </a:solidFill>
                <a:latin typeface="Dreaming Outloud Pro" panose="03050502040302030504" pitchFamily="66" charset="0"/>
              </a:rPr>
              <a:t>Period Pants </a:t>
            </a:r>
          </a:p>
        </p:txBody>
      </p:sp>
      <p:pic>
        <p:nvPicPr>
          <p:cNvPr id="12" name="Picture 1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640383">
            <a:off x="5906307" y="1391070"/>
            <a:ext cx="853630" cy="1320898"/>
          </a:xfrm>
          <a:prstGeom prst="rect">
            <a:avLst/>
          </a:prstGeom>
        </p:spPr>
      </p:pic>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631132" y="2885202"/>
            <a:ext cx="2057400" cy="2057400"/>
          </a:xfrm>
          <a:prstGeom prst="rect">
            <a:avLst/>
          </a:prstGeom>
        </p:spPr>
      </p:pic>
      <p:pic>
        <p:nvPicPr>
          <p:cNvPr id="14" name="Picture 1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2749705" y="2750416"/>
            <a:ext cx="2192186" cy="2192186"/>
          </a:xfrm>
          <a:prstGeom prst="rect">
            <a:avLst/>
          </a:prstGeom>
        </p:spPr>
      </p:pic>
      <p:sp>
        <p:nvSpPr>
          <p:cNvPr id="15" name="TextBox 15"/>
          <p:cNvSpPr txBox="1"/>
          <p:nvPr/>
        </p:nvSpPr>
        <p:spPr>
          <a:xfrm>
            <a:off x="552789" y="5418852"/>
            <a:ext cx="8522169" cy="4433990"/>
          </a:xfrm>
          <a:prstGeom prst="rect">
            <a:avLst/>
          </a:prstGeom>
        </p:spPr>
        <p:txBody>
          <a:bodyPr lIns="0" tIns="0" rIns="0" bIns="0" rtlCol="0" anchor="t">
            <a:spAutoFit/>
          </a:bodyPr>
          <a:lstStyle/>
          <a:p>
            <a:pPr marL="606344" lvl="1" indent="-303172">
              <a:lnSpc>
                <a:spcPts val="3931"/>
              </a:lnSpc>
              <a:buFont typeface="Arial"/>
              <a:buChar char="•"/>
            </a:pPr>
            <a:r>
              <a:rPr lang="en-US" sz="2808">
                <a:solidFill>
                  <a:srgbClr val="000000"/>
                </a:solidFill>
                <a:latin typeface="Open Sans Light"/>
              </a:rPr>
              <a:t>Easy to use</a:t>
            </a:r>
          </a:p>
          <a:p>
            <a:pPr marL="606344" lvl="1" indent="-303172">
              <a:lnSpc>
                <a:spcPts val="3931"/>
              </a:lnSpc>
              <a:buFont typeface="Arial"/>
              <a:buChar char="•"/>
            </a:pPr>
            <a:r>
              <a:rPr lang="en-US" sz="2808">
                <a:solidFill>
                  <a:srgbClr val="000000"/>
                </a:solidFill>
                <a:latin typeface="Open Sans Light"/>
              </a:rPr>
              <a:t>Different sizes, absorbencies, colours and designs </a:t>
            </a:r>
          </a:p>
          <a:p>
            <a:pPr marL="606344" lvl="1" indent="-303172">
              <a:lnSpc>
                <a:spcPts val="3931"/>
              </a:lnSpc>
              <a:buFont typeface="Arial"/>
              <a:buChar char="•"/>
            </a:pPr>
            <a:r>
              <a:rPr lang="en-US" sz="2808">
                <a:solidFill>
                  <a:srgbClr val="000000"/>
                </a:solidFill>
                <a:latin typeface="Open Sans Light"/>
              </a:rPr>
              <a:t>Environmentally friendly – they last approximately 5-10 years depending on what you buy  </a:t>
            </a:r>
          </a:p>
          <a:p>
            <a:pPr marL="606344" lvl="1" indent="-303172">
              <a:lnSpc>
                <a:spcPts val="3931"/>
              </a:lnSpc>
              <a:buFont typeface="Arial"/>
              <a:buChar char="•"/>
            </a:pPr>
            <a:r>
              <a:rPr lang="en-US" sz="2808">
                <a:solidFill>
                  <a:srgbClr val="000000"/>
                </a:solidFill>
                <a:latin typeface="Open Sans Light"/>
              </a:rPr>
              <a:t>Are often more comfortable than disposable pads </a:t>
            </a:r>
          </a:p>
          <a:p>
            <a:pPr>
              <a:lnSpc>
                <a:spcPts val="3931"/>
              </a:lnSpc>
            </a:pPr>
            <a:endParaRPr lang="en-US" sz="2808">
              <a:solidFill>
                <a:srgbClr val="000000"/>
              </a:solidFill>
              <a:latin typeface="Open Sans Light"/>
            </a:endParaRPr>
          </a:p>
        </p:txBody>
      </p:sp>
      <p:sp>
        <p:nvSpPr>
          <p:cNvPr id="16" name="TextBox 16"/>
          <p:cNvSpPr txBox="1"/>
          <p:nvPr/>
        </p:nvSpPr>
        <p:spPr>
          <a:xfrm>
            <a:off x="9401175" y="5418852"/>
            <a:ext cx="8579266" cy="1957490"/>
          </a:xfrm>
          <a:prstGeom prst="rect">
            <a:avLst/>
          </a:prstGeom>
        </p:spPr>
        <p:txBody>
          <a:bodyPr lIns="0" tIns="0" rIns="0" bIns="0" rtlCol="0" anchor="t">
            <a:spAutoFit/>
          </a:bodyPr>
          <a:lstStyle/>
          <a:p>
            <a:pPr marL="606344" lvl="1" indent="-303172">
              <a:lnSpc>
                <a:spcPts val="3931"/>
              </a:lnSpc>
              <a:buFont typeface="Arial"/>
              <a:buChar char="•"/>
            </a:pPr>
            <a:r>
              <a:rPr lang="en-US" sz="2808">
                <a:solidFill>
                  <a:srgbClr val="000000"/>
                </a:solidFill>
                <a:latin typeface="Open Sans Light"/>
              </a:rPr>
              <a:t>The initial cost is higher than disposable products or reusable pads</a:t>
            </a:r>
          </a:p>
          <a:p>
            <a:pPr marL="606344" lvl="1" indent="-303172">
              <a:lnSpc>
                <a:spcPts val="3931"/>
              </a:lnSpc>
              <a:buFont typeface="Arial"/>
              <a:buChar char="•"/>
            </a:pPr>
            <a:r>
              <a:rPr lang="en-US" sz="2808">
                <a:solidFill>
                  <a:srgbClr val="000000"/>
                </a:solidFill>
                <a:latin typeface="Open Sans Light"/>
              </a:rPr>
              <a:t>Can’t wear them whilst swimming </a:t>
            </a:r>
          </a:p>
          <a:p>
            <a:pPr>
              <a:lnSpc>
                <a:spcPts val="3931"/>
              </a:lnSpc>
            </a:pPr>
            <a:endParaRPr lang="en-US" sz="2808">
              <a:solidFill>
                <a:srgbClr val="000000"/>
              </a:solidFill>
              <a:latin typeface="Open Sans Light"/>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52789" y="664860"/>
            <a:ext cx="3701083" cy="727680"/>
            <a:chOff x="0" y="0"/>
            <a:chExt cx="4934778" cy="970239"/>
          </a:xfrm>
        </p:grpSpPr>
        <p:grpSp>
          <p:nvGrpSpPr>
            <p:cNvPr id="3" name="Group 3"/>
            <p:cNvGrpSpPr/>
            <p:nvPr/>
          </p:nvGrpSpPr>
          <p:grpSpPr>
            <a:xfrm>
              <a:off x="0" y="0"/>
              <a:ext cx="862312" cy="741049"/>
              <a:chOff x="0" y="0"/>
              <a:chExt cx="812800" cy="698500"/>
            </a:xfrm>
          </p:grpSpPr>
          <p:sp>
            <p:nvSpPr>
              <p:cNvPr id="4" name="Freeform 4"/>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00000"/>
              </a:solidFill>
            </p:spPr>
            <p:txBody>
              <a:bodyPr/>
              <a:lstStyle/>
              <a:p>
                <a:endParaRPr lang="en-US"/>
              </a:p>
            </p:txBody>
          </p:sp>
          <p:sp>
            <p:nvSpPr>
              <p:cNvPr id="5" name="TextBox 5"/>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18098" y="0"/>
              <a:ext cx="862312" cy="741049"/>
              <a:chOff x="0" y="0"/>
              <a:chExt cx="812800" cy="698500"/>
            </a:xfrm>
          </p:grpSpPr>
          <p:sp>
            <p:nvSpPr>
              <p:cNvPr id="7" name="Freeform 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87D0BF">
                  <a:alpha val="80000"/>
                </a:srgbClr>
              </a:solidFill>
            </p:spPr>
            <p:txBody>
              <a:bodyPr/>
              <a:lstStyle/>
              <a:p>
                <a:endParaRPr lang="en-US"/>
              </a:p>
            </p:txBody>
          </p:sp>
          <p:sp>
            <p:nvSpPr>
              <p:cNvPr id="8" name="TextBox 8"/>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188788" y="30183"/>
              <a:ext cx="3745990" cy="556857"/>
            </a:xfrm>
            <a:prstGeom prst="rect">
              <a:avLst/>
            </a:prstGeom>
          </p:spPr>
          <p:txBody>
            <a:bodyPr lIns="0" tIns="0" rIns="0" bIns="0" rtlCol="0" anchor="t">
              <a:spAutoFit/>
            </a:bodyPr>
            <a:lstStyle/>
            <a:p>
              <a:pPr>
                <a:lnSpc>
                  <a:spcPts val="3896"/>
                </a:lnSpc>
              </a:pPr>
              <a:r>
                <a:rPr lang="en-US" sz="2164" spc="86">
                  <a:solidFill>
                    <a:srgbClr val="000000"/>
                  </a:solidFill>
                  <a:latin typeface="Montserrat Semi-Bold Bold"/>
                </a:rPr>
                <a:t>Period Education</a:t>
              </a:r>
            </a:p>
          </p:txBody>
        </p:sp>
        <p:sp>
          <p:nvSpPr>
            <p:cNvPr id="10" name="TextBox 10"/>
            <p:cNvSpPr txBox="1"/>
            <p:nvPr/>
          </p:nvSpPr>
          <p:spPr>
            <a:xfrm>
              <a:off x="1188788" y="472741"/>
              <a:ext cx="840135" cy="497499"/>
            </a:xfrm>
            <a:prstGeom prst="rect">
              <a:avLst/>
            </a:prstGeom>
          </p:spPr>
          <p:txBody>
            <a:bodyPr lIns="0" tIns="0" rIns="0" bIns="0" rtlCol="0" anchor="t">
              <a:spAutoFit/>
            </a:bodyPr>
            <a:lstStyle/>
            <a:p>
              <a:pPr>
                <a:lnSpc>
                  <a:spcPts val="3409"/>
                </a:lnSpc>
              </a:pPr>
              <a:r>
                <a:rPr lang="en-US" sz="1894" spc="-17">
                  <a:solidFill>
                    <a:srgbClr val="000000"/>
                  </a:solidFill>
                  <a:latin typeface="Montserrat Classic"/>
                </a:rPr>
                <a:t>UK</a:t>
              </a:r>
            </a:p>
          </p:txBody>
        </p:sp>
      </p:grpSp>
      <p:sp>
        <p:nvSpPr>
          <p:cNvPr id="11" name="TextBox 11"/>
          <p:cNvSpPr txBox="1"/>
          <p:nvPr/>
        </p:nvSpPr>
        <p:spPr>
          <a:xfrm>
            <a:off x="1028700" y="1525890"/>
            <a:ext cx="16092517" cy="861711"/>
          </a:xfrm>
          <a:prstGeom prst="rect">
            <a:avLst/>
          </a:prstGeom>
        </p:spPr>
        <p:txBody>
          <a:bodyPr lIns="0" tIns="0" rIns="0" bIns="0" rtlCol="0" anchor="t">
            <a:spAutoFit/>
          </a:bodyPr>
          <a:lstStyle/>
          <a:p>
            <a:pPr>
              <a:lnSpc>
                <a:spcPts val="6399"/>
              </a:lnSpc>
            </a:pPr>
            <a:r>
              <a:rPr lang="en-US" sz="6399" dirty="0">
                <a:solidFill>
                  <a:srgbClr val="FF7165"/>
                </a:solidFill>
                <a:latin typeface="Dreaming Outloud Pro" panose="03050502040302030504" pitchFamily="66" charset="0"/>
              </a:rPr>
              <a:t>Period Swimwear</a:t>
            </a:r>
          </a:p>
        </p:txBody>
      </p:sp>
      <p:pic>
        <p:nvPicPr>
          <p:cNvPr id="12" name="Picture 1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640383">
            <a:off x="7169122" y="1432260"/>
            <a:ext cx="853630" cy="1320898"/>
          </a:xfrm>
          <a:prstGeom prst="rect">
            <a:avLst/>
          </a:prstGeom>
        </p:spPr>
      </p:pic>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631132" y="2885202"/>
            <a:ext cx="2057400" cy="2057400"/>
          </a:xfrm>
          <a:prstGeom prst="rect">
            <a:avLst/>
          </a:prstGeom>
        </p:spPr>
      </p:pic>
      <p:pic>
        <p:nvPicPr>
          <p:cNvPr id="14" name="Picture 1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2749705" y="2750416"/>
            <a:ext cx="2192186" cy="2192186"/>
          </a:xfrm>
          <a:prstGeom prst="rect">
            <a:avLst/>
          </a:prstGeom>
        </p:spPr>
      </p:pic>
      <p:sp>
        <p:nvSpPr>
          <p:cNvPr id="15" name="TextBox 15"/>
          <p:cNvSpPr txBox="1"/>
          <p:nvPr/>
        </p:nvSpPr>
        <p:spPr>
          <a:xfrm>
            <a:off x="552789" y="5418852"/>
            <a:ext cx="8522169" cy="4433990"/>
          </a:xfrm>
          <a:prstGeom prst="rect">
            <a:avLst/>
          </a:prstGeom>
        </p:spPr>
        <p:txBody>
          <a:bodyPr lIns="0" tIns="0" rIns="0" bIns="0" rtlCol="0" anchor="t">
            <a:spAutoFit/>
          </a:bodyPr>
          <a:lstStyle/>
          <a:p>
            <a:pPr marL="606344" lvl="1" indent="-303172">
              <a:lnSpc>
                <a:spcPts val="3931"/>
              </a:lnSpc>
              <a:buFont typeface="Arial"/>
              <a:buChar char="•"/>
            </a:pPr>
            <a:r>
              <a:rPr lang="en-US" sz="2808">
                <a:solidFill>
                  <a:srgbClr val="000000"/>
                </a:solidFill>
                <a:latin typeface="Open Sans Light"/>
              </a:rPr>
              <a:t>Can be worn swimming and doing other water sports! </a:t>
            </a:r>
          </a:p>
          <a:p>
            <a:pPr marL="606344" lvl="1" indent="-303172">
              <a:lnSpc>
                <a:spcPts val="3931"/>
              </a:lnSpc>
              <a:buFont typeface="Arial"/>
              <a:buChar char="•"/>
            </a:pPr>
            <a:r>
              <a:rPr lang="en-US" sz="2808">
                <a:solidFill>
                  <a:srgbClr val="000000"/>
                </a:solidFill>
                <a:latin typeface="Open Sans Light"/>
              </a:rPr>
              <a:t>Easy to use</a:t>
            </a:r>
          </a:p>
          <a:p>
            <a:pPr marL="606344" lvl="1" indent="-303172">
              <a:lnSpc>
                <a:spcPts val="3931"/>
              </a:lnSpc>
              <a:buFont typeface="Arial"/>
              <a:buChar char="•"/>
            </a:pPr>
            <a:r>
              <a:rPr lang="en-US" sz="2808">
                <a:solidFill>
                  <a:srgbClr val="000000"/>
                </a:solidFill>
                <a:latin typeface="Open Sans Light"/>
              </a:rPr>
              <a:t>Different sizes, absorbencies, colours and designs </a:t>
            </a:r>
          </a:p>
          <a:p>
            <a:pPr marL="606344" lvl="1" indent="-303172">
              <a:lnSpc>
                <a:spcPts val="3931"/>
              </a:lnSpc>
              <a:buFont typeface="Arial"/>
              <a:buChar char="•"/>
            </a:pPr>
            <a:r>
              <a:rPr lang="en-US" sz="2808">
                <a:solidFill>
                  <a:srgbClr val="000000"/>
                </a:solidFill>
                <a:latin typeface="Open Sans Light"/>
              </a:rPr>
              <a:t>Environmentally friendly – they last approximately 5 years depending on what you buy and how often they are worn </a:t>
            </a:r>
          </a:p>
          <a:p>
            <a:pPr>
              <a:lnSpc>
                <a:spcPts val="3931"/>
              </a:lnSpc>
            </a:pPr>
            <a:endParaRPr lang="en-US" sz="2808">
              <a:solidFill>
                <a:srgbClr val="000000"/>
              </a:solidFill>
              <a:latin typeface="Open Sans Light"/>
            </a:endParaRPr>
          </a:p>
        </p:txBody>
      </p:sp>
      <p:sp>
        <p:nvSpPr>
          <p:cNvPr id="16" name="TextBox 16"/>
          <p:cNvSpPr txBox="1"/>
          <p:nvPr/>
        </p:nvSpPr>
        <p:spPr>
          <a:xfrm>
            <a:off x="9401175" y="5418852"/>
            <a:ext cx="8579266" cy="966890"/>
          </a:xfrm>
          <a:prstGeom prst="rect">
            <a:avLst/>
          </a:prstGeom>
        </p:spPr>
        <p:txBody>
          <a:bodyPr lIns="0" tIns="0" rIns="0" bIns="0" rtlCol="0" anchor="t">
            <a:spAutoFit/>
          </a:bodyPr>
          <a:lstStyle/>
          <a:p>
            <a:pPr marL="606344" lvl="1" indent="-303172">
              <a:lnSpc>
                <a:spcPts val="3931"/>
              </a:lnSpc>
              <a:buFont typeface="Arial"/>
              <a:buChar char="•"/>
            </a:pPr>
            <a:r>
              <a:rPr lang="en-US" sz="2808">
                <a:solidFill>
                  <a:srgbClr val="000000"/>
                </a:solidFill>
                <a:latin typeface="Open Sans Light"/>
              </a:rPr>
              <a:t>The initial cost is higher than normal swimwear </a:t>
            </a:r>
          </a:p>
          <a:p>
            <a:pPr>
              <a:lnSpc>
                <a:spcPts val="3931"/>
              </a:lnSpc>
            </a:pPr>
            <a:r>
              <a:rPr lang="en-US" sz="2808">
                <a:solidFill>
                  <a:srgbClr val="000000"/>
                </a:solidFill>
                <a:latin typeface="Open Sans Light"/>
              </a:rPr>
              <a:t>May not be as good for heavy flow.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rot="1770514">
            <a:off x="14357131" y="-1296380"/>
            <a:ext cx="5804337" cy="5026294"/>
            <a:chOff x="0" y="0"/>
            <a:chExt cx="4282440" cy="3708400"/>
          </a:xfrm>
        </p:grpSpPr>
        <p:sp>
          <p:nvSpPr>
            <p:cNvPr id="3" name="Freeform 3"/>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solidFill>
              <a:srgbClr val="87D0BF"/>
            </a:solidFill>
            <a:ln w="12700">
              <a:noFill/>
            </a:ln>
          </p:spPr>
          <p:txBody>
            <a:bodyPr/>
            <a:lstStyle/>
            <a:p>
              <a:endParaRPr lang="en-US"/>
            </a:p>
          </p:txBody>
        </p:sp>
      </p:grpSp>
      <p:grpSp>
        <p:nvGrpSpPr>
          <p:cNvPr id="4" name="Group 4"/>
          <p:cNvGrpSpPr>
            <a:grpSpLocks noChangeAspect="1"/>
          </p:cNvGrpSpPr>
          <p:nvPr/>
        </p:nvGrpSpPr>
        <p:grpSpPr>
          <a:xfrm rot="4592018">
            <a:off x="12687981" y="614378"/>
            <a:ext cx="3986742" cy="3452339"/>
            <a:chOff x="0" y="0"/>
            <a:chExt cx="4282440" cy="3708400"/>
          </a:xfrm>
        </p:grpSpPr>
        <p:sp>
          <p:nvSpPr>
            <p:cNvPr id="5" name="Freeform 5"/>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solidFill>
              <a:srgbClr val="FF7165">
                <a:alpha val="57647"/>
              </a:srgbClr>
            </a:solidFill>
            <a:ln w="12700">
              <a:noFill/>
            </a:ln>
          </p:spPr>
          <p:txBody>
            <a:bodyPr/>
            <a:lstStyle/>
            <a:p>
              <a:endParaRPr lang="en-US"/>
            </a:p>
          </p:txBody>
        </p:sp>
      </p:grpSp>
      <p:sp>
        <p:nvSpPr>
          <p:cNvPr id="6" name="TextBox 6"/>
          <p:cNvSpPr txBox="1"/>
          <p:nvPr/>
        </p:nvSpPr>
        <p:spPr>
          <a:xfrm>
            <a:off x="1028700" y="4944235"/>
            <a:ext cx="16555048" cy="1323339"/>
          </a:xfrm>
          <a:prstGeom prst="rect">
            <a:avLst/>
          </a:prstGeom>
        </p:spPr>
        <p:txBody>
          <a:bodyPr lIns="0" tIns="0" rIns="0" bIns="0" rtlCol="0" anchor="t">
            <a:spAutoFit/>
          </a:bodyPr>
          <a:lstStyle/>
          <a:p>
            <a:pPr>
              <a:lnSpc>
                <a:spcPts val="2660"/>
              </a:lnSpc>
              <a:spcBef>
                <a:spcPct val="0"/>
              </a:spcBef>
            </a:pPr>
            <a:r>
              <a:rPr lang="en-US" sz="1900" dirty="0">
                <a:solidFill>
                  <a:srgbClr val="000000"/>
                </a:solidFill>
                <a:latin typeface="Montserrat"/>
              </a:rPr>
              <a:t>Period Education ©2023  (</a:t>
            </a:r>
            <a:r>
              <a:rPr lang="en-US" sz="1900" dirty="0" err="1">
                <a:solidFill>
                  <a:srgbClr val="000000"/>
                </a:solidFill>
                <a:latin typeface="Montserrat"/>
              </a:rPr>
              <a:t>www.periodeducation.org</a:t>
            </a:r>
            <a:r>
              <a:rPr lang="en-US" sz="1900" dirty="0">
                <a:solidFill>
                  <a:srgbClr val="000000"/>
                </a:solidFill>
                <a:latin typeface="Montserrat"/>
              </a:rPr>
              <a:t>)​</a:t>
            </a:r>
          </a:p>
          <a:p>
            <a:pPr>
              <a:lnSpc>
                <a:spcPts val="2660"/>
              </a:lnSpc>
              <a:spcBef>
                <a:spcPct val="0"/>
              </a:spcBef>
            </a:pPr>
            <a:r>
              <a:rPr lang="en-US" sz="1900" dirty="0">
                <a:solidFill>
                  <a:srgbClr val="000000"/>
                </a:solidFill>
                <a:latin typeface="Montserrat"/>
              </a:rPr>
              <a:t>All rights reserved. These resources may be reproduced by anyone working to promote the menstrual health of women and girls as long as it is clearly referenced. It may not be used for commercial purposes unless written permission has been obtained from Period Education. ​</a:t>
            </a:r>
          </a:p>
        </p:txBody>
      </p:sp>
      <p:pic>
        <p:nvPicPr>
          <p:cNvPr id="15" name="Picture 15"/>
          <p:cNvPicPr>
            <a:picLocks noChangeAspect="1"/>
          </p:cNvPicPr>
          <p:nvPr/>
        </p:nvPicPr>
        <p:blipFill>
          <a:blip r:embed="rId2">
            <a:alphaModFix amt="57000"/>
          </a:blip>
          <a:srcRect/>
          <a:stretch>
            <a:fillRect/>
          </a:stretch>
        </p:blipFill>
        <p:spPr>
          <a:xfrm>
            <a:off x="11969634" y="3489215"/>
            <a:ext cx="1344173" cy="1344173"/>
          </a:xfrm>
          <a:prstGeom prst="rect">
            <a:avLst/>
          </a:prstGeom>
        </p:spPr>
      </p:pic>
      <p:sp>
        <p:nvSpPr>
          <p:cNvPr id="16" name="TextBox 16"/>
          <p:cNvSpPr txBox="1"/>
          <p:nvPr/>
        </p:nvSpPr>
        <p:spPr>
          <a:xfrm>
            <a:off x="1028700" y="423590"/>
            <a:ext cx="11794039" cy="4284443"/>
          </a:xfrm>
          <a:prstGeom prst="rect">
            <a:avLst/>
          </a:prstGeom>
        </p:spPr>
        <p:txBody>
          <a:bodyPr lIns="0" tIns="0" rIns="0" bIns="0" rtlCol="0" anchor="t">
            <a:spAutoFit/>
          </a:bodyPr>
          <a:lstStyle/>
          <a:p>
            <a:r>
              <a:rPr lang="en-GB" sz="2400" b="0" i="0" dirty="0">
                <a:effectLst/>
                <a:latin typeface="Open Sans" panose="020B0606030504020204" pitchFamily="34" charset="0"/>
                <a:ea typeface="Open Sans" panose="020B0606030504020204" pitchFamily="34" charset="0"/>
                <a:cs typeface="Open Sans" panose="020B0606030504020204" pitchFamily="34" charset="0"/>
              </a:rPr>
              <a:t>Authors ​and contributions:</a:t>
            </a:r>
            <a:endParaRPr lang="en-GB" sz="2400" dirty="0">
              <a:effectLst/>
              <a:latin typeface="Open Sans" panose="020B0606030504020204" pitchFamily="34" charset="0"/>
              <a:ea typeface="Open Sans" panose="020B0606030504020204" pitchFamily="34" charset="0"/>
              <a:cs typeface="Open Sans" panose="020B0606030504020204" pitchFamily="34" charset="0"/>
            </a:endParaRPr>
          </a:p>
          <a:p>
            <a:r>
              <a:rPr lang="en-GB" sz="2400" b="0" i="0" dirty="0">
                <a:effectLst/>
                <a:latin typeface="Open Sans" panose="020B0606030504020204" pitchFamily="34" charset="0"/>
                <a:ea typeface="Open Sans" panose="020B0606030504020204" pitchFamily="34" charset="0"/>
                <a:cs typeface="Open Sans" panose="020B0606030504020204" pitchFamily="34" charset="0"/>
              </a:rPr>
              <a:t>Content developed by Dr Laura Forrest*, Dr Natalie Brown and </a:t>
            </a:r>
            <a:r>
              <a:rPr lang="en-GB" sz="2400" b="0" i="0" dirty="0" err="1">
                <a:effectLst/>
                <a:latin typeface="Open Sans" panose="020B0606030504020204" pitchFamily="34" charset="0"/>
                <a:ea typeface="Open Sans" panose="020B0606030504020204" pitchFamily="34" charset="0"/>
                <a:cs typeface="Open Sans" panose="020B0606030504020204" pitchFamily="34" charset="0"/>
              </a:rPr>
              <a:t>Beky</a:t>
            </a:r>
            <a:r>
              <a:rPr lang="en-GB" sz="2400" b="0" i="0" dirty="0">
                <a:effectLst/>
                <a:latin typeface="Open Sans" panose="020B0606030504020204" pitchFamily="34" charset="0"/>
                <a:ea typeface="Open Sans" panose="020B0606030504020204" pitchFamily="34" charset="0"/>
                <a:cs typeface="Open Sans" panose="020B0606030504020204" pitchFamily="34" charset="0"/>
              </a:rPr>
              <a:t> Williams.</a:t>
            </a:r>
            <a:endParaRPr lang="en-GB" sz="2400" dirty="0">
              <a:effectLst/>
              <a:latin typeface="Open Sans" panose="020B0606030504020204" pitchFamily="34" charset="0"/>
              <a:ea typeface="Open Sans" panose="020B0606030504020204" pitchFamily="34" charset="0"/>
              <a:cs typeface="Open Sans" panose="020B0606030504020204" pitchFamily="34" charset="0"/>
            </a:endParaRPr>
          </a:p>
          <a:p>
            <a:r>
              <a:rPr lang="en-GB" sz="2400" b="0" i="0" dirty="0">
                <a:effectLst/>
                <a:latin typeface="Open Sans" panose="020B0606030504020204" pitchFamily="34" charset="0"/>
                <a:ea typeface="Open Sans" panose="020B0606030504020204" pitchFamily="34" charset="0"/>
                <a:cs typeface="Open Sans" panose="020B0606030504020204" pitchFamily="34" charset="0"/>
              </a:rPr>
              <a:t>Associated activities co-designed by Dr Laura Forrest, Dr Natalie Brown, </a:t>
            </a:r>
            <a:r>
              <a:rPr lang="en-GB" sz="2400" b="0" i="0" dirty="0" err="1">
                <a:effectLst/>
                <a:latin typeface="Open Sans" panose="020B0606030504020204" pitchFamily="34" charset="0"/>
                <a:ea typeface="Open Sans" panose="020B0606030504020204" pitchFamily="34" charset="0"/>
                <a:cs typeface="Open Sans" panose="020B0606030504020204" pitchFamily="34" charset="0"/>
              </a:rPr>
              <a:t>Beky</a:t>
            </a:r>
            <a:r>
              <a:rPr lang="en-GB" sz="2400" b="0" i="0" dirty="0">
                <a:effectLst/>
                <a:latin typeface="Open Sans" panose="020B0606030504020204" pitchFamily="34" charset="0"/>
                <a:ea typeface="Open Sans" panose="020B0606030504020204" pitchFamily="34" charset="0"/>
                <a:cs typeface="Open Sans" panose="020B0606030504020204" pitchFamily="34" charset="0"/>
              </a:rPr>
              <a:t> Williams, Dr Shirley Gray, Elaine </a:t>
            </a:r>
            <a:r>
              <a:rPr lang="en-GB" sz="2400" b="0" i="0" dirty="0" err="1">
                <a:effectLst/>
                <a:latin typeface="Open Sans" panose="020B0606030504020204" pitchFamily="34" charset="0"/>
                <a:ea typeface="Open Sans" panose="020B0606030504020204" pitchFamily="34" charset="0"/>
                <a:cs typeface="Open Sans" panose="020B0606030504020204" pitchFamily="34" charset="0"/>
              </a:rPr>
              <a:t>Wotherspoon</a:t>
            </a:r>
            <a:r>
              <a:rPr lang="en-GB" sz="2400" b="0" i="0" dirty="0">
                <a:effectLst/>
                <a:latin typeface="Open Sans" panose="020B0606030504020204" pitchFamily="34" charset="0"/>
                <a:ea typeface="Open Sans" panose="020B0606030504020204" pitchFamily="34" charset="0"/>
                <a:cs typeface="Open Sans" panose="020B0606030504020204" pitchFamily="34" charset="0"/>
              </a:rPr>
              <a:t>, Julie </a:t>
            </a:r>
            <a:r>
              <a:rPr lang="en-GB" sz="2400" b="0" i="0" dirty="0" err="1">
                <a:effectLst/>
                <a:latin typeface="Open Sans" panose="020B0606030504020204" pitchFamily="34" charset="0"/>
                <a:ea typeface="Open Sans" panose="020B0606030504020204" pitchFamily="34" charset="0"/>
                <a:cs typeface="Open Sans" panose="020B0606030504020204" pitchFamily="34" charset="0"/>
              </a:rPr>
              <a:t>Isdale</a:t>
            </a:r>
            <a:r>
              <a:rPr lang="en-GB" sz="2400" b="0" i="0" dirty="0">
                <a:effectLst/>
                <a:latin typeface="Open Sans" panose="020B0606030504020204" pitchFamily="34" charset="0"/>
                <a:ea typeface="Open Sans" panose="020B0606030504020204" pitchFamily="34" charset="0"/>
                <a:cs typeface="Open Sans" panose="020B0606030504020204" pitchFamily="34" charset="0"/>
              </a:rPr>
              <a:t>, Tilly O'Donnell. </a:t>
            </a:r>
            <a:endParaRPr lang="en-GB" sz="2400" dirty="0">
              <a:effectLst/>
              <a:latin typeface="Open Sans" panose="020B0606030504020204" pitchFamily="34" charset="0"/>
              <a:ea typeface="Open Sans" panose="020B0606030504020204" pitchFamily="34" charset="0"/>
              <a:cs typeface="Open Sans" panose="020B0606030504020204" pitchFamily="34" charset="0"/>
            </a:endParaRPr>
          </a:p>
          <a:p>
            <a:endParaRPr lang="en-GB" sz="2400" b="0" i="0" dirty="0">
              <a:effectLst/>
              <a:latin typeface="Open Sans" panose="020B0606030504020204" pitchFamily="34" charset="0"/>
              <a:ea typeface="Open Sans" panose="020B0606030504020204" pitchFamily="34" charset="0"/>
              <a:cs typeface="Open Sans" panose="020B0606030504020204" pitchFamily="34" charset="0"/>
            </a:endParaRPr>
          </a:p>
          <a:p>
            <a:r>
              <a:rPr lang="en-GB" sz="2400" b="0" i="0" dirty="0">
                <a:effectLst/>
                <a:latin typeface="Open Sans" panose="020B0606030504020204" pitchFamily="34" charset="0"/>
                <a:ea typeface="Open Sans" panose="020B0606030504020204" pitchFamily="34" charset="0"/>
                <a:cs typeface="Open Sans" panose="020B0606030504020204" pitchFamily="34" charset="0"/>
              </a:rPr>
              <a:t>Valuable feedback received from Megan Padden, Tracy Johnston, Dr Jessica </a:t>
            </a:r>
            <a:r>
              <a:rPr lang="en-GB" sz="2400" b="0" i="0" dirty="0" err="1">
                <a:effectLst/>
                <a:latin typeface="Open Sans" panose="020B0606030504020204" pitchFamily="34" charset="0"/>
                <a:ea typeface="Open Sans" panose="020B0606030504020204" pitchFamily="34" charset="0"/>
                <a:cs typeface="Open Sans" panose="020B0606030504020204" pitchFamily="34" charset="0"/>
              </a:rPr>
              <a:t>Piasecki</a:t>
            </a:r>
            <a:r>
              <a:rPr lang="en-GB" sz="2400" b="0" i="0" dirty="0">
                <a:effectLst/>
                <a:latin typeface="Open Sans" panose="020B0606030504020204" pitchFamily="34" charset="0"/>
                <a:ea typeface="Open Sans" panose="020B0606030504020204" pitchFamily="34" charset="0"/>
                <a:cs typeface="Open Sans" panose="020B0606030504020204" pitchFamily="34" charset="0"/>
              </a:rPr>
              <a:t> and Dr Georgie </a:t>
            </a:r>
            <a:r>
              <a:rPr lang="en-GB" sz="2400" b="0" i="0" dirty="0" err="1">
                <a:effectLst/>
                <a:latin typeface="Open Sans" panose="020B0606030504020204" pitchFamily="34" charset="0"/>
                <a:ea typeface="Open Sans" panose="020B0606030504020204" pitchFamily="34" charset="0"/>
                <a:cs typeface="Open Sans" panose="020B0606030504020204" pitchFamily="34" charset="0"/>
              </a:rPr>
              <a:t>Bruinvels</a:t>
            </a:r>
            <a:r>
              <a:rPr lang="en-GB" sz="2400" b="0" i="0" dirty="0">
                <a:effectLst/>
                <a:latin typeface="Open Sans" panose="020B0606030504020204" pitchFamily="34" charset="0"/>
                <a:ea typeface="Open Sans" panose="020B0606030504020204" pitchFamily="34" charset="0"/>
                <a:cs typeface="Open Sans" panose="020B0606030504020204" pitchFamily="34" charset="0"/>
              </a:rPr>
              <a:t>.</a:t>
            </a:r>
            <a:endParaRPr lang="en-GB" sz="2400" dirty="0">
              <a:effectLst/>
              <a:latin typeface="Open Sans" panose="020B0606030504020204" pitchFamily="34" charset="0"/>
              <a:ea typeface="Open Sans" panose="020B0606030504020204" pitchFamily="34" charset="0"/>
              <a:cs typeface="Open Sans" panose="020B0606030504020204" pitchFamily="34" charset="0"/>
            </a:endParaRPr>
          </a:p>
          <a:p>
            <a:pPr>
              <a:lnSpc>
                <a:spcPts val="3371"/>
              </a:lnSpc>
              <a:spcBef>
                <a:spcPct val="0"/>
              </a:spcBef>
            </a:pPr>
            <a:endParaRPr lang="en-US" sz="2408" dirty="0">
              <a:solidFill>
                <a:srgbClr val="000000"/>
              </a:solidFill>
              <a:latin typeface="Open Sans Light"/>
            </a:endParaRPr>
          </a:p>
          <a:p>
            <a:pPr>
              <a:lnSpc>
                <a:spcPts val="3091"/>
              </a:lnSpc>
              <a:spcBef>
                <a:spcPct val="0"/>
              </a:spcBef>
            </a:pPr>
            <a:r>
              <a:rPr lang="en-US" sz="2208" dirty="0">
                <a:solidFill>
                  <a:srgbClr val="000000"/>
                </a:solidFill>
                <a:latin typeface="Open Sans Light"/>
              </a:rPr>
              <a:t>*Dr Laura Forrest was supported by the Royal Society of Edinburgh Research Fellowship during the development of these resources</a:t>
            </a:r>
          </a:p>
          <a:p>
            <a:pPr>
              <a:lnSpc>
                <a:spcPts val="3931"/>
              </a:lnSpc>
              <a:spcBef>
                <a:spcPct val="0"/>
              </a:spcBef>
            </a:pPr>
            <a:r>
              <a:rPr lang="en-US" sz="2808" dirty="0">
                <a:solidFill>
                  <a:srgbClr val="000000"/>
                </a:solidFill>
                <a:latin typeface="Open Sans Light"/>
              </a:rPr>
              <a:t>​</a:t>
            </a:r>
          </a:p>
        </p:txBody>
      </p:sp>
      <p:grpSp>
        <p:nvGrpSpPr>
          <p:cNvPr id="18" name="Group 17">
            <a:extLst>
              <a:ext uri="{FF2B5EF4-FFF2-40B4-BE49-F238E27FC236}">
                <a16:creationId xmlns:a16="http://schemas.microsoft.com/office/drawing/2014/main" id="{5B191EC4-7A42-0838-3665-A04FF5FA6B7A}"/>
              </a:ext>
            </a:extLst>
          </p:cNvPr>
          <p:cNvGrpSpPr/>
          <p:nvPr/>
        </p:nvGrpSpPr>
        <p:grpSpPr>
          <a:xfrm>
            <a:off x="2353516" y="6289997"/>
            <a:ext cx="13905416" cy="3757453"/>
            <a:chOff x="2353516" y="6289997"/>
            <a:chExt cx="13905416" cy="3757453"/>
          </a:xfrm>
        </p:grpSpPr>
        <p:grpSp>
          <p:nvGrpSpPr>
            <p:cNvPr id="7" name="Group 7"/>
            <p:cNvGrpSpPr/>
            <p:nvPr/>
          </p:nvGrpSpPr>
          <p:grpSpPr>
            <a:xfrm>
              <a:off x="2353516" y="6289997"/>
              <a:ext cx="13905416" cy="3757453"/>
              <a:chOff x="0" y="0"/>
              <a:chExt cx="18540555" cy="5009937"/>
            </a:xfrm>
          </p:grpSpPr>
          <p:pic>
            <p:nvPicPr>
              <p:cNvPr id="8" name="Picture 8"/>
              <p:cNvPicPr>
                <a:picLocks noChangeAspect="1"/>
              </p:cNvPicPr>
              <p:nvPr/>
            </p:nvPicPr>
            <p:blipFill>
              <a:blip r:embed="rId3">
                <a:alphaModFix amt="44999"/>
              </a:blip>
              <a:srcRect/>
              <a:stretch>
                <a:fillRect/>
              </a:stretch>
            </p:blipFill>
            <p:spPr>
              <a:xfrm>
                <a:off x="0" y="1517372"/>
                <a:ext cx="6604135" cy="998846"/>
              </a:xfrm>
              <a:prstGeom prst="rect">
                <a:avLst/>
              </a:prstGeom>
            </p:spPr>
          </p:pic>
          <p:pic>
            <p:nvPicPr>
              <p:cNvPr id="9" name="Picture 9"/>
              <p:cNvPicPr>
                <a:picLocks noChangeAspect="1"/>
              </p:cNvPicPr>
              <p:nvPr/>
            </p:nvPicPr>
            <p:blipFill>
              <a:blip r:embed="rId4">
                <a:alphaModFix amt="44999"/>
              </a:blip>
              <a:srcRect/>
              <a:stretch>
                <a:fillRect/>
              </a:stretch>
            </p:blipFill>
            <p:spPr>
              <a:xfrm>
                <a:off x="6772644" y="1517372"/>
                <a:ext cx="4218941" cy="2337111"/>
              </a:xfrm>
              <a:prstGeom prst="rect">
                <a:avLst/>
              </a:prstGeom>
            </p:spPr>
          </p:pic>
          <p:pic>
            <p:nvPicPr>
              <p:cNvPr id="10" name="Picture 10"/>
              <p:cNvPicPr>
                <a:picLocks noChangeAspect="1"/>
              </p:cNvPicPr>
              <p:nvPr/>
            </p:nvPicPr>
            <p:blipFill>
              <a:blip r:embed="rId5">
                <a:alphaModFix amt="44999"/>
              </a:blip>
              <a:srcRect/>
              <a:stretch>
                <a:fillRect/>
              </a:stretch>
            </p:blipFill>
            <p:spPr>
              <a:xfrm>
                <a:off x="9214310" y="0"/>
                <a:ext cx="6787977" cy="4079820"/>
              </a:xfrm>
              <a:prstGeom prst="rect">
                <a:avLst/>
              </a:prstGeom>
            </p:spPr>
          </p:pic>
          <p:pic>
            <p:nvPicPr>
              <p:cNvPr id="11" name="Picture 11"/>
              <p:cNvPicPr>
                <a:picLocks noChangeAspect="1"/>
              </p:cNvPicPr>
              <p:nvPr/>
            </p:nvPicPr>
            <p:blipFill>
              <a:blip r:embed="rId6">
                <a:alphaModFix amt="44999"/>
              </a:blip>
              <a:srcRect/>
              <a:stretch>
                <a:fillRect/>
              </a:stretch>
            </p:blipFill>
            <p:spPr>
              <a:xfrm>
                <a:off x="14263889" y="1358144"/>
                <a:ext cx="4276666" cy="1158074"/>
              </a:xfrm>
              <a:prstGeom prst="rect">
                <a:avLst/>
              </a:prstGeom>
            </p:spPr>
          </p:pic>
          <p:pic>
            <p:nvPicPr>
              <p:cNvPr id="13" name="Picture 13"/>
              <p:cNvPicPr>
                <a:picLocks noChangeAspect="1"/>
              </p:cNvPicPr>
              <p:nvPr/>
            </p:nvPicPr>
            <p:blipFill>
              <a:blip r:embed="rId7">
                <a:alphaModFix amt="44999"/>
              </a:blip>
              <a:srcRect/>
              <a:stretch>
                <a:fillRect/>
              </a:stretch>
            </p:blipFill>
            <p:spPr>
              <a:xfrm>
                <a:off x="2359569" y="2685927"/>
                <a:ext cx="4244566" cy="1404785"/>
              </a:xfrm>
              <a:prstGeom prst="rect">
                <a:avLst/>
              </a:prstGeom>
            </p:spPr>
          </p:pic>
          <p:pic>
            <p:nvPicPr>
              <p:cNvPr id="14" name="Picture 14"/>
              <p:cNvPicPr>
                <a:picLocks noChangeAspect="1"/>
              </p:cNvPicPr>
              <p:nvPr/>
            </p:nvPicPr>
            <p:blipFill>
              <a:blip r:embed="rId8">
                <a:alphaModFix amt="44999"/>
              </a:blip>
              <a:srcRect/>
              <a:stretch>
                <a:fillRect/>
              </a:stretch>
            </p:blipFill>
            <p:spPr>
              <a:xfrm>
                <a:off x="239537" y="2516218"/>
                <a:ext cx="2493719" cy="2493719"/>
              </a:xfrm>
              <a:prstGeom prst="rect">
                <a:avLst/>
              </a:prstGeom>
            </p:spPr>
          </p:pic>
        </p:grpSp>
        <p:pic>
          <p:nvPicPr>
            <p:cNvPr id="17" name="Picture 16">
              <a:extLst>
                <a:ext uri="{FF2B5EF4-FFF2-40B4-BE49-F238E27FC236}">
                  <a16:creationId xmlns:a16="http://schemas.microsoft.com/office/drawing/2014/main" id="{53A96C49-461B-F12A-A42C-43B7D715FF13}"/>
                </a:ext>
              </a:extLst>
            </p:cNvPr>
            <p:cNvPicPr>
              <a:picLocks noChangeAspect="1"/>
            </p:cNvPicPr>
            <p:nvPr/>
          </p:nvPicPr>
          <p:blipFill rotWithShape="1">
            <a:blip r:embed="rId9">
              <a:alphaModFix amt="20000"/>
            </a:blip>
            <a:srcRect l="13743" t="45493" r="18756" b="29544"/>
            <a:stretch/>
          </p:blipFill>
          <p:spPr>
            <a:xfrm>
              <a:off x="13379264" y="8492189"/>
              <a:ext cx="2879668" cy="678093"/>
            </a:xfrm>
            <a:prstGeom prst="rect">
              <a:avLst/>
            </a:prstGeom>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13271" y="664860"/>
            <a:ext cx="3701083" cy="727680"/>
            <a:chOff x="0" y="0"/>
            <a:chExt cx="4934778" cy="970239"/>
          </a:xfrm>
        </p:grpSpPr>
        <p:grpSp>
          <p:nvGrpSpPr>
            <p:cNvPr id="3" name="Group 3"/>
            <p:cNvGrpSpPr/>
            <p:nvPr/>
          </p:nvGrpSpPr>
          <p:grpSpPr>
            <a:xfrm>
              <a:off x="0" y="0"/>
              <a:ext cx="862312" cy="741049"/>
              <a:chOff x="0" y="0"/>
              <a:chExt cx="812800" cy="698500"/>
            </a:xfrm>
          </p:grpSpPr>
          <p:sp>
            <p:nvSpPr>
              <p:cNvPr id="4" name="Freeform 4"/>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00000"/>
              </a:solidFill>
            </p:spPr>
            <p:txBody>
              <a:bodyPr/>
              <a:lstStyle/>
              <a:p>
                <a:endParaRPr lang="en-US"/>
              </a:p>
            </p:txBody>
          </p:sp>
          <p:sp>
            <p:nvSpPr>
              <p:cNvPr id="5" name="TextBox 5"/>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18098" y="0"/>
              <a:ext cx="862312" cy="741049"/>
              <a:chOff x="0" y="0"/>
              <a:chExt cx="812800" cy="698500"/>
            </a:xfrm>
          </p:grpSpPr>
          <p:sp>
            <p:nvSpPr>
              <p:cNvPr id="7" name="Freeform 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87D0BF">
                  <a:alpha val="80000"/>
                </a:srgbClr>
              </a:solidFill>
            </p:spPr>
            <p:txBody>
              <a:bodyPr/>
              <a:lstStyle/>
              <a:p>
                <a:endParaRPr lang="en-US"/>
              </a:p>
            </p:txBody>
          </p:sp>
          <p:sp>
            <p:nvSpPr>
              <p:cNvPr id="8" name="TextBox 8"/>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188788" y="30183"/>
              <a:ext cx="3745990" cy="556857"/>
            </a:xfrm>
            <a:prstGeom prst="rect">
              <a:avLst/>
            </a:prstGeom>
          </p:spPr>
          <p:txBody>
            <a:bodyPr lIns="0" tIns="0" rIns="0" bIns="0" rtlCol="0" anchor="t">
              <a:spAutoFit/>
            </a:bodyPr>
            <a:lstStyle/>
            <a:p>
              <a:pPr>
                <a:lnSpc>
                  <a:spcPts val="3896"/>
                </a:lnSpc>
              </a:pPr>
              <a:r>
                <a:rPr lang="en-US" sz="2164" spc="86">
                  <a:solidFill>
                    <a:srgbClr val="000000"/>
                  </a:solidFill>
                  <a:latin typeface="Montserrat Semi-Bold Bold"/>
                </a:rPr>
                <a:t>Period Education</a:t>
              </a:r>
            </a:p>
          </p:txBody>
        </p:sp>
        <p:sp>
          <p:nvSpPr>
            <p:cNvPr id="10" name="TextBox 10"/>
            <p:cNvSpPr txBox="1"/>
            <p:nvPr/>
          </p:nvSpPr>
          <p:spPr>
            <a:xfrm>
              <a:off x="1188788" y="472741"/>
              <a:ext cx="840135" cy="497499"/>
            </a:xfrm>
            <a:prstGeom prst="rect">
              <a:avLst/>
            </a:prstGeom>
          </p:spPr>
          <p:txBody>
            <a:bodyPr lIns="0" tIns="0" rIns="0" bIns="0" rtlCol="0" anchor="t">
              <a:spAutoFit/>
            </a:bodyPr>
            <a:lstStyle/>
            <a:p>
              <a:pPr>
                <a:lnSpc>
                  <a:spcPts val="3409"/>
                </a:lnSpc>
              </a:pPr>
              <a:r>
                <a:rPr lang="en-US" sz="1894" spc="-17">
                  <a:solidFill>
                    <a:srgbClr val="000000"/>
                  </a:solidFill>
                  <a:latin typeface="Montserrat Classic"/>
                </a:rPr>
                <a:t>UK</a:t>
              </a:r>
            </a:p>
          </p:txBody>
        </p:sp>
      </p:grpSp>
      <p:sp>
        <p:nvSpPr>
          <p:cNvPr id="11" name="TextBox 11"/>
          <p:cNvSpPr txBox="1"/>
          <p:nvPr/>
        </p:nvSpPr>
        <p:spPr>
          <a:xfrm>
            <a:off x="4702473" y="1209675"/>
            <a:ext cx="8318129" cy="1253164"/>
          </a:xfrm>
          <a:prstGeom prst="rect">
            <a:avLst/>
          </a:prstGeom>
        </p:spPr>
        <p:txBody>
          <a:bodyPr lIns="0" tIns="0" rIns="0" bIns="0" rtlCol="0" anchor="t">
            <a:spAutoFit/>
          </a:bodyPr>
          <a:lstStyle/>
          <a:p>
            <a:pPr algn="ctr">
              <a:lnSpc>
                <a:spcPts val="9324"/>
              </a:lnSpc>
            </a:pPr>
            <a:r>
              <a:rPr lang="en-US" sz="9324" dirty="0">
                <a:solidFill>
                  <a:srgbClr val="FF7165"/>
                </a:solidFill>
                <a:latin typeface="Dreaming Outloud Pro" panose="03050502040302030504" pitchFamily="66" charset="0"/>
                <a:cs typeface="Dreaming Outloud Pro" panose="03050502040302030504" pitchFamily="66" charset="0"/>
              </a:rPr>
              <a:t>Introduction</a:t>
            </a:r>
          </a:p>
        </p:txBody>
      </p:sp>
      <p:sp>
        <p:nvSpPr>
          <p:cNvPr id="12" name="TextBox 12"/>
          <p:cNvSpPr txBox="1"/>
          <p:nvPr/>
        </p:nvSpPr>
        <p:spPr>
          <a:xfrm>
            <a:off x="1667506" y="3696393"/>
            <a:ext cx="15367235" cy="5417186"/>
          </a:xfrm>
          <a:prstGeom prst="rect">
            <a:avLst/>
          </a:prstGeom>
        </p:spPr>
        <p:txBody>
          <a:bodyPr lIns="0" tIns="0" rIns="0" bIns="0" rtlCol="0" anchor="t">
            <a:spAutoFit/>
          </a:bodyPr>
          <a:lstStyle/>
          <a:p>
            <a:pPr>
              <a:lnSpc>
                <a:spcPts val="4339"/>
              </a:lnSpc>
            </a:pPr>
            <a:r>
              <a:rPr lang="en-US" sz="3099">
                <a:solidFill>
                  <a:srgbClr val="000000"/>
                </a:solidFill>
                <a:latin typeface="Montserrat Bold"/>
              </a:rPr>
              <a:t>Period products collect or absorb the blood</a:t>
            </a:r>
            <a:r>
              <a:rPr lang="en-US" sz="3099">
                <a:solidFill>
                  <a:srgbClr val="000000"/>
                </a:solidFill>
                <a:latin typeface="Montserrat"/>
              </a:rPr>
              <a:t> that is shed from the uterus lining during a period.</a:t>
            </a:r>
          </a:p>
          <a:p>
            <a:pPr>
              <a:lnSpc>
                <a:spcPts val="4339"/>
              </a:lnSpc>
            </a:pPr>
            <a:endParaRPr lang="en-US" sz="3099">
              <a:solidFill>
                <a:srgbClr val="000000"/>
              </a:solidFill>
              <a:latin typeface="Montserrat"/>
            </a:endParaRPr>
          </a:p>
          <a:p>
            <a:pPr>
              <a:lnSpc>
                <a:spcPts val="4339"/>
              </a:lnSpc>
            </a:pPr>
            <a:r>
              <a:rPr lang="en-US" sz="3099">
                <a:solidFill>
                  <a:srgbClr val="000000"/>
                </a:solidFill>
                <a:latin typeface="Montserrat"/>
              </a:rPr>
              <a:t>Some period products are worn outside of the body and others are placed inside the vagina to absorb/collect blood.</a:t>
            </a:r>
          </a:p>
          <a:p>
            <a:pPr>
              <a:lnSpc>
                <a:spcPts val="4339"/>
              </a:lnSpc>
            </a:pPr>
            <a:endParaRPr lang="en-US" sz="3099">
              <a:solidFill>
                <a:srgbClr val="000000"/>
              </a:solidFill>
              <a:latin typeface="Montserrat"/>
            </a:endParaRPr>
          </a:p>
          <a:p>
            <a:pPr>
              <a:lnSpc>
                <a:spcPts val="4339"/>
              </a:lnSpc>
            </a:pPr>
            <a:r>
              <a:rPr lang="en-US" sz="3099">
                <a:solidFill>
                  <a:srgbClr val="000000"/>
                </a:solidFill>
                <a:latin typeface="Montserrat"/>
              </a:rPr>
              <a:t>Some period products are thrown away after use and others are reusable.</a:t>
            </a:r>
          </a:p>
          <a:p>
            <a:pPr>
              <a:lnSpc>
                <a:spcPts val="4339"/>
              </a:lnSpc>
            </a:pPr>
            <a:endParaRPr lang="en-US" sz="3099">
              <a:solidFill>
                <a:srgbClr val="000000"/>
              </a:solidFill>
              <a:latin typeface="Montserrat"/>
            </a:endParaRPr>
          </a:p>
          <a:p>
            <a:pPr>
              <a:lnSpc>
                <a:spcPts val="4339"/>
              </a:lnSpc>
            </a:pPr>
            <a:r>
              <a:rPr lang="en-US" sz="3099">
                <a:solidFill>
                  <a:srgbClr val="000000"/>
                </a:solidFill>
                <a:latin typeface="Montserrat"/>
              </a:rPr>
              <a:t>Period product choice has improved a lot over recent years!</a:t>
            </a:r>
          </a:p>
          <a:p>
            <a:pPr>
              <a:lnSpc>
                <a:spcPts val="4339"/>
              </a:lnSpc>
            </a:pPr>
            <a:endParaRPr lang="en-US" sz="3099">
              <a:solidFill>
                <a:srgbClr val="000000"/>
              </a:solidFill>
              <a:latin typeface="Montserrat"/>
            </a:endParaRPr>
          </a:p>
        </p:txBody>
      </p:sp>
      <p:pic>
        <p:nvPicPr>
          <p:cNvPr id="13" name="Picture 1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220537">
            <a:off x="12182997" y="1537540"/>
            <a:ext cx="1154824" cy="1786961"/>
          </a:xfrm>
          <a:prstGeom prst="rect">
            <a:avLst/>
          </a:prstGeom>
        </p:spPr>
      </p:pic>
      <p:pic>
        <p:nvPicPr>
          <p:cNvPr id="14" name="Picture 1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15169" y="3883916"/>
            <a:ext cx="542403" cy="780946"/>
          </a:xfrm>
          <a:prstGeom prst="rect">
            <a:avLst/>
          </a:prstGeom>
        </p:spPr>
      </p:pic>
      <p:pic>
        <p:nvPicPr>
          <p:cNvPr id="15"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15169" y="5617659"/>
            <a:ext cx="542403" cy="780946"/>
          </a:xfrm>
          <a:prstGeom prst="rect">
            <a:avLst/>
          </a:prstGeom>
        </p:spPr>
      </p:pic>
      <p:pic>
        <p:nvPicPr>
          <p:cNvPr id="16" name="Picture 1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15169" y="6867329"/>
            <a:ext cx="542403" cy="780946"/>
          </a:xfrm>
          <a:prstGeom prst="rect">
            <a:avLst/>
          </a:prstGeom>
        </p:spPr>
      </p:pic>
      <p:pic>
        <p:nvPicPr>
          <p:cNvPr id="17" name="Picture 1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15169" y="8116999"/>
            <a:ext cx="542403" cy="78094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0410" y="-229869"/>
            <a:ext cx="18568819" cy="10516869"/>
            <a:chOff x="0" y="0"/>
            <a:chExt cx="4890553" cy="2769875"/>
          </a:xfrm>
        </p:grpSpPr>
        <p:sp>
          <p:nvSpPr>
            <p:cNvPr id="3" name="Freeform 3"/>
            <p:cNvSpPr/>
            <p:nvPr/>
          </p:nvSpPr>
          <p:spPr>
            <a:xfrm>
              <a:off x="0" y="0"/>
              <a:ext cx="4890553" cy="2769875"/>
            </a:xfrm>
            <a:custGeom>
              <a:avLst/>
              <a:gdLst/>
              <a:ahLst/>
              <a:cxnLst/>
              <a:rect l="l" t="t" r="r" b="b"/>
              <a:pathLst>
                <a:path w="4890553" h="2769875">
                  <a:moveTo>
                    <a:pt x="0" y="0"/>
                  </a:moveTo>
                  <a:lnTo>
                    <a:pt x="4890553" y="0"/>
                  </a:lnTo>
                  <a:lnTo>
                    <a:pt x="4890553" y="2769875"/>
                  </a:lnTo>
                  <a:lnTo>
                    <a:pt x="0" y="2769875"/>
                  </a:lnTo>
                  <a:close/>
                </a:path>
              </a:pathLst>
            </a:custGeom>
            <a:solidFill>
              <a:srgbClr val="87D0BF">
                <a:alpha val="60000"/>
              </a:srgbClr>
            </a:solidFill>
          </p:spPr>
          <p:txBody>
            <a:bodyPr/>
            <a:lstStyle/>
            <a:p>
              <a:endParaRPr lang="en-US"/>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3079"/>
                </a:lnSpc>
              </a:pPr>
              <a:endParaRPr/>
            </a:p>
          </p:txBody>
        </p:sp>
      </p:grpSp>
      <p:sp>
        <p:nvSpPr>
          <p:cNvPr id="5" name="TextBox 5"/>
          <p:cNvSpPr txBox="1"/>
          <p:nvPr/>
        </p:nvSpPr>
        <p:spPr>
          <a:xfrm>
            <a:off x="4490983" y="2732735"/>
            <a:ext cx="9306034" cy="3833998"/>
          </a:xfrm>
          <a:prstGeom prst="rect">
            <a:avLst/>
          </a:prstGeom>
        </p:spPr>
        <p:txBody>
          <a:bodyPr lIns="0" tIns="0" rIns="0" bIns="0" rtlCol="0" anchor="t">
            <a:spAutoFit/>
          </a:bodyPr>
          <a:lstStyle/>
          <a:p>
            <a:pPr algn="ctr">
              <a:lnSpc>
                <a:spcPts val="9824"/>
              </a:lnSpc>
            </a:pPr>
            <a:r>
              <a:rPr lang="en-US" sz="9824" dirty="0">
                <a:solidFill>
                  <a:srgbClr val="FF7165"/>
                </a:solidFill>
                <a:latin typeface="Dreaming Outloud Pro" panose="03050502040302030504" pitchFamily="66" charset="0"/>
              </a:rPr>
              <a:t>COMMON PERIOD PRODUCTS​</a:t>
            </a:r>
          </a:p>
        </p:txBody>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860000">
            <a:off x="13319944" y="4769038"/>
            <a:ext cx="1613998" cy="2497483"/>
          </a:xfrm>
          <a:prstGeom prst="rect">
            <a:avLst/>
          </a:prstGeom>
        </p:spPr>
      </p:pic>
      <p:grpSp>
        <p:nvGrpSpPr>
          <p:cNvPr id="7" name="Group 7"/>
          <p:cNvGrpSpPr/>
          <p:nvPr/>
        </p:nvGrpSpPr>
        <p:grpSpPr>
          <a:xfrm>
            <a:off x="552789" y="664860"/>
            <a:ext cx="3701083" cy="727680"/>
            <a:chOff x="0" y="0"/>
            <a:chExt cx="4934778" cy="970239"/>
          </a:xfrm>
        </p:grpSpPr>
        <p:grpSp>
          <p:nvGrpSpPr>
            <p:cNvPr id="8" name="Group 8"/>
            <p:cNvGrpSpPr/>
            <p:nvPr/>
          </p:nvGrpSpPr>
          <p:grpSpPr>
            <a:xfrm>
              <a:off x="0" y="0"/>
              <a:ext cx="862312" cy="741049"/>
              <a:chOff x="0" y="0"/>
              <a:chExt cx="812800" cy="698500"/>
            </a:xfrm>
          </p:grpSpPr>
          <p:sp>
            <p:nvSpPr>
              <p:cNvPr id="9" name="Freeform 9"/>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00000"/>
              </a:solidFill>
            </p:spPr>
            <p:txBody>
              <a:bodyPr/>
              <a:lstStyle/>
              <a:p>
                <a:endParaRPr lang="en-US"/>
              </a:p>
            </p:txBody>
          </p:sp>
          <p:sp>
            <p:nvSpPr>
              <p:cNvPr id="10" name="TextBox 10"/>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118098" y="0"/>
              <a:ext cx="862312" cy="741049"/>
              <a:chOff x="0" y="0"/>
              <a:chExt cx="812800" cy="698500"/>
            </a:xfrm>
          </p:grpSpPr>
          <p:sp>
            <p:nvSpPr>
              <p:cNvPr id="12" name="Freeform 12"/>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87D0BF">
                  <a:alpha val="80000"/>
                </a:srgbClr>
              </a:solidFill>
            </p:spPr>
            <p:txBody>
              <a:bodyPr/>
              <a:lstStyle/>
              <a:p>
                <a:endParaRPr lang="en-US"/>
              </a:p>
            </p:txBody>
          </p:sp>
          <p:sp>
            <p:nvSpPr>
              <p:cNvPr id="13" name="TextBox 13"/>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sp>
          <p:nvSpPr>
            <p:cNvPr id="14" name="TextBox 14"/>
            <p:cNvSpPr txBox="1"/>
            <p:nvPr/>
          </p:nvSpPr>
          <p:spPr>
            <a:xfrm>
              <a:off x="1188788" y="30183"/>
              <a:ext cx="3745990" cy="556857"/>
            </a:xfrm>
            <a:prstGeom prst="rect">
              <a:avLst/>
            </a:prstGeom>
          </p:spPr>
          <p:txBody>
            <a:bodyPr lIns="0" tIns="0" rIns="0" bIns="0" rtlCol="0" anchor="t">
              <a:spAutoFit/>
            </a:bodyPr>
            <a:lstStyle/>
            <a:p>
              <a:pPr>
                <a:lnSpc>
                  <a:spcPts val="3896"/>
                </a:lnSpc>
              </a:pPr>
              <a:r>
                <a:rPr lang="en-US" sz="2164" spc="86">
                  <a:solidFill>
                    <a:srgbClr val="000000"/>
                  </a:solidFill>
                  <a:latin typeface="Montserrat Semi-Bold Bold"/>
                </a:rPr>
                <a:t>Period Education</a:t>
              </a:r>
            </a:p>
          </p:txBody>
        </p:sp>
        <p:sp>
          <p:nvSpPr>
            <p:cNvPr id="15" name="TextBox 15"/>
            <p:cNvSpPr txBox="1"/>
            <p:nvPr/>
          </p:nvSpPr>
          <p:spPr>
            <a:xfrm>
              <a:off x="1188788" y="472741"/>
              <a:ext cx="840135" cy="497499"/>
            </a:xfrm>
            <a:prstGeom prst="rect">
              <a:avLst/>
            </a:prstGeom>
          </p:spPr>
          <p:txBody>
            <a:bodyPr lIns="0" tIns="0" rIns="0" bIns="0" rtlCol="0" anchor="t">
              <a:spAutoFit/>
            </a:bodyPr>
            <a:lstStyle/>
            <a:p>
              <a:pPr>
                <a:lnSpc>
                  <a:spcPts val="3409"/>
                </a:lnSpc>
              </a:pPr>
              <a:r>
                <a:rPr lang="en-US" sz="1894" spc="-17">
                  <a:solidFill>
                    <a:srgbClr val="000000"/>
                  </a:solidFill>
                  <a:latin typeface="Montserrat Classic"/>
                </a:rPr>
                <a:t>UK</a:t>
              </a: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BAA4"/>
        </a:solidFill>
        <a:effectLst/>
      </p:bgPr>
    </p:bg>
    <p:spTree>
      <p:nvGrpSpPr>
        <p:cNvPr id="1" name=""/>
        <p:cNvGrpSpPr/>
        <p:nvPr/>
      </p:nvGrpSpPr>
      <p:grpSpPr>
        <a:xfrm>
          <a:off x="0" y="0"/>
          <a:ext cx="0" cy="0"/>
          <a:chOff x="0" y="0"/>
          <a:chExt cx="0" cy="0"/>
        </a:xfrm>
      </p:grpSpPr>
      <p:grpSp>
        <p:nvGrpSpPr>
          <p:cNvPr id="2" name="Group 2"/>
          <p:cNvGrpSpPr/>
          <p:nvPr/>
        </p:nvGrpSpPr>
        <p:grpSpPr>
          <a:xfrm>
            <a:off x="-193641" y="-253034"/>
            <a:ext cx="6964063" cy="10776947"/>
            <a:chOff x="0" y="0"/>
            <a:chExt cx="3661308" cy="5665906"/>
          </a:xfrm>
        </p:grpSpPr>
        <p:sp>
          <p:nvSpPr>
            <p:cNvPr id="3" name="Freeform 3"/>
            <p:cNvSpPr/>
            <p:nvPr/>
          </p:nvSpPr>
          <p:spPr>
            <a:xfrm>
              <a:off x="0" y="0"/>
              <a:ext cx="3661308" cy="5665906"/>
            </a:xfrm>
            <a:custGeom>
              <a:avLst/>
              <a:gdLst/>
              <a:ahLst/>
              <a:cxnLst/>
              <a:rect l="l" t="t" r="r" b="b"/>
              <a:pathLst>
                <a:path w="3661308" h="5665906">
                  <a:moveTo>
                    <a:pt x="0" y="0"/>
                  </a:moveTo>
                  <a:lnTo>
                    <a:pt x="3661308" y="0"/>
                  </a:lnTo>
                  <a:lnTo>
                    <a:pt x="3661308" y="5665906"/>
                  </a:lnTo>
                  <a:lnTo>
                    <a:pt x="0" y="5665906"/>
                  </a:lnTo>
                  <a:close/>
                </a:path>
              </a:pathLst>
            </a:custGeom>
            <a:solidFill>
              <a:srgbClr val="FFFFFF">
                <a:alpha val="75686"/>
              </a:srgbClr>
            </a:solidFill>
          </p:spPr>
          <p:txBody>
            <a:bodyPr/>
            <a:lstStyle/>
            <a:p>
              <a:endParaRPr lang="en-US"/>
            </a:p>
          </p:txBody>
        </p:sp>
      </p:grpSp>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456891" y="5641814"/>
            <a:ext cx="627061" cy="902837"/>
          </a:xfrm>
          <a:prstGeom prst="rect">
            <a:avLst/>
          </a:prstGeom>
        </p:spPr>
      </p:pic>
      <p:grpSp>
        <p:nvGrpSpPr>
          <p:cNvPr id="5" name="Group 5"/>
          <p:cNvGrpSpPr/>
          <p:nvPr/>
        </p:nvGrpSpPr>
        <p:grpSpPr>
          <a:xfrm>
            <a:off x="552789" y="664860"/>
            <a:ext cx="3701083" cy="727680"/>
            <a:chOff x="0" y="0"/>
            <a:chExt cx="4934778" cy="970239"/>
          </a:xfrm>
        </p:grpSpPr>
        <p:grpSp>
          <p:nvGrpSpPr>
            <p:cNvPr id="6" name="Group 6"/>
            <p:cNvGrpSpPr/>
            <p:nvPr/>
          </p:nvGrpSpPr>
          <p:grpSpPr>
            <a:xfrm>
              <a:off x="0" y="0"/>
              <a:ext cx="862312" cy="741049"/>
              <a:chOff x="0" y="0"/>
              <a:chExt cx="812800" cy="698500"/>
            </a:xfrm>
          </p:grpSpPr>
          <p:sp>
            <p:nvSpPr>
              <p:cNvPr id="7" name="Freeform 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00000"/>
              </a:solidFill>
            </p:spPr>
            <p:txBody>
              <a:bodyPr/>
              <a:lstStyle/>
              <a:p>
                <a:endParaRPr lang="en-US"/>
              </a:p>
            </p:txBody>
          </p:sp>
          <p:sp>
            <p:nvSpPr>
              <p:cNvPr id="8" name="TextBox 8"/>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118098" y="0"/>
              <a:ext cx="862312" cy="741049"/>
              <a:chOff x="0" y="0"/>
              <a:chExt cx="812800" cy="698500"/>
            </a:xfrm>
          </p:grpSpPr>
          <p:sp>
            <p:nvSpPr>
              <p:cNvPr id="10" name="Freeform 10"/>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87D0BF">
                  <a:alpha val="80000"/>
                </a:srgbClr>
              </a:solidFill>
            </p:spPr>
            <p:txBody>
              <a:bodyPr/>
              <a:lstStyle/>
              <a:p>
                <a:endParaRPr lang="en-US"/>
              </a:p>
            </p:txBody>
          </p:sp>
          <p:sp>
            <p:nvSpPr>
              <p:cNvPr id="11" name="TextBox 11"/>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sp>
          <p:nvSpPr>
            <p:cNvPr id="12" name="TextBox 12"/>
            <p:cNvSpPr txBox="1"/>
            <p:nvPr/>
          </p:nvSpPr>
          <p:spPr>
            <a:xfrm>
              <a:off x="1188788" y="30183"/>
              <a:ext cx="3745990" cy="556857"/>
            </a:xfrm>
            <a:prstGeom prst="rect">
              <a:avLst/>
            </a:prstGeom>
          </p:spPr>
          <p:txBody>
            <a:bodyPr lIns="0" tIns="0" rIns="0" bIns="0" rtlCol="0" anchor="t">
              <a:spAutoFit/>
            </a:bodyPr>
            <a:lstStyle/>
            <a:p>
              <a:pPr>
                <a:lnSpc>
                  <a:spcPts val="3896"/>
                </a:lnSpc>
              </a:pPr>
              <a:r>
                <a:rPr lang="en-US" sz="2164" spc="86">
                  <a:solidFill>
                    <a:srgbClr val="000000"/>
                  </a:solidFill>
                  <a:latin typeface="Montserrat Semi-Bold Bold"/>
                </a:rPr>
                <a:t>Period Education</a:t>
              </a:r>
            </a:p>
          </p:txBody>
        </p:sp>
        <p:sp>
          <p:nvSpPr>
            <p:cNvPr id="13" name="TextBox 13"/>
            <p:cNvSpPr txBox="1"/>
            <p:nvPr/>
          </p:nvSpPr>
          <p:spPr>
            <a:xfrm>
              <a:off x="1188788" y="472741"/>
              <a:ext cx="840135" cy="497499"/>
            </a:xfrm>
            <a:prstGeom prst="rect">
              <a:avLst/>
            </a:prstGeom>
          </p:spPr>
          <p:txBody>
            <a:bodyPr lIns="0" tIns="0" rIns="0" bIns="0" rtlCol="0" anchor="t">
              <a:spAutoFit/>
            </a:bodyPr>
            <a:lstStyle/>
            <a:p>
              <a:pPr>
                <a:lnSpc>
                  <a:spcPts val="3409"/>
                </a:lnSpc>
              </a:pPr>
              <a:r>
                <a:rPr lang="en-US" sz="1894" spc="-17">
                  <a:solidFill>
                    <a:srgbClr val="000000"/>
                  </a:solidFill>
                  <a:latin typeface="Montserrat Classic"/>
                </a:rPr>
                <a:t>UK</a:t>
              </a:r>
            </a:p>
          </p:txBody>
        </p:sp>
      </p:grpSp>
      <p:pic>
        <p:nvPicPr>
          <p:cNvPr id="14" name="Picture 1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2700000" flipH="1">
            <a:off x="6193010" y="5788411"/>
            <a:ext cx="1154824" cy="1786961"/>
          </a:xfrm>
          <a:prstGeom prst="rect">
            <a:avLst/>
          </a:prstGeom>
        </p:spPr>
      </p:pic>
      <p:sp>
        <p:nvSpPr>
          <p:cNvPr id="15" name="TextBox 15"/>
          <p:cNvSpPr txBox="1"/>
          <p:nvPr/>
        </p:nvSpPr>
        <p:spPr>
          <a:xfrm>
            <a:off x="7403056" y="3322756"/>
            <a:ext cx="10340840" cy="2667653"/>
          </a:xfrm>
          <a:prstGeom prst="rect">
            <a:avLst/>
          </a:prstGeom>
        </p:spPr>
        <p:txBody>
          <a:bodyPr lIns="0" tIns="0" rIns="0" bIns="0" rtlCol="0" anchor="t">
            <a:spAutoFit/>
          </a:bodyPr>
          <a:lstStyle/>
          <a:p>
            <a:pPr marL="405130" lvl="1">
              <a:lnSpc>
                <a:spcPts val="5254"/>
              </a:lnSpc>
            </a:pPr>
            <a:r>
              <a:rPr lang="en-US" sz="3750" dirty="0">
                <a:solidFill>
                  <a:srgbClr val="000000"/>
                </a:solidFill>
                <a:latin typeface="Montserrat"/>
              </a:rPr>
              <a:t>1. What do you know about </a:t>
            </a:r>
            <a:r>
              <a:rPr lang="en-US" sz="3750">
                <a:solidFill>
                  <a:srgbClr val="000000"/>
                </a:solidFill>
                <a:latin typeface="Montserrat"/>
              </a:rPr>
              <a:t>the period</a:t>
            </a:r>
            <a:r>
              <a:rPr lang="en-US" sz="3750" dirty="0">
                <a:solidFill>
                  <a:srgbClr val="000000"/>
                </a:solidFill>
                <a:latin typeface="Montserrat"/>
              </a:rPr>
              <a:t> products displayed? </a:t>
            </a:r>
            <a:endParaRPr lang="en-US" dirty="0">
              <a:cs typeface="Calibri"/>
            </a:endParaRPr>
          </a:p>
          <a:p>
            <a:pPr>
              <a:lnSpc>
                <a:spcPts val="5254"/>
              </a:lnSpc>
            </a:pPr>
            <a:endParaRPr lang="en-US" sz="3753" dirty="0">
              <a:solidFill>
                <a:srgbClr val="000000"/>
              </a:solidFill>
              <a:latin typeface="Montserrat"/>
            </a:endParaRPr>
          </a:p>
          <a:p>
            <a:pPr marL="405130" lvl="1">
              <a:lnSpc>
                <a:spcPts val="5254"/>
              </a:lnSpc>
            </a:pPr>
            <a:r>
              <a:rPr lang="en-US" sz="3750" dirty="0">
                <a:solidFill>
                  <a:srgbClr val="000000"/>
                </a:solidFill>
                <a:latin typeface="Montserrat"/>
              </a:rPr>
              <a:t>2. How do you use</a:t>
            </a:r>
            <a:r>
              <a:rPr lang="en-US" sz="3750">
                <a:solidFill>
                  <a:srgbClr val="000000"/>
                </a:solidFill>
                <a:latin typeface="Montserrat"/>
              </a:rPr>
              <a:t> </a:t>
            </a:r>
            <a:r>
              <a:rPr lang="en-US" sz="3750" dirty="0">
                <a:solidFill>
                  <a:srgbClr val="000000"/>
                </a:solidFill>
                <a:latin typeface="Montserrat"/>
              </a:rPr>
              <a:t>period products? </a:t>
            </a:r>
          </a:p>
        </p:txBody>
      </p:sp>
      <p:sp>
        <p:nvSpPr>
          <p:cNvPr id="16" name="TextBox 16"/>
          <p:cNvSpPr txBox="1"/>
          <p:nvPr/>
        </p:nvSpPr>
        <p:spPr>
          <a:xfrm>
            <a:off x="845987" y="3541831"/>
            <a:ext cx="4884356" cy="4206921"/>
          </a:xfrm>
          <a:prstGeom prst="rect">
            <a:avLst/>
          </a:prstGeom>
        </p:spPr>
        <p:txBody>
          <a:bodyPr lIns="0" tIns="0" rIns="0" bIns="0" rtlCol="0" anchor="t">
            <a:spAutoFit/>
          </a:bodyPr>
          <a:lstStyle/>
          <a:p>
            <a:pPr>
              <a:lnSpc>
                <a:spcPts val="8123"/>
              </a:lnSpc>
            </a:pPr>
            <a:r>
              <a:rPr lang="en-US" sz="8100">
                <a:solidFill>
                  <a:srgbClr val="FF7165"/>
                </a:solidFill>
                <a:latin typeface="Dreaming Outloud Pro"/>
                <a:cs typeface="Dreaming Outloud Pro"/>
              </a:rPr>
              <a:t>Look at the period products displayed</a:t>
            </a:r>
          </a:p>
        </p:txBody>
      </p:sp>
      <p:sp>
        <p:nvSpPr>
          <p:cNvPr id="17" name="TextBox 17"/>
          <p:cNvSpPr txBox="1"/>
          <p:nvPr/>
        </p:nvSpPr>
        <p:spPr>
          <a:xfrm>
            <a:off x="10024061" y="795338"/>
            <a:ext cx="4502602" cy="740524"/>
          </a:xfrm>
          <a:prstGeom prst="rect">
            <a:avLst/>
          </a:prstGeom>
        </p:spPr>
        <p:txBody>
          <a:bodyPr lIns="0" tIns="0" rIns="0" bIns="0" rtlCol="0" anchor="t">
            <a:spAutoFit/>
          </a:bodyPr>
          <a:lstStyle/>
          <a:p>
            <a:pPr algn="ctr">
              <a:lnSpc>
                <a:spcPts val="5499"/>
              </a:lnSpc>
            </a:pPr>
            <a:r>
              <a:rPr lang="en-US" sz="5499" dirty="0">
                <a:solidFill>
                  <a:srgbClr val="000000"/>
                </a:solidFill>
                <a:latin typeface="Dreaming Outloud Pro" panose="03050502040302030504" pitchFamily="66" charset="0"/>
              </a:rPr>
              <a:t>QUESTIONS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52789" y="664860"/>
            <a:ext cx="3701083" cy="727680"/>
            <a:chOff x="0" y="0"/>
            <a:chExt cx="4934778" cy="970239"/>
          </a:xfrm>
        </p:grpSpPr>
        <p:grpSp>
          <p:nvGrpSpPr>
            <p:cNvPr id="3" name="Group 3"/>
            <p:cNvGrpSpPr/>
            <p:nvPr/>
          </p:nvGrpSpPr>
          <p:grpSpPr>
            <a:xfrm>
              <a:off x="0" y="0"/>
              <a:ext cx="862312" cy="741049"/>
              <a:chOff x="0" y="0"/>
              <a:chExt cx="812800" cy="698500"/>
            </a:xfrm>
          </p:grpSpPr>
          <p:sp>
            <p:nvSpPr>
              <p:cNvPr id="4" name="Freeform 4"/>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00000"/>
              </a:solidFill>
            </p:spPr>
            <p:txBody>
              <a:bodyPr/>
              <a:lstStyle/>
              <a:p>
                <a:endParaRPr lang="en-US"/>
              </a:p>
            </p:txBody>
          </p:sp>
          <p:sp>
            <p:nvSpPr>
              <p:cNvPr id="5" name="TextBox 5"/>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18098" y="0"/>
              <a:ext cx="862312" cy="741049"/>
              <a:chOff x="0" y="0"/>
              <a:chExt cx="812800" cy="698500"/>
            </a:xfrm>
          </p:grpSpPr>
          <p:sp>
            <p:nvSpPr>
              <p:cNvPr id="7" name="Freeform 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87D0BF">
                  <a:alpha val="80000"/>
                </a:srgbClr>
              </a:solidFill>
            </p:spPr>
            <p:txBody>
              <a:bodyPr/>
              <a:lstStyle/>
              <a:p>
                <a:endParaRPr lang="en-US"/>
              </a:p>
            </p:txBody>
          </p:sp>
          <p:sp>
            <p:nvSpPr>
              <p:cNvPr id="8" name="TextBox 8"/>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188788" y="30183"/>
              <a:ext cx="3745990" cy="556857"/>
            </a:xfrm>
            <a:prstGeom prst="rect">
              <a:avLst/>
            </a:prstGeom>
          </p:spPr>
          <p:txBody>
            <a:bodyPr lIns="0" tIns="0" rIns="0" bIns="0" rtlCol="0" anchor="t">
              <a:spAutoFit/>
            </a:bodyPr>
            <a:lstStyle/>
            <a:p>
              <a:pPr>
                <a:lnSpc>
                  <a:spcPts val="3896"/>
                </a:lnSpc>
              </a:pPr>
              <a:r>
                <a:rPr lang="en-US" sz="2164" spc="86">
                  <a:solidFill>
                    <a:srgbClr val="000000"/>
                  </a:solidFill>
                  <a:latin typeface="Montserrat Semi-Bold Bold"/>
                </a:rPr>
                <a:t>Period Education</a:t>
              </a:r>
            </a:p>
          </p:txBody>
        </p:sp>
        <p:sp>
          <p:nvSpPr>
            <p:cNvPr id="10" name="TextBox 10"/>
            <p:cNvSpPr txBox="1"/>
            <p:nvPr/>
          </p:nvSpPr>
          <p:spPr>
            <a:xfrm>
              <a:off x="1188788" y="472741"/>
              <a:ext cx="840135" cy="497499"/>
            </a:xfrm>
            <a:prstGeom prst="rect">
              <a:avLst/>
            </a:prstGeom>
          </p:spPr>
          <p:txBody>
            <a:bodyPr lIns="0" tIns="0" rIns="0" bIns="0" rtlCol="0" anchor="t">
              <a:spAutoFit/>
            </a:bodyPr>
            <a:lstStyle/>
            <a:p>
              <a:pPr>
                <a:lnSpc>
                  <a:spcPts val="3409"/>
                </a:lnSpc>
              </a:pPr>
              <a:r>
                <a:rPr lang="en-US" sz="1894" spc="-17">
                  <a:solidFill>
                    <a:srgbClr val="000000"/>
                  </a:solidFill>
                  <a:latin typeface="Montserrat Classic"/>
                </a:rPr>
                <a:t>UK</a:t>
              </a:r>
            </a:p>
          </p:txBody>
        </p:sp>
      </p:grpSp>
      <p:pic>
        <p:nvPicPr>
          <p:cNvPr id="11" name="Picture 11"/>
          <p:cNvPicPr>
            <a:picLocks noChangeAspect="1"/>
          </p:cNvPicPr>
          <p:nvPr/>
        </p:nvPicPr>
        <p:blipFill>
          <a:blip r:embed="rId2"/>
          <a:srcRect l="2207" t="34414" r="824"/>
          <a:stretch>
            <a:fillRect/>
          </a:stretch>
        </p:blipFill>
        <p:spPr>
          <a:xfrm rot="10800000">
            <a:off x="8896831" y="5719050"/>
            <a:ext cx="4977919" cy="5050289"/>
          </a:xfrm>
          <a:prstGeom prst="rect">
            <a:avLst/>
          </a:prstGeom>
        </p:spPr>
      </p:pic>
      <p:sp>
        <p:nvSpPr>
          <p:cNvPr id="12" name="TextBox 12"/>
          <p:cNvSpPr txBox="1"/>
          <p:nvPr/>
        </p:nvSpPr>
        <p:spPr>
          <a:xfrm>
            <a:off x="1028700" y="1725064"/>
            <a:ext cx="16455603" cy="1772920"/>
          </a:xfrm>
          <a:prstGeom prst="rect">
            <a:avLst/>
          </a:prstGeom>
        </p:spPr>
        <p:txBody>
          <a:bodyPr wrap="square" lIns="0" tIns="0" rIns="0" bIns="0" rtlCol="0" anchor="t">
            <a:spAutoFit/>
          </a:bodyPr>
          <a:lstStyle/>
          <a:p>
            <a:pPr>
              <a:lnSpc>
                <a:spcPts val="6800"/>
              </a:lnSpc>
            </a:pPr>
            <a:r>
              <a:rPr lang="en-US" sz="6800" dirty="0">
                <a:solidFill>
                  <a:srgbClr val="FF7165"/>
                </a:solidFill>
                <a:latin typeface="Dreaming Outloud Pro"/>
                <a:cs typeface="Dreaming Outloud Pro"/>
              </a:rPr>
              <a:t>Q.1 What do you know about </a:t>
            </a:r>
            <a:r>
              <a:rPr lang="en-US" sz="6800">
                <a:solidFill>
                  <a:srgbClr val="FF7165"/>
                </a:solidFill>
                <a:latin typeface="Dreaming Outloud Pro"/>
                <a:cs typeface="Dreaming Outloud Pro"/>
              </a:rPr>
              <a:t>the period</a:t>
            </a:r>
            <a:r>
              <a:rPr lang="en-US" sz="6800" dirty="0">
                <a:solidFill>
                  <a:srgbClr val="FF7165"/>
                </a:solidFill>
                <a:latin typeface="Dreaming Outloud Pro"/>
                <a:cs typeface="Dreaming Outloud Pro"/>
              </a:rPr>
              <a:t> </a:t>
            </a:r>
            <a:r>
              <a:rPr lang="en-US" sz="6800">
                <a:solidFill>
                  <a:srgbClr val="FF7165"/>
                </a:solidFill>
                <a:latin typeface="Dreaming Outloud Pro"/>
                <a:cs typeface="Dreaming Outloud Pro"/>
              </a:rPr>
              <a:t>products displayed</a:t>
            </a:r>
            <a:r>
              <a:rPr lang="en-US" sz="6800" dirty="0">
                <a:solidFill>
                  <a:srgbClr val="FF7165"/>
                </a:solidFill>
                <a:latin typeface="Dreaming Outloud Pro"/>
                <a:cs typeface="Dreaming Outloud Pro"/>
              </a:rPr>
              <a:t>? </a:t>
            </a:r>
            <a:endParaRPr lang="en-US" sz="6800" dirty="0">
              <a:solidFill>
                <a:srgbClr val="FF7165"/>
              </a:solidFill>
              <a:latin typeface="Dreaming Outloud Pro" panose="03050502040302030504" pitchFamily="66" charset="0"/>
            </a:endParaRPr>
          </a:p>
        </p:txBody>
      </p:sp>
      <p:pic>
        <p:nvPicPr>
          <p:cNvPr id="13" name="Picture 13"/>
          <p:cNvPicPr>
            <a:picLocks noChangeAspect="1"/>
          </p:cNvPicPr>
          <p:nvPr/>
        </p:nvPicPr>
        <p:blipFill>
          <a:blip r:embed="rId3"/>
          <a:srcRect b="3453"/>
          <a:stretch>
            <a:fillRect/>
          </a:stretch>
        </p:blipFill>
        <p:spPr>
          <a:xfrm>
            <a:off x="13430098" y="5981986"/>
            <a:ext cx="4519045" cy="2912290"/>
          </a:xfrm>
          <a:prstGeom prst="rect">
            <a:avLst/>
          </a:prstGeom>
        </p:spPr>
      </p:pic>
      <p:pic>
        <p:nvPicPr>
          <p:cNvPr id="14" name="Picture 14"/>
          <p:cNvPicPr>
            <a:picLocks noChangeAspect="1"/>
          </p:cNvPicPr>
          <p:nvPr/>
        </p:nvPicPr>
        <p:blipFill>
          <a:blip r:embed="rId4"/>
          <a:srcRect/>
          <a:stretch>
            <a:fillRect/>
          </a:stretch>
        </p:blipFill>
        <p:spPr>
          <a:xfrm>
            <a:off x="13825503" y="942518"/>
            <a:ext cx="4380119" cy="6574288"/>
          </a:xfrm>
          <a:prstGeom prst="rect">
            <a:avLst/>
          </a:prstGeom>
        </p:spPr>
      </p:pic>
      <p:pic>
        <p:nvPicPr>
          <p:cNvPr id="15" name="Picture 15"/>
          <p:cNvPicPr>
            <a:picLocks noChangeAspect="1"/>
          </p:cNvPicPr>
          <p:nvPr/>
        </p:nvPicPr>
        <p:blipFill>
          <a:blip r:embed="rId5"/>
          <a:srcRect l="24850" t="42962"/>
          <a:stretch>
            <a:fillRect/>
          </a:stretch>
        </p:blipFill>
        <p:spPr>
          <a:xfrm>
            <a:off x="14918646" y="8653288"/>
            <a:ext cx="2992358" cy="1516001"/>
          </a:xfrm>
          <a:prstGeom prst="rect">
            <a:avLst/>
          </a:prstGeom>
        </p:spPr>
      </p:pic>
      <p:pic>
        <p:nvPicPr>
          <p:cNvPr id="16" name="Picture 16"/>
          <p:cNvPicPr>
            <a:picLocks noChangeAspect="1"/>
          </p:cNvPicPr>
          <p:nvPr/>
        </p:nvPicPr>
        <p:blipFill>
          <a:blip r:embed="rId6"/>
          <a:srcRect/>
          <a:stretch>
            <a:fillRect/>
          </a:stretch>
        </p:blipFill>
        <p:spPr>
          <a:xfrm>
            <a:off x="-1520454" y="4314677"/>
            <a:ext cx="5245986" cy="4754175"/>
          </a:xfrm>
          <a:prstGeom prst="rect">
            <a:avLst/>
          </a:prstGeom>
        </p:spPr>
      </p:pic>
      <p:pic>
        <p:nvPicPr>
          <p:cNvPr id="17" name="Picture 17"/>
          <p:cNvPicPr>
            <a:picLocks noChangeAspect="1"/>
          </p:cNvPicPr>
          <p:nvPr/>
        </p:nvPicPr>
        <p:blipFill>
          <a:blip r:embed="rId7"/>
          <a:srcRect r="24496"/>
          <a:stretch>
            <a:fillRect/>
          </a:stretch>
        </p:blipFill>
        <p:spPr>
          <a:xfrm>
            <a:off x="2598379" y="4012649"/>
            <a:ext cx="2811154" cy="2485240"/>
          </a:xfrm>
          <a:prstGeom prst="rect">
            <a:avLst/>
          </a:prstGeom>
        </p:spPr>
      </p:pic>
      <p:pic>
        <p:nvPicPr>
          <p:cNvPr id="18" name="Picture 18"/>
          <p:cNvPicPr>
            <a:picLocks noChangeAspect="1"/>
          </p:cNvPicPr>
          <p:nvPr/>
        </p:nvPicPr>
        <p:blipFill>
          <a:blip r:embed="rId8"/>
          <a:srcRect/>
          <a:stretch>
            <a:fillRect/>
          </a:stretch>
        </p:blipFill>
        <p:spPr>
          <a:xfrm rot="4435883">
            <a:off x="4076324" y="8084721"/>
            <a:ext cx="6072919" cy="4046082"/>
          </a:xfrm>
          <a:prstGeom prst="rect">
            <a:avLst/>
          </a:prstGeom>
        </p:spPr>
      </p:pic>
      <p:pic>
        <p:nvPicPr>
          <p:cNvPr id="19" name="Picture 19"/>
          <p:cNvPicPr>
            <a:picLocks noChangeAspect="1"/>
          </p:cNvPicPr>
          <p:nvPr/>
        </p:nvPicPr>
        <p:blipFill>
          <a:blip r:embed="rId9"/>
          <a:srcRect t="3241" r="21892"/>
          <a:stretch>
            <a:fillRect/>
          </a:stretch>
        </p:blipFill>
        <p:spPr>
          <a:xfrm rot="19512743">
            <a:off x="1118080" y="6289272"/>
            <a:ext cx="4234414" cy="5245584"/>
          </a:xfrm>
          <a:prstGeom prst="rect">
            <a:avLst/>
          </a:prstGeom>
        </p:spPr>
      </p:pic>
      <p:sp>
        <p:nvSpPr>
          <p:cNvPr id="20" name="TextBox 20"/>
          <p:cNvSpPr txBox="1"/>
          <p:nvPr/>
        </p:nvSpPr>
        <p:spPr>
          <a:xfrm>
            <a:off x="4005878" y="3650384"/>
            <a:ext cx="10276244" cy="3789116"/>
          </a:xfrm>
          <a:prstGeom prst="rect">
            <a:avLst/>
          </a:prstGeom>
        </p:spPr>
        <p:txBody>
          <a:bodyPr lIns="0" tIns="0" rIns="0" bIns="0" rtlCol="0" anchor="t">
            <a:spAutoFit/>
          </a:bodyPr>
          <a:lstStyle/>
          <a:p>
            <a:pPr algn="ctr">
              <a:lnSpc>
                <a:spcPts val="4301"/>
              </a:lnSpc>
              <a:spcBef>
                <a:spcPct val="0"/>
              </a:spcBef>
            </a:pPr>
            <a:r>
              <a:rPr lang="en-US" sz="3072">
                <a:solidFill>
                  <a:srgbClr val="000000"/>
                </a:solidFill>
                <a:latin typeface="Open Sans Light"/>
              </a:rPr>
              <a:t>Pads (disposable and reusable)</a:t>
            </a:r>
          </a:p>
          <a:p>
            <a:pPr algn="ctr">
              <a:lnSpc>
                <a:spcPts val="4301"/>
              </a:lnSpc>
              <a:spcBef>
                <a:spcPct val="0"/>
              </a:spcBef>
            </a:pPr>
            <a:r>
              <a:rPr lang="en-US" sz="3072">
                <a:solidFill>
                  <a:srgbClr val="000000"/>
                </a:solidFill>
                <a:latin typeface="Open Sans Light"/>
              </a:rPr>
              <a:t>Tampons</a:t>
            </a:r>
          </a:p>
          <a:p>
            <a:pPr algn="ctr">
              <a:lnSpc>
                <a:spcPts val="4301"/>
              </a:lnSpc>
              <a:spcBef>
                <a:spcPct val="0"/>
              </a:spcBef>
            </a:pPr>
            <a:r>
              <a:rPr lang="en-US" sz="3072">
                <a:solidFill>
                  <a:srgbClr val="000000"/>
                </a:solidFill>
                <a:latin typeface="Open Sans Light"/>
              </a:rPr>
              <a:t>Menstrual Cups</a:t>
            </a:r>
          </a:p>
          <a:p>
            <a:pPr algn="ctr">
              <a:lnSpc>
                <a:spcPts val="4301"/>
              </a:lnSpc>
              <a:spcBef>
                <a:spcPct val="0"/>
              </a:spcBef>
            </a:pPr>
            <a:r>
              <a:rPr lang="en-US" sz="3072">
                <a:solidFill>
                  <a:srgbClr val="000000"/>
                </a:solidFill>
                <a:latin typeface="Open Sans Light"/>
              </a:rPr>
              <a:t>Reusable Period Pads </a:t>
            </a:r>
          </a:p>
          <a:p>
            <a:pPr algn="ctr">
              <a:lnSpc>
                <a:spcPts val="4301"/>
              </a:lnSpc>
              <a:spcBef>
                <a:spcPct val="0"/>
              </a:spcBef>
            </a:pPr>
            <a:r>
              <a:rPr lang="en-US" sz="3072">
                <a:solidFill>
                  <a:srgbClr val="000000"/>
                </a:solidFill>
                <a:latin typeface="Open Sans Light"/>
              </a:rPr>
              <a:t>Period pants</a:t>
            </a:r>
          </a:p>
          <a:p>
            <a:pPr algn="ctr">
              <a:lnSpc>
                <a:spcPts val="4301"/>
              </a:lnSpc>
              <a:spcBef>
                <a:spcPct val="0"/>
              </a:spcBef>
            </a:pPr>
            <a:r>
              <a:rPr lang="en-US" sz="3072">
                <a:solidFill>
                  <a:srgbClr val="000000"/>
                </a:solidFill>
                <a:latin typeface="Open Sans Light"/>
              </a:rPr>
              <a:t>Period Swimwear</a:t>
            </a:r>
          </a:p>
          <a:p>
            <a:pPr algn="ctr">
              <a:lnSpc>
                <a:spcPts val="4301"/>
              </a:lnSpc>
              <a:spcBef>
                <a:spcPct val="0"/>
              </a:spcBef>
            </a:pPr>
            <a:r>
              <a:rPr lang="en-US" sz="3072">
                <a:solidFill>
                  <a:srgbClr val="000000"/>
                </a:solidFill>
                <a:latin typeface="Open Sans Light"/>
              </a:rPr>
              <a:t>Period Activewear e.g. leggings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52789" y="664860"/>
            <a:ext cx="3701083" cy="727680"/>
            <a:chOff x="0" y="0"/>
            <a:chExt cx="4934778" cy="970239"/>
          </a:xfrm>
        </p:grpSpPr>
        <p:grpSp>
          <p:nvGrpSpPr>
            <p:cNvPr id="3" name="Group 3"/>
            <p:cNvGrpSpPr/>
            <p:nvPr/>
          </p:nvGrpSpPr>
          <p:grpSpPr>
            <a:xfrm>
              <a:off x="0" y="0"/>
              <a:ext cx="862312" cy="741049"/>
              <a:chOff x="0" y="0"/>
              <a:chExt cx="812800" cy="698500"/>
            </a:xfrm>
          </p:grpSpPr>
          <p:sp>
            <p:nvSpPr>
              <p:cNvPr id="4" name="Freeform 4"/>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00000"/>
              </a:solidFill>
            </p:spPr>
            <p:txBody>
              <a:bodyPr/>
              <a:lstStyle/>
              <a:p>
                <a:endParaRPr lang="en-US"/>
              </a:p>
            </p:txBody>
          </p:sp>
          <p:sp>
            <p:nvSpPr>
              <p:cNvPr id="5" name="TextBox 5"/>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18098" y="0"/>
              <a:ext cx="862312" cy="741049"/>
              <a:chOff x="0" y="0"/>
              <a:chExt cx="812800" cy="698500"/>
            </a:xfrm>
          </p:grpSpPr>
          <p:sp>
            <p:nvSpPr>
              <p:cNvPr id="7" name="Freeform 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87D0BF">
                  <a:alpha val="80000"/>
                </a:srgbClr>
              </a:solidFill>
            </p:spPr>
            <p:txBody>
              <a:bodyPr/>
              <a:lstStyle/>
              <a:p>
                <a:endParaRPr lang="en-US"/>
              </a:p>
            </p:txBody>
          </p:sp>
          <p:sp>
            <p:nvSpPr>
              <p:cNvPr id="8" name="TextBox 8"/>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188788" y="30183"/>
              <a:ext cx="3745990" cy="556857"/>
            </a:xfrm>
            <a:prstGeom prst="rect">
              <a:avLst/>
            </a:prstGeom>
          </p:spPr>
          <p:txBody>
            <a:bodyPr lIns="0" tIns="0" rIns="0" bIns="0" rtlCol="0" anchor="t">
              <a:spAutoFit/>
            </a:bodyPr>
            <a:lstStyle/>
            <a:p>
              <a:pPr>
                <a:lnSpc>
                  <a:spcPts val="3896"/>
                </a:lnSpc>
              </a:pPr>
              <a:r>
                <a:rPr lang="en-US" sz="2164" spc="86">
                  <a:solidFill>
                    <a:srgbClr val="000000"/>
                  </a:solidFill>
                  <a:latin typeface="Montserrat Semi-Bold Bold"/>
                </a:rPr>
                <a:t>Period Education</a:t>
              </a:r>
            </a:p>
          </p:txBody>
        </p:sp>
        <p:sp>
          <p:nvSpPr>
            <p:cNvPr id="10" name="TextBox 10"/>
            <p:cNvSpPr txBox="1"/>
            <p:nvPr/>
          </p:nvSpPr>
          <p:spPr>
            <a:xfrm>
              <a:off x="1188788" y="472741"/>
              <a:ext cx="840135" cy="497499"/>
            </a:xfrm>
            <a:prstGeom prst="rect">
              <a:avLst/>
            </a:prstGeom>
          </p:spPr>
          <p:txBody>
            <a:bodyPr lIns="0" tIns="0" rIns="0" bIns="0" rtlCol="0" anchor="t">
              <a:spAutoFit/>
            </a:bodyPr>
            <a:lstStyle/>
            <a:p>
              <a:pPr>
                <a:lnSpc>
                  <a:spcPts val="3409"/>
                </a:lnSpc>
              </a:pPr>
              <a:r>
                <a:rPr lang="en-US" sz="1894" spc="-17">
                  <a:solidFill>
                    <a:srgbClr val="000000"/>
                  </a:solidFill>
                  <a:latin typeface="Montserrat Classic"/>
                </a:rPr>
                <a:t>UK</a:t>
              </a:r>
            </a:p>
          </p:txBody>
        </p:sp>
      </p:grpSp>
      <p:pic>
        <p:nvPicPr>
          <p:cNvPr id="11" name="Picture 11"/>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7621803" flipV="1">
            <a:off x="4511166" y="7405718"/>
            <a:ext cx="2036362" cy="3151044"/>
          </a:xfrm>
          <a:prstGeom prst="rect">
            <a:avLst/>
          </a:prstGeom>
        </p:spPr>
      </p:pic>
      <p:sp>
        <p:nvSpPr>
          <p:cNvPr id="12" name="TextBox 12"/>
          <p:cNvSpPr txBox="1"/>
          <p:nvPr/>
        </p:nvSpPr>
        <p:spPr>
          <a:xfrm>
            <a:off x="1028700" y="1783487"/>
            <a:ext cx="16092517" cy="2503186"/>
          </a:xfrm>
          <a:prstGeom prst="rect">
            <a:avLst/>
          </a:prstGeom>
        </p:spPr>
        <p:txBody>
          <a:bodyPr lIns="0" tIns="0" rIns="0" bIns="0" rtlCol="0" anchor="t">
            <a:spAutoFit/>
          </a:bodyPr>
          <a:lstStyle/>
          <a:p>
            <a:pPr>
              <a:lnSpc>
                <a:spcPts val="6399"/>
              </a:lnSpc>
            </a:pPr>
            <a:r>
              <a:rPr lang="en-US" sz="6350">
                <a:solidFill>
                  <a:srgbClr val="FF7165"/>
                </a:solidFill>
                <a:latin typeface="Dreaming Outloud Pro"/>
                <a:cs typeface="Dreaming Outloud Pro"/>
              </a:rPr>
              <a:t>Q.2 How do you use period products? </a:t>
            </a:r>
            <a:endParaRPr lang="en-US" sz="6399" dirty="0">
              <a:solidFill>
                <a:srgbClr val="FF7165"/>
              </a:solidFill>
              <a:latin typeface="Dreaming Outloud Pro" panose="03050502040302030504" pitchFamily="66" charset="0"/>
            </a:endParaRPr>
          </a:p>
          <a:p>
            <a:pPr>
              <a:lnSpc>
                <a:spcPts val="6399"/>
              </a:lnSpc>
            </a:pPr>
            <a:r>
              <a:rPr lang="en-US" sz="6350">
                <a:solidFill>
                  <a:srgbClr val="FF7165"/>
                </a:solidFill>
                <a:latin typeface="Dreaming Outloud Pro"/>
                <a:cs typeface="Dreaming Outloud Pro"/>
              </a:rPr>
              <a:t>Period Pads, Tampons and Menstrual Cups ​</a:t>
            </a:r>
          </a:p>
          <a:p>
            <a:pPr>
              <a:lnSpc>
                <a:spcPts val="6399"/>
              </a:lnSpc>
            </a:pPr>
            <a:endParaRPr lang="en-US" sz="6399" dirty="0">
              <a:solidFill>
                <a:srgbClr val="FF7165"/>
              </a:solidFill>
              <a:latin typeface="Dreaming Outloud Pro" panose="03050502040302030504" pitchFamily="66" charset="0"/>
            </a:endParaRPr>
          </a:p>
        </p:txBody>
      </p:sp>
      <p:sp>
        <p:nvSpPr>
          <p:cNvPr id="13" name="TextBox 13"/>
          <p:cNvSpPr txBox="1"/>
          <p:nvPr/>
        </p:nvSpPr>
        <p:spPr>
          <a:xfrm>
            <a:off x="1028700" y="4065017"/>
            <a:ext cx="5538881" cy="3443605"/>
          </a:xfrm>
          <a:prstGeom prst="rect">
            <a:avLst/>
          </a:prstGeom>
        </p:spPr>
        <p:txBody>
          <a:bodyPr lIns="0" tIns="0" rIns="0" bIns="0" rtlCol="0" anchor="t">
            <a:spAutoFit/>
          </a:bodyPr>
          <a:lstStyle/>
          <a:p>
            <a:pPr>
              <a:lnSpc>
                <a:spcPts val="3919"/>
              </a:lnSpc>
            </a:pPr>
            <a:r>
              <a:rPr lang="en-US" sz="2799">
                <a:solidFill>
                  <a:srgbClr val="000000"/>
                </a:solidFill>
                <a:latin typeface="Montserrat"/>
              </a:rPr>
              <a:t>Watch this video for a brief overview of disposable pads, tampons and menstrual cups</a:t>
            </a:r>
          </a:p>
          <a:p>
            <a:pPr>
              <a:lnSpc>
                <a:spcPts val="3919"/>
              </a:lnSpc>
            </a:pPr>
            <a:endParaRPr lang="en-US" sz="2799">
              <a:solidFill>
                <a:srgbClr val="000000"/>
              </a:solidFill>
              <a:latin typeface="Montserrat"/>
            </a:endParaRPr>
          </a:p>
          <a:p>
            <a:pPr>
              <a:lnSpc>
                <a:spcPts val="3919"/>
              </a:lnSpc>
            </a:pPr>
            <a:endParaRPr lang="en-US" sz="2799">
              <a:solidFill>
                <a:srgbClr val="000000"/>
              </a:solidFill>
              <a:latin typeface="Montserrat"/>
            </a:endParaRPr>
          </a:p>
          <a:p>
            <a:pPr>
              <a:lnSpc>
                <a:spcPts val="3919"/>
              </a:lnSpc>
            </a:pPr>
            <a:r>
              <a:rPr lang="en-US" sz="2799">
                <a:solidFill>
                  <a:srgbClr val="000000"/>
                </a:solidFill>
                <a:latin typeface="Montserrat Bold"/>
              </a:rPr>
              <a:t>https://www.youtube.com/watch?v=D_XeQqIX8gk</a:t>
            </a:r>
          </a:p>
        </p:txBody>
      </p:sp>
      <p:pic>
        <p:nvPicPr>
          <p:cNvPr id="14" name="Picture 14"/>
          <p:cNvPicPr>
            <a:picLocks noChangeAspect="1"/>
          </p:cNvPicPr>
          <p:nvPr>
            <a:videoFile r:link="rId1"/>
          </p:nvPr>
        </p:nvPicPr>
        <p:blipFill>
          <a:blip r:embed="rId5"/>
          <a:stretch>
            <a:fillRect/>
          </a:stretch>
        </p:blipFill>
        <p:spPr>
          <a:xfrm>
            <a:off x="7400301" y="3754170"/>
            <a:ext cx="10475029" cy="5892203"/>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13271" y="664860"/>
            <a:ext cx="3701083" cy="727680"/>
            <a:chOff x="0" y="0"/>
            <a:chExt cx="4934778" cy="970239"/>
          </a:xfrm>
        </p:grpSpPr>
        <p:grpSp>
          <p:nvGrpSpPr>
            <p:cNvPr id="3" name="Group 3"/>
            <p:cNvGrpSpPr/>
            <p:nvPr/>
          </p:nvGrpSpPr>
          <p:grpSpPr>
            <a:xfrm>
              <a:off x="0" y="0"/>
              <a:ext cx="862312" cy="741049"/>
              <a:chOff x="0" y="0"/>
              <a:chExt cx="812800" cy="698500"/>
            </a:xfrm>
          </p:grpSpPr>
          <p:sp>
            <p:nvSpPr>
              <p:cNvPr id="4" name="Freeform 4"/>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00000"/>
              </a:solidFill>
            </p:spPr>
            <p:txBody>
              <a:bodyPr/>
              <a:lstStyle/>
              <a:p>
                <a:endParaRPr lang="en-US"/>
              </a:p>
            </p:txBody>
          </p:sp>
          <p:sp>
            <p:nvSpPr>
              <p:cNvPr id="5" name="TextBox 5"/>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18098" y="0"/>
              <a:ext cx="862312" cy="741049"/>
              <a:chOff x="0" y="0"/>
              <a:chExt cx="812800" cy="698500"/>
            </a:xfrm>
          </p:grpSpPr>
          <p:sp>
            <p:nvSpPr>
              <p:cNvPr id="7" name="Freeform 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87D0BF">
                  <a:alpha val="80000"/>
                </a:srgbClr>
              </a:solidFill>
            </p:spPr>
            <p:txBody>
              <a:bodyPr/>
              <a:lstStyle/>
              <a:p>
                <a:endParaRPr lang="en-US"/>
              </a:p>
            </p:txBody>
          </p:sp>
          <p:sp>
            <p:nvSpPr>
              <p:cNvPr id="8" name="TextBox 8"/>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188788" y="30183"/>
              <a:ext cx="3745990" cy="556857"/>
            </a:xfrm>
            <a:prstGeom prst="rect">
              <a:avLst/>
            </a:prstGeom>
          </p:spPr>
          <p:txBody>
            <a:bodyPr lIns="0" tIns="0" rIns="0" bIns="0" rtlCol="0" anchor="t">
              <a:spAutoFit/>
            </a:bodyPr>
            <a:lstStyle/>
            <a:p>
              <a:pPr>
                <a:lnSpc>
                  <a:spcPts val="3896"/>
                </a:lnSpc>
              </a:pPr>
              <a:r>
                <a:rPr lang="en-US" sz="2164" spc="86">
                  <a:solidFill>
                    <a:srgbClr val="000000"/>
                  </a:solidFill>
                  <a:latin typeface="Montserrat Semi-Bold Bold"/>
                </a:rPr>
                <a:t>Period Education</a:t>
              </a:r>
            </a:p>
          </p:txBody>
        </p:sp>
        <p:sp>
          <p:nvSpPr>
            <p:cNvPr id="10" name="TextBox 10"/>
            <p:cNvSpPr txBox="1"/>
            <p:nvPr/>
          </p:nvSpPr>
          <p:spPr>
            <a:xfrm>
              <a:off x="1188788" y="472741"/>
              <a:ext cx="840135" cy="497499"/>
            </a:xfrm>
            <a:prstGeom prst="rect">
              <a:avLst/>
            </a:prstGeom>
          </p:spPr>
          <p:txBody>
            <a:bodyPr lIns="0" tIns="0" rIns="0" bIns="0" rtlCol="0" anchor="t">
              <a:spAutoFit/>
            </a:bodyPr>
            <a:lstStyle/>
            <a:p>
              <a:pPr>
                <a:lnSpc>
                  <a:spcPts val="3409"/>
                </a:lnSpc>
              </a:pPr>
              <a:r>
                <a:rPr lang="en-US" sz="1894" spc="-17">
                  <a:solidFill>
                    <a:srgbClr val="000000"/>
                  </a:solidFill>
                  <a:latin typeface="Montserrat Classic"/>
                </a:rPr>
                <a:t>UK</a:t>
              </a:r>
            </a:p>
          </p:txBody>
        </p:sp>
      </p:grpSp>
      <p:sp>
        <p:nvSpPr>
          <p:cNvPr id="11" name="TextBox 11"/>
          <p:cNvSpPr txBox="1"/>
          <p:nvPr/>
        </p:nvSpPr>
        <p:spPr>
          <a:xfrm>
            <a:off x="513271" y="1703752"/>
            <a:ext cx="16270074" cy="1735988"/>
          </a:xfrm>
          <a:prstGeom prst="rect">
            <a:avLst/>
          </a:prstGeom>
        </p:spPr>
        <p:txBody>
          <a:bodyPr lIns="0" tIns="0" rIns="0" bIns="0" rtlCol="0" anchor="t">
            <a:spAutoFit/>
          </a:bodyPr>
          <a:lstStyle/>
          <a:p>
            <a:pPr>
              <a:lnSpc>
                <a:spcPts val="6624"/>
              </a:lnSpc>
            </a:pPr>
            <a:r>
              <a:rPr lang="en-US" sz="6624">
                <a:solidFill>
                  <a:srgbClr val="FF7165"/>
                </a:solidFill>
                <a:latin typeface="Dreaming Outloud Pro" panose="03050502040302030504" pitchFamily="66" charset="0"/>
              </a:rPr>
              <a:t>Q.2 How do you use period products? </a:t>
            </a:r>
          </a:p>
          <a:p>
            <a:pPr>
              <a:lnSpc>
                <a:spcPts val="6624"/>
              </a:lnSpc>
            </a:pPr>
            <a:r>
              <a:rPr lang="en-US" sz="6624">
                <a:solidFill>
                  <a:srgbClr val="FF7165"/>
                </a:solidFill>
                <a:latin typeface="Dreaming Outloud Pro" panose="03050502040302030504" pitchFamily="66" charset="0"/>
              </a:rPr>
              <a:t>Disposable period pads in more detail</a:t>
            </a:r>
          </a:p>
        </p:txBody>
      </p:sp>
      <p:pic>
        <p:nvPicPr>
          <p:cNvPr id="13" name="Picture 1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489941" y="2337970"/>
            <a:ext cx="542403" cy="780946"/>
          </a:xfrm>
          <a:prstGeom prst="rect">
            <a:avLst/>
          </a:prstGeom>
        </p:spPr>
      </p:pic>
      <p:pic>
        <p:nvPicPr>
          <p:cNvPr id="14" name="Picture 1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050922" y="3716983"/>
            <a:ext cx="2471247" cy="2471247"/>
          </a:xfrm>
          <a:prstGeom prst="rect">
            <a:avLst/>
          </a:prstGeom>
        </p:spPr>
      </p:pic>
      <p:grpSp>
        <p:nvGrpSpPr>
          <p:cNvPr id="15" name="Group 15"/>
          <p:cNvGrpSpPr/>
          <p:nvPr/>
        </p:nvGrpSpPr>
        <p:grpSpPr>
          <a:xfrm>
            <a:off x="10937191" y="3716983"/>
            <a:ext cx="2952498" cy="3080464"/>
            <a:chOff x="0" y="0"/>
            <a:chExt cx="3936664" cy="4107285"/>
          </a:xfrm>
        </p:grpSpPr>
        <p:pic>
          <p:nvPicPr>
            <p:cNvPr id="16" name="Picture 1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0" y="0"/>
              <a:ext cx="3313275" cy="3429004"/>
            </a:xfrm>
            <a:prstGeom prst="rect">
              <a:avLst/>
            </a:prstGeom>
          </p:spPr>
        </p:pic>
        <p:grpSp>
          <p:nvGrpSpPr>
            <p:cNvPr id="17" name="Group 17"/>
            <p:cNvGrpSpPr/>
            <p:nvPr/>
          </p:nvGrpSpPr>
          <p:grpSpPr>
            <a:xfrm>
              <a:off x="440057" y="610683"/>
              <a:ext cx="3496607" cy="3496602"/>
              <a:chOff x="0" y="0"/>
              <a:chExt cx="812800" cy="812800"/>
            </a:xfrm>
          </p:grpSpPr>
          <p:sp>
            <p:nvSpPr>
              <p:cNvPr id="18" name="Freeform 18"/>
              <p:cNvSpPr/>
              <p:nvPr/>
            </p:nvSpPr>
            <p:spPr>
              <a:xfrm>
                <a:off x="0" y="0"/>
                <a:ext cx="385092" cy="543469"/>
              </a:xfrm>
              <a:custGeom>
                <a:avLst/>
                <a:gdLst/>
                <a:ahLst/>
                <a:cxnLst/>
                <a:rect l="l" t="t" r="r" b="b"/>
                <a:pathLst>
                  <a:path w="385092" h="543469">
                    <a:moveTo>
                      <a:pt x="192546" y="0"/>
                    </a:moveTo>
                    <a:lnTo>
                      <a:pt x="192546" y="0"/>
                    </a:lnTo>
                    <a:cubicBezTo>
                      <a:pt x="243613" y="0"/>
                      <a:pt x="292587" y="20286"/>
                      <a:pt x="328697" y="56395"/>
                    </a:cubicBezTo>
                    <a:cubicBezTo>
                      <a:pt x="364806" y="92505"/>
                      <a:pt x="385092" y="141480"/>
                      <a:pt x="385092" y="192546"/>
                    </a:cubicBezTo>
                    <a:lnTo>
                      <a:pt x="385092" y="350923"/>
                    </a:lnTo>
                    <a:cubicBezTo>
                      <a:pt x="385092" y="401989"/>
                      <a:pt x="364806" y="450964"/>
                      <a:pt x="328697" y="487073"/>
                    </a:cubicBezTo>
                    <a:cubicBezTo>
                      <a:pt x="292587" y="523183"/>
                      <a:pt x="243613" y="543469"/>
                      <a:pt x="192546" y="543469"/>
                    </a:cubicBezTo>
                    <a:lnTo>
                      <a:pt x="192546" y="543469"/>
                    </a:lnTo>
                    <a:cubicBezTo>
                      <a:pt x="141480" y="543469"/>
                      <a:pt x="92505" y="523183"/>
                      <a:pt x="56395" y="487073"/>
                    </a:cubicBezTo>
                    <a:cubicBezTo>
                      <a:pt x="20286" y="450964"/>
                      <a:pt x="0" y="401989"/>
                      <a:pt x="0" y="350923"/>
                    </a:cubicBezTo>
                    <a:lnTo>
                      <a:pt x="0" y="192546"/>
                    </a:lnTo>
                    <a:cubicBezTo>
                      <a:pt x="0" y="141480"/>
                      <a:pt x="20286" y="92505"/>
                      <a:pt x="56395" y="56395"/>
                    </a:cubicBezTo>
                    <a:cubicBezTo>
                      <a:pt x="92505" y="20286"/>
                      <a:pt x="141480" y="0"/>
                      <a:pt x="192546" y="0"/>
                    </a:cubicBezTo>
                    <a:close/>
                  </a:path>
                </a:pathLst>
              </a:custGeom>
              <a:solidFill>
                <a:srgbClr val="FFFFFF"/>
              </a:solidFill>
            </p:spPr>
            <p:txBody>
              <a:bodyPr/>
              <a:lstStyle/>
              <a:p>
                <a:endParaRPr lang="en-US"/>
              </a:p>
            </p:txBody>
          </p:sp>
          <p:sp>
            <p:nvSpPr>
              <p:cNvPr id="19" name="TextBox 19"/>
              <p:cNvSpPr txBox="1"/>
              <p:nvPr/>
            </p:nvSpPr>
            <p:spPr>
              <a:xfrm>
                <a:off x="0" y="38100"/>
                <a:ext cx="812800" cy="774700"/>
              </a:xfrm>
              <a:prstGeom prst="rect">
                <a:avLst/>
              </a:prstGeom>
            </p:spPr>
            <p:txBody>
              <a:bodyPr lIns="50800" tIns="50800" rIns="50800" bIns="50800" rtlCol="0" anchor="ctr"/>
              <a:lstStyle/>
              <a:p>
                <a:pPr algn="ctr">
                  <a:lnSpc>
                    <a:spcPts val="1947"/>
                  </a:lnSpc>
                </a:pPr>
                <a:endParaRPr/>
              </a:p>
            </p:txBody>
          </p:sp>
        </p:grpSp>
        <p:sp>
          <p:nvSpPr>
            <p:cNvPr id="20" name="TextBox 20"/>
            <p:cNvSpPr txBox="1"/>
            <p:nvPr/>
          </p:nvSpPr>
          <p:spPr>
            <a:xfrm>
              <a:off x="0" y="1226336"/>
              <a:ext cx="2300923" cy="1223025"/>
            </a:xfrm>
            <a:prstGeom prst="rect">
              <a:avLst/>
            </a:prstGeom>
          </p:spPr>
          <p:txBody>
            <a:bodyPr lIns="0" tIns="0" rIns="0" bIns="0" rtlCol="0" anchor="t">
              <a:spAutoFit/>
            </a:bodyPr>
            <a:lstStyle/>
            <a:p>
              <a:pPr algn="ctr">
                <a:lnSpc>
                  <a:spcPts val="6628"/>
                </a:lnSpc>
              </a:pPr>
              <a:r>
                <a:rPr lang="en-US" sz="6628">
                  <a:solidFill>
                    <a:srgbClr val="74C4B1"/>
                  </a:solidFill>
                  <a:latin typeface="Dreaming Outloud Pro" panose="03050502040302030504" pitchFamily="66" charset="0"/>
                </a:rPr>
                <a:t>4-8</a:t>
              </a:r>
            </a:p>
          </p:txBody>
        </p:sp>
      </p:grpSp>
      <p:pic>
        <p:nvPicPr>
          <p:cNvPr id="21" name="Picture 2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7219847" y="3956352"/>
            <a:ext cx="1004648" cy="2093016"/>
          </a:xfrm>
          <a:prstGeom prst="rect">
            <a:avLst/>
          </a:prstGeom>
        </p:spPr>
      </p:pic>
      <p:pic>
        <p:nvPicPr>
          <p:cNvPr id="22" name="Picture 2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012192" y="4300258"/>
            <a:ext cx="1285054" cy="1988478"/>
          </a:xfrm>
          <a:prstGeom prst="rect">
            <a:avLst/>
          </a:prstGeom>
        </p:spPr>
      </p:pic>
      <p:pic>
        <p:nvPicPr>
          <p:cNvPr id="23" name="Picture 2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032343" y="2337970"/>
            <a:ext cx="542403" cy="780946"/>
          </a:xfrm>
          <a:prstGeom prst="rect">
            <a:avLst/>
          </a:prstGeom>
        </p:spPr>
      </p:pic>
      <p:pic>
        <p:nvPicPr>
          <p:cNvPr id="24" name="Picture 2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612129" y="2337970"/>
            <a:ext cx="542403" cy="780946"/>
          </a:xfrm>
          <a:prstGeom prst="rect">
            <a:avLst/>
          </a:prstGeom>
        </p:spPr>
      </p:pic>
      <p:pic>
        <p:nvPicPr>
          <p:cNvPr id="25" name="Picture 25"/>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7154532" y="2337970"/>
            <a:ext cx="542403" cy="780946"/>
          </a:xfrm>
          <a:prstGeom prst="rect">
            <a:avLst/>
          </a:prstGeom>
        </p:spPr>
      </p:pic>
      <p:pic>
        <p:nvPicPr>
          <p:cNvPr id="26" name="Picture 26"/>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2505706" y="4200537"/>
            <a:ext cx="2010152" cy="2187921"/>
          </a:xfrm>
          <a:prstGeom prst="rect">
            <a:avLst/>
          </a:prstGeom>
        </p:spPr>
      </p:pic>
      <p:pic>
        <p:nvPicPr>
          <p:cNvPr id="27" name="Picture 27"/>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8434045" y="4227762"/>
            <a:ext cx="874371" cy="1821606"/>
          </a:xfrm>
          <a:prstGeom prst="rect">
            <a:avLst/>
          </a:prstGeom>
        </p:spPr>
      </p:pic>
      <p:sp>
        <p:nvSpPr>
          <p:cNvPr id="28" name="TextBox 28"/>
          <p:cNvSpPr txBox="1"/>
          <p:nvPr/>
        </p:nvSpPr>
        <p:spPr>
          <a:xfrm>
            <a:off x="283259" y="6597898"/>
            <a:ext cx="5955584" cy="4452244"/>
          </a:xfrm>
          <a:prstGeom prst="rect">
            <a:avLst/>
          </a:prstGeom>
        </p:spPr>
        <p:txBody>
          <a:bodyPr lIns="0" tIns="0" rIns="0" bIns="0" rtlCol="0" anchor="t">
            <a:spAutoFit/>
          </a:bodyPr>
          <a:lstStyle/>
          <a:p>
            <a:pPr algn="ctr">
              <a:lnSpc>
                <a:spcPts val="3499"/>
              </a:lnSpc>
            </a:pPr>
            <a:r>
              <a:rPr lang="en-US" sz="2400">
                <a:solidFill>
                  <a:srgbClr val="000000"/>
                </a:solidFill>
                <a:latin typeface="Montserrat"/>
              </a:rPr>
              <a:t>They come in different absorbencies, sizes, styles, and thicknesses. </a:t>
            </a:r>
          </a:p>
          <a:p>
            <a:pPr algn="ctr">
              <a:lnSpc>
                <a:spcPts val="3499"/>
              </a:lnSpc>
            </a:pPr>
            <a:endParaRPr lang="en-US" sz="2400">
              <a:solidFill>
                <a:srgbClr val="000000"/>
              </a:solidFill>
              <a:latin typeface="Montserrat"/>
            </a:endParaRPr>
          </a:p>
          <a:p>
            <a:pPr algn="ctr">
              <a:lnSpc>
                <a:spcPts val="3499"/>
              </a:lnSpc>
            </a:pPr>
            <a:r>
              <a:rPr lang="en-US" sz="2400">
                <a:solidFill>
                  <a:srgbClr val="000000"/>
                </a:solidFill>
                <a:latin typeface="Montserrat"/>
              </a:rPr>
              <a:t>Some pads have material on the sides called "wings“ that fold over the edges of underwear to help secure the pad. </a:t>
            </a:r>
          </a:p>
          <a:p>
            <a:pPr algn="ctr">
              <a:lnSpc>
                <a:spcPts val="3499"/>
              </a:lnSpc>
            </a:pPr>
            <a:endParaRPr lang="en-US" sz="2400">
              <a:solidFill>
                <a:srgbClr val="000000"/>
              </a:solidFill>
              <a:latin typeface="Montserrat"/>
            </a:endParaRPr>
          </a:p>
          <a:p>
            <a:pPr algn="ctr">
              <a:lnSpc>
                <a:spcPts val="3499"/>
              </a:lnSpc>
            </a:pPr>
            <a:endParaRPr lang="en-US" sz="2400">
              <a:solidFill>
                <a:srgbClr val="000000"/>
              </a:solidFill>
              <a:latin typeface="Montserrat"/>
            </a:endParaRPr>
          </a:p>
          <a:p>
            <a:pPr algn="ctr">
              <a:lnSpc>
                <a:spcPts val="3499"/>
              </a:lnSpc>
            </a:pPr>
            <a:endParaRPr lang="en-US" sz="2400">
              <a:solidFill>
                <a:srgbClr val="000000"/>
              </a:solidFill>
              <a:latin typeface="Montserrat"/>
            </a:endParaRPr>
          </a:p>
          <a:p>
            <a:pPr algn="ctr">
              <a:lnSpc>
                <a:spcPts val="3499"/>
              </a:lnSpc>
            </a:pPr>
            <a:endParaRPr lang="en-US" sz="2400">
              <a:solidFill>
                <a:srgbClr val="000000"/>
              </a:solidFill>
              <a:latin typeface="Montserrat"/>
            </a:endParaRPr>
          </a:p>
        </p:txBody>
      </p:sp>
      <p:sp>
        <p:nvSpPr>
          <p:cNvPr id="29" name="TextBox 29"/>
          <p:cNvSpPr txBox="1"/>
          <p:nvPr/>
        </p:nvSpPr>
        <p:spPr>
          <a:xfrm>
            <a:off x="14563138" y="6443438"/>
            <a:ext cx="3240870" cy="2603500"/>
          </a:xfrm>
          <a:prstGeom prst="rect">
            <a:avLst/>
          </a:prstGeom>
        </p:spPr>
        <p:txBody>
          <a:bodyPr lIns="0" tIns="0" rIns="0" bIns="0" rtlCol="0" anchor="t">
            <a:spAutoFit/>
          </a:bodyPr>
          <a:lstStyle/>
          <a:p>
            <a:pPr algn="ctr">
              <a:lnSpc>
                <a:spcPts val="3499"/>
              </a:lnSpc>
              <a:spcBef>
                <a:spcPct val="0"/>
              </a:spcBef>
            </a:pPr>
            <a:r>
              <a:rPr lang="en-US" sz="2499">
                <a:solidFill>
                  <a:srgbClr val="000000"/>
                </a:solidFill>
                <a:latin typeface="Montserrat"/>
              </a:rPr>
              <a:t>Never flush a disposable pad down the toilet. They end up in our water systems and oceans!</a:t>
            </a:r>
          </a:p>
        </p:txBody>
      </p:sp>
      <p:sp>
        <p:nvSpPr>
          <p:cNvPr id="30" name="TextBox 30"/>
          <p:cNvSpPr txBox="1"/>
          <p:nvPr/>
        </p:nvSpPr>
        <p:spPr>
          <a:xfrm>
            <a:off x="10937191" y="6443438"/>
            <a:ext cx="2924295" cy="850900"/>
          </a:xfrm>
          <a:prstGeom prst="rect">
            <a:avLst/>
          </a:prstGeom>
        </p:spPr>
        <p:txBody>
          <a:bodyPr lIns="0" tIns="0" rIns="0" bIns="0" rtlCol="0" anchor="t">
            <a:spAutoFit/>
          </a:bodyPr>
          <a:lstStyle/>
          <a:p>
            <a:pPr algn="ctr">
              <a:lnSpc>
                <a:spcPts val="3499"/>
              </a:lnSpc>
              <a:spcBef>
                <a:spcPct val="0"/>
              </a:spcBef>
            </a:pPr>
            <a:r>
              <a:rPr lang="en-US" sz="2499">
                <a:solidFill>
                  <a:srgbClr val="000000"/>
                </a:solidFill>
                <a:latin typeface="Montserrat"/>
              </a:rPr>
              <a:t>Change pads every 4-8 hours</a:t>
            </a:r>
          </a:p>
        </p:txBody>
      </p:sp>
      <p:sp>
        <p:nvSpPr>
          <p:cNvPr id="31" name="TextBox 31"/>
          <p:cNvSpPr txBox="1"/>
          <p:nvPr/>
        </p:nvSpPr>
        <p:spPr>
          <a:xfrm>
            <a:off x="6584522" y="6567006"/>
            <a:ext cx="3470191" cy="3041650"/>
          </a:xfrm>
          <a:prstGeom prst="rect">
            <a:avLst/>
          </a:prstGeom>
        </p:spPr>
        <p:txBody>
          <a:bodyPr lIns="0" tIns="0" rIns="0" bIns="0" rtlCol="0" anchor="t">
            <a:spAutoFit/>
          </a:bodyPr>
          <a:lstStyle/>
          <a:p>
            <a:pPr algn="ctr">
              <a:lnSpc>
                <a:spcPts val="3499"/>
              </a:lnSpc>
              <a:spcBef>
                <a:spcPct val="0"/>
              </a:spcBef>
            </a:pPr>
            <a:r>
              <a:rPr lang="en-US" sz="2499">
                <a:solidFill>
                  <a:srgbClr val="000000"/>
                </a:solidFill>
                <a:latin typeface="Montserrat"/>
              </a:rPr>
              <a:t>Some girls wear panty liners when flow is very light, or during non-period days when there’s more vaginal discharge.</a:t>
            </a:r>
          </a:p>
        </p:txBody>
      </p:sp>
      <p:pic>
        <p:nvPicPr>
          <p:cNvPr id="32" name="Picture 32"/>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19472855">
            <a:off x="14140482" y="1716112"/>
            <a:ext cx="853630" cy="1320898"/>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52789" y="664860"/>
            <a:ext cx="3701083" cy="727680"/>
            <a:chOff x="0" y="0"/>
            <a:chExt cx="4934778" cy="970239"/>
          </a:xfrm>
        </p:grpSpPr>
        <p:grpSp>
          <p:nvGrpSpPr>
            <p:cNvPr id="3" name="Group 3"/>
            <p:cNvGrpSpPr/>
            <p:nvPr/>
          </p:nvGrpSpPr>
          <p:grpSpPr>
            <a:xfrm>
              <a:off x="0" y="0"/>
              <a:ext cx="862312" cy="741049"/>
              <a:chOff x="0" y="0"/>
              <a:chExt cx="812800" cy="698500"/>
            </a:xfrm>
          </p:grpSpPr>
          <p:sp>
            <p:nvSpPr>
              <p:cNvPr id="4" name="Freeform 4"/>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00000"/>
              </a:solidFill>
            </p:spPr>
            <p:txBody>
              <a:bodyPr/>
              <a:lstStyle/>
              <a:p>
                <a:endParaRPr lang="en-US"/>
              </a:p>
            </p:txBody>
          </p:sp>
          <p:sp>
            <p:nvSpPr>
              <p:cNvPr id="5" name="TextBox 5"/>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18098" y="0"/>
              <a:ext cx="862312" cy="741049"/>
              <a:chOff x="0" y="0"/>
              <a:chExt cx="812800" cy="698500"/>
            </a:xfrm>
          </p:grpSpPr>
          <p:sp>
            <p:nvSpPr>
              <p:cNvPr id="7" name="Freeform 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87D0BF">
                  <a:alpha val="80000"/>
                </a:srgbClr>
              </a:solidFill>
            </p:spPr>
            <p:txBody>
              <a:bodyPr/>
              <a:lstStyle/>
              <a:p>
                <a:endParaRPr lang="en-US"/>
              </a:p>
            </p:txBody>
          </p:sp>
          <p:sp>
            <p:nvSpPr>
              <p:cNvPr id="8" name="TextBox 8"/>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188788" y="30183"/>
              <a:ext cx="3745990" cy="556857"/>
            </a:xfrm>
            <a:prstGeom prst="rect">
              <a:avLst/>
            </a:prstGeom>
          </p:spPr>
          <p:txBody>
            <a:bodyPr lIns="0" tIns="0" rIns="0" bIns="0" rtlCol="0" anchor="t">
              <a:spAutoFit/>
            </a:bodyPr>
            <a:lstStyle/>
            <a:p>
              <a:pPr>
                <a:lnSpc>
                  <a:spcPts val="3896"/>
                </a:lnSpc>
              </a:pPr>
              <a:r>
                <a:rPr lang="en-US" sz="2164" spc="86">
                  <a:solidFill>
                    <a:srgbClr val="000000"/>
                  </a:solidFill>
                  <a:latin typeface="Montserrat Semi-Bold Bold"/>
                </a:rPr>
                <a:t>Period Education</a:t>
              </a:r>
            </a:p>
          </p:txBody>
        </p:sp>
        <p:sp>
          <p:nvSpPr>
            <p:cNvPr id="10" name="TextBox 10"/>
            <p:cNvSpPr txBox="1"/>
            <p:nvPr/>
          </p:nvSpPr>
          <p:spPr>
            <a:xfrm>
              <a:off x="1188788" y="472741"/>
              <a:ext cx="840135" cy="497499"/>
            </a:xfrm>
            <a:prstGeom prst="rect">
              <a:avLst/>
            </a:prstGeom>
          </p:spPr>
          <p:txBody>
            <a:bodyPr lIns="0" tIns="0" rIns="0" bIns="0" rtlCol="0" anchor="t">
              <a:spAutoFit/>
            </a:bodyPr>
            <a:lstStyle/>
            <a:p>
              <a:pPr>
                <a:lnSpc>
                  <a:spcPts val="3409"/>
                </a:lnSpc>
              </a:pPr>
              <a:r>
                <a:rPr lang="en-US" sz="1894" spc="-17">
                  <a:solidFill>
                    <a:srgbClr val="000000"/>
                  </a:solidFill>
                  <a:latin typeface="Montserrat Classic"/>
                </a:rPr>
                <a:t>UK</a:t>
              </a:r>
            </a:p>
          </p:txBody>
        </p:sp>
      </p:grpSp>
      <p:pic>
        <p:nvPicPr>
          <p:cNvPr id="11" name="Picture 11"/>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7621803" flipV="1">
            <a:off x="4404379" y="5568020"/>
            <a:ext cx="2036362" cy="3151044"/>
          </a:xfrm>
          <a:prstGeom prst="rect">
            <a:avLst/>
          </a:prstGeom>
        </p:spPr>
      </p:pic>
      <p:sp>
        <p:nvSpPr>
          <p:cNvPr id="12" name="TextBox 12"/>
          <p:cNvSpPr txBox="1"/>
          <p:nvPr/>
        </p:nvSpPr>
        <p:spPr>
          <a:xfrm>
            <a:off x="1028700" y="1525890"/>
            <a:ext cx="16092517" cy="2503186"/>
          </a:xfrm>
          <a:prstGeom prst="rect">
            <a:avLst/>
          </a:prstGeom>
        </p:spPr>
        <p:txBody>
          <a:bodyPr lIns="0" tIns="0" rIns="0" bIns="0" rtlCol="0" anchor="t">
            <a:spAutoFit/>
          </a:bodyPr>
          <a:lstStyle/>
          <a:p>
            <a:pPr>
              <a:lnSpc>
                <a:spcPts val="6399"/>
              </a:lnSpc>
            </a:pPr>
            <a:r>
              <a:rPr lang="en-US" sz="6399" dirty="0">
                <a:solidFill>
                  <a:srgbClr val="FF7165"/>
                </a:solidFill>
                <a:latin typeface="Dreaming Outloud Pro" panose="03050502040302030504" pitchFamily="66" charset="0"/>
              </a:rPr>
              <a:t>Q.2 How do you use period products? </a:t>
            </a:r>
          </a:p>
          <a:p>
            <a:pPr>
              <a:lnSpc>
                <a:spcPts val="6399"/>
              </a:lnSpc>
            </a:pPr>
            <a:r>
              <a:rPr lang="en-US" sz="6399" dirty="0">
                <a:solidFill>
                  <a:srgbClr val="FF7165"/>
                </a:solidFill>
                <a:latin typeface="Dreaming Outloud Pro" panose="03050502040302030504" pitchFamily="66" charset="0"/>
              </a:rPr>
              <a:t>Tampons in more detail</a:t>
            </a:r>
          </a:p>
          <a:p>
            <a:pPr>
              <a:lnSpc>
                <a:spcPts val="6399"/>
              </a:lnSpc>
            </a:pPr>
            <a:endParaRPr lang="en-US" sz="6399" dirty="0">
              <a:solidFill>
                <a:srgbClr val="FF7165"/>
              </a:solidFill>
              <a:latin typeface="Dreaming Outloud Pro" panose="03050502040302030504" pitchFamily="66" charset="0"/>
            </a:endParaRPr>
          </a:p>
        </p:txBody>
      </p:sp>
      <p:sp>
        <p:nvSpPr>
          <p:cNvPr id="13" name="TextBox 13"/>
          <p:cNvSpPr txBox="1"/>
          <p:nvPr/>
        </p:nvSpPr>
        <p:spPr>
          <a:xfrm>
            <a:off x="1028700" y="3506008"/>
            <a:ext cx="5538881" cy="6415405"/>
          </a:xfrm>
          <a:prstGeom prst="rect">
            <a:avLst/>
          </a:prstGeom>
        </p:spPr>
        <p:txBody>
          <a:bodyPr lIns="0" tIns="0" rIns="0" bIns="0" rtlCol="0" anchor="t">
            <a:spAutoFit/>
          </a:bodyPr>
          <a:lstStyle/>
          <a:p>
            <a:pPr>
              <a:lnSpc>
                <a:spcPts val="3919"/>
              </a:lnSpc>
            </a:pPr>
            <a:r>
              <a:rPr lang="en-US" sz="2799">
                <a:solidFill>
                  <a:srgbClr val="000000"/>
                </a:solidFill>
                <a:latin typeface="Montserrat"/>
              </a:rPr>
              <a:t>Menstruaters are usually unsure and sometimes fearful of using and inserting tampons for the first time. Watch this video for instructions.</a:t>
            </a:r>
          </a:p>
          <a:p>
            <a:pPr>
              <a:lnSpc>
                <a:spcPts val="3919"/>
              </a:lnSpc>
            </a:pPr>
            <a:endParaRPr lang="en-US" sz="2799">
              <a:solidFill>
                <a:srgbClr val="000000"/>
              </a:solidFill>
              <a:latin typeface="Montserrat"/>
            </a:endParaRPr>
          </a:p>
          <a:p>
            <a:pPr>
              <a:lnSpc>
                <a:spcPts val="3919"/>
              </a:lnSpc>
            </a:pPr>
            <a:endParaRPr lang="en-US" sz="2799">
              <a:solidFill>
                <a:srgbClr val="000000"/>
              </a:solidFill>
              <a:latin typeface="Montserrat"/>
            </a:endParaRPr>
          </a:p>
          <a:p>
            <a:pPr>
              <a:lnSpc>
                <a:spcPts val="3919"/>
              </a:lnSpc>
            </a:pPr>
            <a:endParaRPr lang="en-US" sz="2799">
              <a:solidFill>
                <a:srgbClr val="000000"/>
              </a:solidFill>
              <a:latin typeface="Montserrat"/>
            </a:endParaRPr>
          </a:p>
          <a:p>
            <a:pPr>
              <a:lnSpc>
                <a:spcPts val="3919"/>
              </a:lnSpc>
            </a:pPr>
            <a:endParaRPr lang="en-US" sz="2799">
              <a:solidFill>
                <a:srgbClr val="000000"/>
              </a:solidFill>
              <a:latin typeface="Montserrat"/>
            </a:endParaRPr>
          </a:p>
          <a:p>
            <a:pPr>
              <a:lnSpc>
                <a:spcPts val="3919"/>
              </a:lnSpc>
            </a:pPr>
            <a:r>
              <a:rPr lang="en-US" sz="2799">
                <a:solidFill>
                  <a:srgbClr val="000000"/>
                </a:solidFill>
                <a:latin typeface="Montserrat Bold"/>
                <a:hlinkClick r:id="rId5" tooltip="https://www.youtube.com/watch?v=PnGITvOKBXY"/>
              </a:rPr>
              <a:t>https://www.youtube.com/watch?v=PnGITvOKBXY</a:t>
            </a:r>
          </a:p>
          <a:p>
            <a:pPr>
              <a:lnSpc>
                <a:spcPts val="3919"/>
              </a:lnSpc>
            </a:pPr>
            <a:endParaRPr lang="en-US" sz="2799">
              <a:solidFill>
                <a:srgbClr val="000000"/>
              </a:solidFill>
              <a:latin typeface="Montserrat Bold"/>
              <a:hlinkClick r:id="rId5" tooltip="https://www.youtube.com/watch?v=PnGITvOKBXY"/>
            </a:endParaRPr>
          </a:p>
        </p:txBody>
      </p:sp>
      <p:pic>
        <p:nvPicPr>
          <p:cNvPr id="14" name="Picture 14"/>
          <p:cNvPicPr>
            <a:picLocks noChangeAspect="1"/>
          </p:cNvPicPr>
          <p:nvPr>
            <a:videoFile r:link="rId1"/>
          </p:nvPr>
        </p:nvPicPr>
        <p:blipFill>
          <a:blip r:embed="rId6"/>
          <a:stretch>
            <a:fillRect/>
          </a:stretch>
        </p:blipFill>
        <p:spPr>
          <a:xfrm>
            <a:off x="7425784" y="3771900"/>
            <a:ext cx="10058400" cy="5372308"/>
          </a:xfrm>
          <a:prstGeom prst="rect">
            <a:avLst/>
          </a:prstGeom>
        </p:spPr>
      </p:pic>
      <p:pic>
        <p:nvPicPr>
          <p:cNvPr id="15" name="Picture 1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220537">
            <a:off x="13385571" y="1633073"/>
            <a:ext cx="853630" cy="1320898"/>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1382</TotalTime>
  <Words>1801</Words>
  <Application>Microsoft Macintosh PowerPoint</Application>
  <PresentationFormat>Custom</PresentationFormat>
  <Paragraphs>234</Paragraphs>
  <Slides>26</Slides>
  <Notes>2</Notes>
  <HiddenSlides>0</HiddenSlides>
  <MMClips>3</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26</vt:i4>
      </vt:variant>
    </vt:vector>
  </HeadingPairs>
  <TitlesOfParts>
    <vt:vector size="37" baseType="lpstr">
      <vt:lpstr>Calibri</vt:lpstr>
      <vt:lpstr>Open Sans</vt:lpstr>
      <vt:lpstr>Montserrat</vt:lpstr>
      <vt:lpstr>Montserrat Bold</vt:lpstr>
      <vt:lpstr>Montserrat Classic</vt:lpstr>
      <vt:lpstr>Dreaming Outloud Pro</vt:lpstr>
      <vt:lpstr>Montserrat Semi-Bold Bold</vt:lpstr>
      <vt:lpstr>Arial</vt:lpstr>
      <vt:lpstr>Open Sans Light</vt:lpstr>
      <vt:lpstr>Open Sans Light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2</dc:title>
  <dc:creator>Laura Forrest</dc:creator>
  <cp:lastModifiedBy>Natalie Brown</cp:lastModifiedBy>
  <cp:revision>5</cp:revision>
  <dcterms:created xsi:type="dcterms:W3CDTF">2006-08-16T00:00:00Z</dcterms:created>
  <dcterms:modified xsi:type="dcterms:W3CDTF">2024-03-05T21:08:02Z</dcterms:modified>
  <dc:identifier>DAFfEEvhjxo</dc:identifier>
</cp:coreProperties>
</file>