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5" r:id="rId26"/>
  </p:sldIdLst>
  <p:sldSz cx="18288000" cy="10287000"/>
  <p:notesSz cx="6858000" cy="9144000"/>
  <p:embeddedFontLst>
    <p:embeddedFont>
      <p:font typeface="Dreaming Outloud Pro" panose="03050502040302030504" pitchFamily="66" charset="77"/>
      <p:regular r:id="rId28"/>
      <p:italic r:id="rId29"/>
    </p:embeddedFont>
    <p:embeddedFont>
      <p:font typeface="Montserrat" pitchFamily="2" charset="77"/>
      <p:regular r:id="rId30"/>
      <p:bold r:id="rId31"/>
      <p:italic r:id="rId32"/>
      <p:boldItalic r:id="rId33"/>
    </p:embeddedFont>
    <p:embeddedFont>
      <p:font typeface="Montserrat Bold" pitchFamily="2" charset="77"/>
      <p:regular r:id="rId34"/>
      <p:bold r:id="rId35"/>
    </p:embeddedFont>
    <p:embeddedFont>
      <p:font typeface="Montserrat Classic" pitchFamily="2" charset="77"/>
      <p:regular r:id="rId36"/>
    </p:embeddedFont>
    <p:embeddedFont>
      <p:font typeface="Montserrat Semi-Bold" pitchFamily="2" charset="77"/>
      <p:regular r:id="rId37"/>
      <p:bold r:id="rId38"/>
    </p:embeddedFont>
    <p:embeddedFont>
      <p:font typeface="Montserrat Semi-Bold Bold" pitchFamily="2" charset="77"/>
      <p:regular r:id="rId39"/>
      <p:bold r:id="rId40"/>
    </p:embeddedFont>
    <p:embeddedFont>
      <p:font typeface="Open Sans" panose="020B0606030504020204" pitchFamily="34" charset="0"/>
      <p:regular r:id="rId41"/>
      <p:bold r:id="rId42"/>
      <p:italic r:id="rId43"/>
      <p:boldItalic r:id="rId44"/>
    </p:embeddedFont>
    <p:embeddedFont>
      <p:font typeface="Open Sans Light" panose="020B0306030504020204" pitchFamily="34" charset="0"/>
      <p:regular r:id="rId45"/>
      <p: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D9739E-0DC4-4A89-9891-3D28D05864D7}" v="27" dt="2023-06-01T10:41:45.476"/>
    <p1510:client id="{34B305F6-2207-497E-BBEF-7F15F944982C}" v="464" dt="2023-05-25T17:02:10.5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69" autoAdjust="0"/>
    <p:restoredTop sz="94570" autoAdjust="0"/>
  </p:normalViewPr>
  <p:slideViewPr>
    <p:cSldViewPr>
      <p:cViewPr varScale="1">
        <p:scale>
          <a:sx n="67" d="100"/>
          <a:sy n="67" d="100"/>
        </p:scale>
        <p:origin x="21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Forrest" userId="0d625a14-6c31-4e4d-957c-488ff0e527a5" providerId="ADAL" clId="{34B305F6-2207-497E-BBEF-7F15F944982C}"/>
    <pc:docChg chg="undo custSel modSld">
      <pc:chgData name="Laura Forrest" userId="0d625a14-6c31-4e4d-957c-488ff0e527a5" providerId="ADAL" clId="{34B305F6-2207-497E-BBEF-7F15F944982C}" dt="2023-05-25T17:03:04.718" v="608" actId="1076"/>
      <pc:docMkLst>
        <pc:docMk/>
      </pc:docMkLst>
      <pc:sldChg chg="modSp mod">
        <pc:chgData name="Laura Forrest" userId="0d625a14-6c31-4e4d-957c-488ff0e527a5" providerId="ADAL" clId="{34B305F6-2207-497E-BBEF-7F15F944982C}" dt="2023-04-20T16:00:30.325" v="10" actId="693"/>
        <pc:sldMkLst>
          <pc:docMk/>
          <pc:sldMk cId="0" sldId="257"/>
        </pc:sldMkLst>
        <pc:spChg chg="mod">
          <ac:chgData name="Laura Forrest" userId="0d625a14-6c31-4e4d-957c-488ff0e527a5" providerId="ADAL" clId="{34B305F6-2207-497E-BBEF-7F15F944982C}" dt="2023-04-20T16:00:30.325" v="10" actId="693"/>
          <ac:spMkLst>
            <pc:docMk/>
            <pc:sldMk cId="0" sldId="257"/>
            <ac:spMk id="7" creationId="{00000000-0000-0000-0000-000000000000}"/>
          </ac:spMkLst>
        </pc:spChg>
      </pc:sldChg>
      <pc:sldChg chg="modSp modAnim">
        <pc:chgData name="Laura Forrest" userId="0d625a14-6c31-4e4d-957c-488ff0e527a5" providerId="ADAL" clId="{34B305F6-2207-497E-BBEF-7F15F944982C}" dt="2023-05-04T09:48:43.627" v="477" actId="5793"/>
        <pc:sldMkLst>
          <pc:docMk/>
          <pc:sldMk cId="0" sldId="259"/>
        </pc:sldMkLst>
        <pc:spChg chg="mod">
          <ac:chgData name="Laura Forrest" userId="0d625a14-6c31-4e4d-957c-488ff0e527a5" providerId="ADAL" clId="{34B305F6-2207-497E-BBEF-7F15F944982C}" dt="2023-05-04T09:48:43.627" v="477" actId="5793"/>
          <ac:spMkLst>
            <pc:docMk/>
            <pc:sldMk cId="0" sldId="259"/>
            <ac:spMk id="16" creationId="{00000000-0000-0000-0000-000000000000}"/>
          </ac:spMkLst>
        </pc:spChg>
      </pc:sldChg>
      <pc:sldChg chg="modSp mod">
        <pc:chgData name="Laura Forrest" userId="0d625a14-6c31-4e4d-957c-488ff0e527a5" providerId="ADAL" clId="{34B305F6-2207-497E-BBEF-7F15F944982C}" dt="2023-05-25T17:03:04.718" v="608" actId="1076"/>
        <pc:sldMkLst>
          <pc:docMk/>
          <pc:sldMk cId="0" sldId="260"/>
        </pc:sldMkLst>
        <pc:spChg chg="mod">
          <ac:chgData name="Laura Forrest" userId="0d625a14-6c31-4e4d-957c-488ff0e527a5" providerId="ADAL" clId="{34B305F6-2207-497E-BBEF-7F15F944982C}" dt="2023-05-25T17:03:04.718" v="608" actId="1076"/>
          <ac:spMkLst>
            <pc:docMk/>
            <pc:sldMk cId="0" sldId="260"/>
            <ac:spMk id="11" creationId="{00000000-0000-0000-0000-000000000000}"/>
          </ac:spMkLst>
        </pc:spChg>
      </pc:sldChg>
      <pc:sldChg chg="modSp mod">
        <pc:chgData name="Laura Forrest" userId="0d625a14-6c31-4e4d-957c-488ff0e527a5" providerId="ADAL" clId="{34B305F6-2207-497E-BBEF-7F15F944982C}" dt="2023-05-03T12:05:58.494" v="22" actId="14100"/>
        <pc:sldMkLst>
          <pc:docMk/>
          <pc:sldMk cId="0" sldId="263"/>
        </pc:sldMkLst>
        <pc:spChg chg="mod">
          <ac:chgData name="Laura Forrest" userId="0d625a14-6c31-4e4d-957c-488ff0e527a5" providerId="ADAL" clId="{34B305F6-2207-497E-BBEF-7F15F944982C}" dt="2023-05-03T12:05:44.205" v="20" actId="1076"/>
          <ac:spMkLst>
            <pc:docMk/>
            <pc:sldMk cId="0" sldId="263"/>
            <ac:spMk id="17" creationId="{00000000-0000-0000-0000-000000000000}"/>
          </ac:spMkLst>
        </pc:spChg>
        <pc:picChg chg="mod">
          <ac:chgData name="Laura Forrest" userId="0d625a14-6c31-4e4d-957c-488ff0e527a5" providerId="ADAL" clId="{34B305F6-2207-497E-BBEF-7F15F944982C}" dt="2023-05-03T12:05:58.494" v="22" actId="14100"/>
          <ac:picMkLst>
            <pc:docMk/>
            <pc:sldMk cId="0" sldId="263"/>
            <ac:picMk id="15" creationId="{00000000-0000-0000-0000-000000000000}"/>
          </ac:picMkLst>
        </pc:picChg>
      </pc:sldChg>
      <pc:sldChg chg="addSp delSp modSp mod delAnim modAnim modNotesTx">
        <pc:chgData name="Laura Forrest" userId="0d625a14-6c31-4e4d-957c-488ff0e527a5" providerId="ADAL" clId="{34B305F6-2207-497E-BBEF-7F15F944982C}" dt="2023-05-03T12:07:23.063" v="34" actId="1076"/>
        <pc:sldMkLst>
          <pc:docMk/>
          <pc:sldMk cId="0" sldId="264"/>
        </pc:sldMkLst>
        <pc:spChg chg="mod">
          <ac:chgData name="Laura Forrest" userId="0d625a14-6c31-4e4d-957c-488ff0e527a5" providerId="ADAL" clId="{34B305F6-2207-497E-BBEF-7F15F944982C}" dt="2023-05-03T12:06:11.673" v="29" actId="20577"/>
          <ac:spMkLst>
            <pc:docMk/>
            <pc:sldMk cId="0" sldId="264"/>
            <ac:spMk id="14" creationId="{00000000-0000-0000-0000-000000000000}"/>
          </ac:spMkLst>
        </pc:spChg>
        <pc:picChg chg="del">
          <ac:chgData name="Laura Forrest" userId="0d625a14-6c31-4e4d-957c-488ff0e527a5" providerId="ADAL" clId="{34B305F6-2207-497E-BBEF-7F15F944982C}" dt="2023-04-20T15:58:18.362" v="3" actId="478"/>
          <ac:picMkLst>
            <pc:docMk/>
            <pc:sldMk cId="0" sldId="264"/>
            <ac:picMk id="15" creationId="{00000000-0000-0000-0000-000000000000}"/>
          </ac:picMkLst>
        </pc:picChg>
        <pc:picChg chg="add mod">
          <ac:chgData name="Laura Forrest" userId="0d625a14-6c31-4e4d-957c-488ff0e527a5" providerId="ADAL" clId="{34B305F6-2207-497E-BBEF-7F15F944982C}" dt="2023-05-03T12:07:23.063" v="34" actId="1076"/>
          <ac:picMkLst>
            <pc:docMk/>
            <pc:sldMk cId="0" sldId="264"/>
            <ac:picMk id="15" creationId="{BD920396-3146-0C61-C885-2AB34D5EB2FD}"/>
          </ac:picMkLst>
        </pc:picChg>
        <pc:picChg chg="add del mod">
          <ac:chgData name="Laura Forrest" userId="0d625a14-6c31-4e4d-957c-488ff0e527a5" providerId="ADAL" clId="{34B305F6-2207-497E-BBEF-7F15F944982C}" dt="2023-05-03T12:07:17.476" v="32" actId="478"/>
          <ac:picMkLst>
            <pc:docMk/>
            <pc:sldMk cId="0" sldId="264"/>
            <ac:picMk id="16" creationId="{83A8F3C7-A551-CFAB-966E-0DAB09FB8EC2}"/>
          </ac:picMkLst>
        </pc:picChg>
      </pc:sldChg>
      <pc:sldChg chg="modSp mod modAnim">
        <pc:chgData name="Laura Forrest" userId="0d625a14-6c31-4e4d-957c-488ff0e527a5" providerId="ADAL" clId="{34B305F6-2207-497E-BBEF-7F15F944982C}" dt="2023-05-03T12:08:29.024" v="41"/>
        <pc:sldMkLst>
          <pc:docMk/>
          <pc:sldMk cId="0" sldId="273"/>
        </pc:sldMkLst>
        <pc:picChg chg="mod">
          <ac:chgData name="Laura Forrest" userId="0d625a14-6c31-4e4d-957c-488ff0e527a5" providerId="ADAL" clId="{34B305F6-2207-497E-BBEF-7F15F944982C}" dt="2023-05-03T12:08:11.617" v="39" actId="1076"/>
          <ac:picMkLst>
            <pc:docMk/>
            <pc:sldMk cId="0" sldId="273"/>
            <ac:picMk id="16" creationId="{00000000-0000-0000-0000-000000000000}"/>
          </ac:picMkLst>
        </pc:picChg>
        <pc:picChg chg="mod">
          <ac:chgData name="Laura Forrest" userId="0d625a14-6c31-4e4d-957c-488ff0e527a5" providerId="ADAL" clId="{34B305F6-2207-497E-BBEF-7F15F944982C}" dt="2023-05-03T12:08:11.617" v="39" actId="1076"/>
          <ac:picMkLst>
            <pc:docMk/>
            <pc:sldMk cId="0" sldId="273"/>
            <ac:picMk id="17" creationId="{00000000-0000-0000-0000-000000000000}"/>
          </ac:picMkLst>
        </pc:picChg>
        <pc:picChg chg="mod">
          <ac:chgData name="Laura Forrest" userId="0d625a14-6c31-4e4d-957c-488ff0e527a5" providerId="ADAL" clId="{34B305F6-2207-497E-BBEF-7F15F944982C}" dt="2023-05-03T12:08:11.617" v="39" actId="1076"/>
          <ac:picMkLst>
            <pc:docMk/>
            <pc:sldMk cId="0" sldId="273"/>
            <ac:picMk id="18" creationId="{00000000-0000-0000-0000-000000000000}"/>
          </ac:picMkLst>
        </pc:picChg>
        <pc:picChg chg="mod">
          <ac:chgData name="Laura Forrest" userId="0d625a14-6c31-4e4d-957c-488ff0e527a5" providerId="ADAL" clId="{34B305F6-2207-497E-BBEF-7F15F944982C}" dt="2023-05-03T12:08:11.617" v="39" actId="1076"/>
          <ac:picMkLst>
            <pc:docMk/>
            <pc:sldMk cId="0" sldId="273"/>
            <ac:picMk id="19" creationId="{00000000-0000-0000-0000-000000000000}"/>
          </ac:picMkLst>
        </pc:picChg>
      </pc:sldChg>
      <pc:sldChg chg="delSp modSp mod">
        <pc:chgData name="Laura Forrest" userId="0d625a14-6c31-4e4d-957c-488ff0e527a5" providerId="ADAL" clId="{34B305F6-2207-497E-BBEF-7F15F944982C}" dt="2023-04-20T15:59:28.670" v="9" actId="478"/>
        <pc:sldMkLst>
          <pc:docMk/>
          <pc:sldMk cId="0" sldId="274"/>
        </pc:sldMkLst>
        <pc:spChg chg="mod topLvl">
          <ac:chgData name="Laura Forrest" userId="0d625a14-6c31-4e4d-957c-488ff0e527a5" providerId="ADAL" clId="{34B305F6-2207-497E-BBEF-7F15F944982C}" dt="2023-04-20T15:59:28.670" v="9" actId="478"/>
          <ac:spMkLst>
            <pc:docMk/>
            <pc:sldMk cId="0" sldId="274"/>
            <ac:spMk id="12" creationId="{00000000-0000-0000-0000-000000000000}"/>
          </ac:spMkLst>
        </pc:spChg>
        <pc:spChg chg="del mod topLvl">
          <ac:chgData name="Laura Forrest" userId="0d625a14-6c31-4e4d-957c-488ff0e527a5" providerId="ADAL" clId="{34B305F6-2207-497E-BBEF-7F15F944982C}" dt="2023-04-20T15:59:28.670" v="9" actId="478"/>
          <ac:spMkLst>
            <pc:docMk/>
            <pc:sldMk cId="0" sldId="274"/>
            <ac:spMk id="13" creationId="{00000000-0000-0000-0000-000000000000}"/>
          </ac:spMkLst>
        </pc:spChg>
        <pc:grpChg chg="del">
          <ac:chgData name="Laura Forrest" userId="0d625a14-6c31-4e4d-957c-488ff0e527a5" providerId="ADAL" clId="{34B305F6-2207-497E-BBEF-7F15F944982C}" dt="2023-04-20T15:59:28.670" v="9" actId="478"/>
          <ac:grpSpMkLst>
            <pc:docMk/>
            <pc:sldMk cId="0" sldId="274"/>
            <ac:grpSpMk id="11" creationId="{00000000-0000-0000-0000-000000000000}"/>
          </ac:grpSpMkLst>
        </pc:grpChg>
      </pc:sldChg>
      <pc:sldChg chg="modSp mod">
        <pc:chgData name="Laura Forrest" userId="0d625a14-6c31-4e4d-957c-488ff0e527a5" providerId="ADAL" clId="{34B305F6-2207-497E-BBEF-7F15F944982C}" dt="2023-04-20T14:25:31.763" v="0" actId="14100"/>
        <pc:sldMkLst>
          <pc:docMk/>
          <pc:sldMk cId="0" sldId="278"/>
        </pc:sldMkLst>
        <pc:spChg chg="mod">
          <ac:chgData name="Laura Forrest" userId="0d625a14-6c31-4e4d-957c-488ff0e527a5" providerId="ADAL" clId="{34B305F6-2207-497E-BBEF-7F15F944982C}" dt="2023-04-20T14:25:31.763" v="0" actId="14100"/>
          <ac:spMkLst>
            <pc:docMk/>
            <pc:sldMk cId="0" sldId="278"/>
            <ac:spMk id="16" creationId="{00000000-0000-0000-0000-000000000000}"/>
          </ac:spMkLst>
        </pc:spChg>
      </pc:sldChg>
      <pc:sldChg chg="modSp mod">
        <pc:chgData name="Laura Forrest" userId="0d625a14-6c31-4e4d-957c-488ff0e527a5" providerId="ADAL" clId="{34B305F6-2207-497E-BBEF-7F15F944982C}" dt="2023-04-20T15:56:58.269" v="1" actId="20577"/>
        <pc:sldMkLst>
          <pc:docMk/>
          <pc:sldMk cId="0" sldId="279"/>
        </pc:sldMkLst>
        <pc:spChg chg="mod">
          <ac:chgData name="Laura Forrest" userId="0d625a14-6c31-4e4d-957c-488ff0e527a5" providerId="ADAL" clId="{34B305F6-2207-497E-BBEF-7F15F944982C}" dt="2023-04-20T15:56:58.269" v="1" actId="20577"/>
          <ac:spMkLst>
            <pc:docMk/>
            <pc:sldMk cId="0" sldId="279"/>
            <ac:spMk id="17" creationId="{00000000-0000-0000-0000-000000000000}"/>
          </ac:spMkLst>
        </pc:spChg>
      </pc:sldChg>
      <pc:sldChg chg="modSp mod">
        <pc:chgData name="Laura Forrest" userId="0d625a14-6c31-4e4d-957c-488ff0e527a5" providerId="ADAL" clId="{34B305F6-2207-497E-BBEF-7F15F944982C}" dt="2023-05-25T15:07:43.599" v="483" actId="20577"/>
        <pc:sldMkLst>
          <pc:docMk/>
          <pc:sldMk cId="0" sldId="280"/>
        </pc:sldMkLst>
        <pc:spChg chg="mod">
          <ac:chgData name="Laura Forrest" userId="0d625a14-6c31-4e4d-957c-488ff0e527a5" providerId="ADAL" clId="{34B305F6-2207-497E-BBEF-7F15F944982C}" dt="2023-05-25T15:07:43.599" v="483" actId="20577"/>
          <ac:spMkLst>
            <pc:docMk/>
            <pc:sldMk cId="0" sldId="280"/>
            <ac:spMk id="8" creationId="{00000000-0000-0000-0000-000000000000}"/>
          </ac:spMkLst>
        </pc:spChg>
      </pc:sldChg>
    </pc:docChg>
  </pc:docChgLst>
  <pc:docChgLst>
    <pc:chgData name="Guest User" userId="S::urn:spo:anon#2956ff92305ec0659f815f35c3e754c098844ccab595ff250c8d5b2192fea972::" providerId="AD" clId="Web-{01D9739E-0DC4-4A89-9891-3D28D05864D7}"/>
    <pc:docChg chg="modSld">
      <pc:chgData name="Guest User" userId="S::urn:spo:anon#2956ff92305ec0659f815f35c3e754c098844ccab595ff250c8d5b2192fea972::" providerId="AD" clId="Web-{01D9739E-0DC4-4A89-9891-3D28D05864D7}" dt="2023-06-01T10:41:45.476" v="12" actId="20577"/>
      <pc:docMkLst>
        <pc:docMk/>
      </pc:docMkLst>
      <pc:sldChg chg="modSp">
        <pc:chgData name="Guest User" userId="S::urn:spo:anon#2956ff92305ec0659f815f35c3e754c098844ccab595ff250c8d5b2192fea972::" providerId="AD" clId="Web-{01D9739E-0DC4-4A89-9891-3D28D05864D7}" dt="2023-06-01T10:41:45.476" v="12" actId="20577"/>
        <pc:sldMkLst>
          <pc:docMk/>
          <pc:sldMk cId="0" sldId="260"/>
        </pc:sldMkLst>
        <pc:spChg chg="mod">
          <ac:chgData name="Guest User" userId="S::urn:spo:anon#2956ff92305ec0659f815f35c3e754c098844ccab595ff250c8d5b2192fea972::" providerId="AD" clId="Web-{01D9739E-0DC4-4A89-9891-3D28D05864D7}" dt="2023-06-01T10:41:45.476" v="12" actId="20577"/>
          <ac:spMkLst>
            <pc:docMk/>
            <pc:sldMk cId="0" sldId="260"/>
            <ac:spMk id="11" creationId="{00000000-0000-0000-0000-000000000000}"/>
          </ac:spMkLst>
        </pc:spChg>
      </pc:sldChg>
    </pc:docChg>
  </pc:docChgLst>
  <pc:docChgLst>
    <pc:chgData name="Guest User" userId="S::urn:spo:anon#2956ff92305ec0659f815f35c3e754c098844ccab595ff250c8d5b2192fea972::" providerId="AD" clId="Web-{A605EF2E-C035-A64B-97F9-F74C2B30B6D1}"/>
    <pc:docChg chg="modSld">
      <pc:chgData name="Guest User" userId="S::urn:spo:anon#2956ff92305ec0659f815f35c3e754c098844ccab595ff250c8d5b2192fea972::" providerId="AD" clId="Web-{A605EF2E-C035-A64B-97F9-F74C2B30B6D1}" dt="2023-04-20T15:33:29.806" v="65" actId="20577"/>
      <pc:docMkLst>
        <pc:docMk/>
      </pc:docMkLst>
      <pc:sldChg chg="modSp">
        <pc:chgData name="Guest User" userId="S::urn:spo:anon#2956ff92305ec0659f815f35c3e754c098844ccab595ff250c8d5b2192fea972::" providerId="AD" clId="Web-{A605EF2E-C035-A64B-97F9-F74C2B30B6D1}" dt="2023-04-20T15:26:54.485" v="0" actId="688"/>
        <pc:sldMkLst>
          <pc:docMk/>
          <pc:sldMk cId="0" sldId="258"/>
        </pc:sldMkLst>
        <pc:picChg chg="mod">
          <ac:chgData name="Guest User" userId="S::urn:spo:anon#2956ff92305ec0659f815f35c3e754c098844ccab595ff250c8d5b2192fea972::" providerId="AD" clId="Web-{A605EF2E-C035-A64B-97F9-F74C2B30B6D1}" dt="2023-04-20T15:26:54.485" v="0" actId="688"/>
          <ac:picMkLst>
            <pc:docMk/>
            <pc:sldMk cId="0" sldId="258"/>
            <ac:picMk id="6" creationId="{00000000-0000-0000-0000-000000000000}"/>
          </ac:picMkLst>
        </pc:picChg>
      </pc:sldChg>
      <pc:sldChg chg="modSp">
        <pc:chgData name="Guest User" userId="S::urn:spo:anon#2956ff92305ec0659f815f35c3e754c098844ccab595ff250c8d5b2192fea972::" providerId="AD" clId="Web-{A605EF2E-C035-A64B-97F9-F74C2B30B6D1}" dt="2023-04-20T15:27:25.907" v="1" actId="1076"/>
        <pc:sldMkLst>
          <pc:docMk/>
          <pc:sldMk cId="0" sldId="261"/>
        </pc:sldMkLst>
        <pc:picChg chg="mod">
          <ac:chgData name="Guest User" userId="S::urn:spo:anon#2956ff92305ec0659f815f35c3e754c098844ccab595ff250c8d5b2192fea972::" providerId="AD" clId="Web-{A605EF2E-C035-A64B-97F9-F74C2B30B6D1}" dt="2023-04-20T15:27:25.907" v="1" actId="1076"/>
          <ac:picMkLst>
            <pc:docMk/>
            <pc:sldMk cId="0" sldId="261"/>
            <ac:picMk id="11" creationId="{00000000-0000-0000-0000-000000000000}"/>
          </ac:picMkLst>
        </pc:picChg>
      </pc:sldChg>
      <pc:sldChg chg="modSp">
        <pc:chgData name="Guest User" userId="S::urn:spo:anon#2956ff92305ec0659f815f35c3e754c098844ccab595ff250c8d5b2192fea972::" providerId="AD" clId="Web-{A605EF2E-C035-A64B-97F9-F74C2B30B6D1}" dt="2023-04-20T15:28:33.799" v="16" actId="1076"/>
        <pc:sldMkLst>
          <pc:docMk/>
          <pc:sldMk cId="0" sldId="262"/>
        </pc:sldMkLst>
        <pc:spChg chg="mod">
          <ac:chgData name="Guest User" userId="S::urn:spo:anon#2956ff92305ec0659f815f35c3e754c098844ccab595ff250c8d5b2192fea972::" providerId="AD" clId="Web-{A605EF2E-C035-A64B-97F9-F74C2B30B6D1}" dt="2023-04-20T15:28:33.799" v="16" actId="1076"/>
          <ac:spMkLst>
            <pc:docMk/>
            <pc:sldMk cId="0" sldId="262"/>
            <ac:spMk id="14" creationId="{00000000-0000-0000-0000-000000000000}"/>
          </ac:spMkLst>
        </pc:spChg>
        <pc:picChg chg="mod">
          <ac:chgData name="Guest User" userId="S::urn:spo:anon#2956ff92305ec0659f815f35c3e754c098844ccab595ff250c8d5b2192fea972::" providerId="AD" clId="Web-{A605EF2E-C035-A64B-97F9-F74C2B30B6D1}" dt="2023-04-20T15:28:01.345" v="8" actId="14100"/>
          <ac:picMkLst>
            <pc:docMk/>
            <pc:sldMk cId="0" sldId="262"/>
            <ac:picMk id="11" creationId="{00000000-0000-0000-0000-000000000000}"/>
          </ac:picMkLst>
        </pc:picChg>
      </pc:sldChg>
      <pc:sldChg chg="modSp">
        <pc:chgData name="Guest User" userId="S::urn:spo:anon#2956ff92305ec0659f815f35c3e754c098844ccab595ff250c8d5b2192fea972::" providerId="AD" clId="Web-{A605EF2E-C035-A64B-97F9-F74C2B30B6D1}" dt="2023-04-20T15:30:25.145" v="36" actId="1076"/>
        <pc:sldMkLst>
          <pc:docMk/>
          <pc:sldMk cId="0" sldId="263"/>
        </pc:sldMkLst>
        <pc:spChg chg="mod">
          <ac:chgData name="Guest User" userId="S::urn:spo:anon#2956ff92305ec0659f815f35c3e754c098844ccab595ff250c8d5b2192fea972::" providerId="AD" clId="Web-{A605EF2E-C035-A64B-97F9-F74C2B30B6D1}" dt="2023-04-20T15:30:20.645" v="35" actId="1076"/>
          <ac:spMkLst>
            <pc:docMk/>
            <pc:sldMk cId="0" sldId="263"/>
            <ac:spMk id="14" creationId="{00000000-0000-0000-0000-000000000000}"/>
          </ac:spMkLst>
        </pc:spChg>
        <pc:spChg chg="mod">
          <ac:chgData name="Guest User" userId="S::urn:spo:anon#2956ff92305ec0659f815f35c3e754c098844ccab595ff250c8d5b2192fea972::" providerId="AD" clId="Web-{A605EF2E-C035-A64B-97F9-F74C2B30B6D1}" dt="2023-04-20T15:30:11.457" v="34" actId="20577"/>
          <ac:spMkLst>
            <pc:docMk/>
            <pc:sldMk cId="0" sldId="263"/>
            <ac:spMk id="16" creationId="{00000000-0000-0000-0000-000000000000}"/>
          </ac:spMkLst>
        </pc:spChg>
        <pc:picChg chg="mod">
          <ac:chgData name="Guest User" userId="S::urn:spo:anon#2956ff92305ec0659f815f35c3e754c098844ccab595ff250c8d5b2192fea972::" providerId="AD" clId="Web-{A605EF2E-C035-A64B-97F9-F74C2B30B6D1}" dt="2023-04-20T15:30:25.145" v="36" actId="1076"/>
          <ac:picMkLst>
            <pc:docMk/>
            <pc:sldMk cId="0" sldId="263"/>
            <ac:picMk id="11" creationId="{00000000-0000-0000-0000-000000000000}"/>
          </ac:picMkLst>
        </pc:picChg>
        <pc:picChg chg="mod">
          <ac:chgData name="Guest User" userId="S::urn:spo:anon#2956ff92305ec0659f815f35c3e754c098844ccab595ff250c8d5b2192fea972::" providerId="AD" clId="Web-{A605EF2E-C035-A64B-97F9-F74C2B30B6D1}" dt="2023-04-20T15:29:19.722" v="18" actId="1076"/>
          <ac:picMkLst>
            <pc:docMk/>
            <pc:sldMk cId="0" sldId="263"/>
            <ac:picMk id="15" creationId="{00000000-0000-0000-0000-000000000000}"/>
          </ac:picMkLst>
        </pc:picChg>
      </pc:sldChg>
      <pc:sldChg chg="modSp">
        <pc:chgData name="Guest User" userId="S::urn:spo:anon#2956ff92305ec0659f815f35c3e754c098844ccab595ff250c8d5b2192fea972::" providerId="AD" clId="Web-{A605EF2E-C035-A64B-97F9-F74C2B30B6D1}" dt="2023-04-20T15:30:36.364" v="37" actId="1076"/>
        <pc:sldMkLst>
          <pc:docMk/>
          <pc:sldMk cId="0" sldId="264"/>
        </pc:sldMkLst>
        <pc:spChg chg="mod">
          <ac:chgData name="Guest User" userId="S::urn:spo:anon#2956ff92305ec0659f815f35c3e754c098844ccab595ff250c8d5b2192fea972::" providerId="AD" clId="Web-{A605EF2E-C035-A64B-97F9-F74C2B30B6D1}" dt="2023-04-20T15:30:36.364" v="37" actId="1076"/>
          <ac:spMkLst>
            <pc:docMk/>
            <pc:sldMk cId="0" sldId="264"/>
            <ac:spMk id="14" creationId="{00000000-0000-0000-0000-000000000000}"/>
          </ac:spMkLst>
        </pc:spChg>
      </pc:sldChg>
      <pc:sldChg chg="modSp">
        <pc:chgData name="Guest User" userId="S::urn:spo:anon#2956ff92305ec0659f815f35c3e754c098844ccab595ff250c8d5b2192fea972::" providerId="AD" clId="Web-{A605EF2E-C035-A64B-97F9-F74C2B30B6D1}" dt="2023-04-20T15:30:56.599" v="38" actId="688"/>
        <pc:sldMkLst>
          <pc:docMk/>
          <pc:sldMk cId="0" sldId="266"/>
        </pc:sldMkLst>
        <pc:picChg chg="mod">
          <ac:chgData name="Guest User" userId="S::urn:spo:anon#2956ff92305ec0659f815f35c3e754c098844ccab595ff250c8d5b2192fea972::" providerId="AD" clId="Web-{A605EF2E-C035-A64B-97F9-F74C2B30B6D1}" dt="2023-04-20T15:30:56.599" v="38" actId="688"/>
          <ac:picMkLst>
            <pc:docMk/>
            <pc:sldMk cId="0" sldId="266"/>
            <ac:picMk id="6" creationId="{00000000-0000-0000-0000-000000000000}"/>
          </ac:picMkLst>
        </pc:picChg>
      </pc:sldChg>
      <pc:sldChg chg="modSp">
        <pc:chgData name="Guest User" userId="S::urn:spo:anon#2956ff92305ec0659f815f35c3e754c098844ccab595ff250c8d5b2192fea972::" providerId="AD" clId="Web-{A605EF2E-C035-A64B-97F9-F74C2B30B6D1}" dt="2023-04-20T15:31:24.912" v="46" actId="14100"/>
        <pc:sldMkLst>
          <pc:docMk/>
          <pc:sldMk cId="0" sldId="267"/>
        </pc:sldMkLst>
        <pc:spChg chg="mod">
          <ac:chgData name="Guest User" userId="S::urn:spo:anon#2956ff92305ec0659f815f35c3e754c098844ccab595ff250c8d5b2192fea972::" providerId="AD" clId="Web-{A605EF2E-C035-A64B-97F9-F74C2B30B6D1}" dt="2023-04-20T15:31:02.005" v="39" actId="20577"/>
          <ac:spMkLst>
            <pc:docMk/>
            <pc:sldMk cId="0" sldId="267"/>
            <ac:spMk id="15" creationId="{00000000-0000-0000-0000-000000000000}"/>
          </ac:spMkLst>
        </pc:spChg>
        <pc:spChg chg="mod">
          <ac:chgData name="Guest User" userId="S::urn:spo:anon#2956ff92305ec0659f815f35c3e754c098844ccab595ff250c8d5b2192fea972::" providerId="AD" clId="Web-{A605EF2E-C035-A64B-97F9-F74C2B30B6D1}" dt="2023-04-20T15:31:24.912" v="46" actId="14100"/>
          <ac:spMkLst>
            <pc:docMk/>
            <pc:sldMk cId="0" sldId="267"/>
            <ac:spMk id="17" creationId="{00000000-0000-0000-0000-000000000000}"/>
          </ac:spMkLst>
        </pc:spChg>
      </pc:sldChg>
      <pc:sldChg chg="modSp">
        <pc:chgData name="Guest User" userId="S::urn:spo:anon#2956ff92305ec0659f815f35c3e754c098844ccab595ff250c8d5b2192fea972::" providerId="AD" clId="Web-{A605EF2E-C035-A64B-97F9-F74C2B30B6D1}" dt="2023-04-20T15:31:42.428" v="47" actId="1076"/>
        <pc:sldMkLst>
          <pc:docMk/>
          <pc:sldMk cId="0" sldId="269"/>
        </pc:sldMkLst>
        <pc:spChg chg="mod">
          <ac:chgData name="Guest User" userId="S::urn:spo:anon#2956ff92305ec0659f815f35c3e754c098844ccab595ff250c8d5b2192fea972::" providerId="AD" clId="Web-{A605EF2E-C035-A64B-97F9-F74C2B30B6D1}" dt="2023-04-20T15:31:42.428" v="47" actId="1076"/>
          <ac:spMkLst>
            <pc:docMk/>
            <pc:sldMk cId="0" sldId="269"/>
            <ac:spMk id="11" creationId="{00000000-0000-0000-0000-000000000000}"/>
          </ac:spMkLst>
        </pc:spChg>
      </pc:sldChg>
      <pc:sldChg chg="modSp">
        <pc:chgData name="Guest User" userId="S::urn:spo:anon#2956ff92305ec0659f815f35c3e754c098844ccab595ff250c8d5b2192fea972::" providerId="AD" clId="Web-{A605EF2E-C035-A64B-97F9-F74C2B30B6D1}" dt="2023-04-20T15:32:27.226" v="57" actId="1076"/>
        <pc:sldMkLst>
          <pc:docMk/>
          <pc:sldMk cId="0" sldId="271"/>
        </pc:sldMkLst>
        <pc:spChg chg="mod">
          <ac:chgData name="Guest User" userId="S::urn:spo:anon#2956ff92305ec0659f815f35c3e754c098844ccab595ff250c8d5b2192fea972::" providerId="AD" clId="Web-{A605EF2E-C035-A64B-97F9-F74C2B30B6D1}" dt="2023-04-20T15:32:14.335" v="53" actId="1076"/>
          <ac:spMkLst>
            <pc:docMk/>
            <pc:sldMk cId="0" sldId="271"/>
            <ac:spMk id="13" creationId="{00000000-0000-0000-0000-000000000000}"/>
          </ac:spMkLst>
        </pc:spChg>
        <pc:spChg chg="mod">
          <ac:chgData name="Guest User" userId="S::urn:spo:anon#2956ff92305ec0659f815f35c3e754c098844ccab595ff250c8d5b2192fea972::" providerId="AD" clId="Web-{A605EF2E-C035-A64B-97F9-F74C2B30B6D1}" dt="2023-04-20T15:32:16.460" v="54" actId="1076"/>
          <ac:spMkLst>
            <pc:docMk/>
            <pc:sldMk cId="0" sldId="271"/>
            <ac:spMk id="19" creationId="{00000000-0000-0000-0000-000000000000}"/>
          </ac:spMkLst>
        </pc:spChg>
        <pc:spChg chg="mod">
          <ac:chgData name="Guest User" userId="S::urn:spo:anon#2956ff92305ec0659f815f35c3e754c098844ccab595ff250c8d5b2192fea972::" providerId="AD" clId="Web-{A605EF2E-C035-A64B-97F9-F74C2B30B6D1}" dt="2023-04-20T15:32:27.226" v="57" actId="1076"/>
          <ac:spMkLst>
            <pc:docMk/>
            <pc:sldMk cId="0" sldId="271"/>
            <ac:spMk id="21" creationId="{00000000-0000-0000-0000-000000000000}"/>
          </ac:spMkLst>
        </pc:spChg>
        <pc:grpChg chg="mod">
          <ac:chgData name="Guest User" userId="S::urn:spo:anon#2956ff92305ec0659f815f35c3e754c098844ccab595ff250c8d5b2192fea972::" providerId="AD" clId="Web-{A605EF2E-C035-A64B-97F9-F74C2B30B6D1}" dt="2023-04-20T15:31:58.834" v="48" actId="14100"/>
          <ac:grpSpMkLst>
            <pc:docMk/>
            <pc:sldMk cId="0" sldId="271"/>
            <ac:grpSpMk id="14" creationId="{00000000-0000-0000-0000-000000000000}"/>
          </ac:grpSpMkLst>
        </pc:grpChg>
        <pc:picChg chg="mod">
          <ac:chgData name="Guest User" userId="S::urn:spo:anon#2956ff92305ec0659f815f35c3e754c098844ccab595ff250c8d5b2192fea972::" providerId="AD" clId="Web-{A605EF2E-C035-A64B-97F9-F74C2B30B6D1}" dt="2023-04-20T15:32:11.475" v="52" actId="1076"/>
          <ac:picMkLst>
            <pc:docMk/>
            <pc:sldMk cId="0" sldId="271"/>
            <ac:picMk id="20" creationId="{00000000-0000-0000-0000-000000000000}"/>
          </ac:picMkLst>
        </pc:picChg>
        <pc:picChg chg="mod">
          <ac:chgData name="Guest User" userId="S::urn:spo:anon#2956ff92305ec0659f815f35c3e754c098844ccab595ff250c8d5b2192fea972::" providerId="AD" clId="Web-{A605EF2E-C035-A64B-97F9-F74C2B30B6D1}" dt="2023-04-20T15:32:08.350" v="51" actId="1076"/>
          <ac:picMkLst>
            <pc:docMk/>
            <pc:sldMk cId="0" sldId="271"/>
            <ac:picMk id="22" creationId="{00000000-0000-0000-0000-000000000000}"/>
          </ac:picMkLst>
        </pc:picChg>
      </pc:sldChg>
      <pc:sldChg chg="modSp">
        <pc:chgData name="Guest User" userId="S::urn:spo:anon#2956ff92305ec0659f815f35c3e754c098844ccab595ff250c8d5b2192fea972::" providerId="AD" clId="Web-{A605EF2E-C035-A64B-97F9-F74C2B30B6D1}" dt="2023-04-20T15:32:58.726" v="61" actId="20577"/>
        <pc:sldMkLst>
          <pc:docMk/>
          <pc:sldMk cId="0" sldId="275"/>
        </pc:sldMkLst>
        <pc:spChg chg="mod">
          <ac:chgData name="Guest User" userId="S::urn:spo:anon#2956ff92305ec0659f815f35c3e754c098844ccab595ff250c8d5b2192fea972::" providerId="AD" clId="Web-{A605EF2E-C035-A64B-97F9-F74C2B30B6D1}" dt="2023-04-20T15:32:58.726" v="61" actId="20577"/>
          <ac:spMkLst>
            <pc:docMk/>
            <pc:sldMk cId="0" sldId="275"/>
            <ac:spMk id="11" creationId="{00000000-0000-0000-0000-000000000000}"/>
          </ac:spMkLst>
        </pc:spChg>
      </pc:sldChg>
      <pc:sldChg chg="modSp">
        <pc:chgData name="Guest User" userId="S::urn:spo:anon#2956ff92305ec0659f815f35c3e754c098844ccab595ff250c8d5b2192fea972::" providerId="AD" clId="Web-{A605EF2E-C035-A64B-97F9-F74C2B30B6D1}" dt="2023-04-20T15:33:11.008" v="62" actId="20577"/>
        <pc:sldMkLst>
          <pc:docMk/>
          <pc:sldMk cId="0" sldId="276"/>
        </pc:sldMkLst>
        <pc:spChg chg="mod">
          <ac:chgData name="Guest User" userId="S::urn:spo:anon#2956ff92305ec0659f815f35c3e754c098844ccab595ff250c8d5b2192fea972::" providerId="AD" clId="Web-{A605EF2E-C035-A64B-97F9-F74C2B30B6D1}" dt="2023-04-20T15:33:11.008" v="62" actId="20577"/>
          <ac:spMkLst>
            <pc:docMk/>
            <pc:sldMk cId="0" sldId="276"/>
            <ac:spMk id="11" creationId="{00000000-0000-0000-0000-000000000000}"/>
          </ac:spMkLst>
        </pc:spChg>
      </pc:sldChg>
      <pc:sldChg chg="modSp">
        <pc:chgData name="Guest User" userId="S::urn:spo:anon#2956ff92305ec0659f815f35c3e754c098844ccab595ff250c8d5b2192fea972::" providerId="AD" clId="Web-{A605EF2E-C035-A64B-97F9-F74C2B30B6D1}" dt="2023-04-20T15:33:29.806" v="65" actId="20577"/>
        <pc:sldMkLst>
          <pc:docMk/>
          <pc:sldMk cId="0" sldId="277"/>
        </pc:sldMkLst>
        <pc:spChg chg="mod">
          <ac:chgData name="Guest User" userId="S::urn:spo:anon#2956ff92305ec0659f815f35c3e754c098844ccab595ff250c8d5b2192fea972::" providerId="AD" clId="Web-{A605EF2E-C035-A64B-97F9-F74C2B30B6D1}" dt="2023-04-20T15:33:29.806" v="65" actId="20577"/>
          <ac:spMkLst>
            <pc:docMk/>
            <pc:sldMk cId="0" sldId="277"/>
            <ac:spMk id="1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27F0B-6983-4DCC-9EE9-D27A84F26867}" type="datetimeFigureOut">
              <a:rPr lang="en-GB" smtClean="0"/>
              <a:t>06/03/2024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8EC2EA-0ED3-4FD1-832A-95829A259825}" type="slidenum">
              <a:rPr lang="en-GB" smtClean="0"/>
              <a:t>‹#›</a:t>
            </a:fld>
            <a:endParaRPr lang="en-GB"/>
          </a:p>
        </p:txBody>
      </p:sp>
    </p:spTree>
    <p:extLst>
      <p:ext uri="{BB962C8B-B14F-4D97-AF65-F5344CB8AC3E}">
        <p14:creationId xmlns:p14="http://schemas.microsoft.com/office/powerpoint/2010/main" val="271766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75" dirty="0">
                <a:solidFill>
                  <a:srgbClr val="000000"/>
                </a:solidFill>
                <a:latin typeface="Montserrat Semi-Bold Bold"/>
              </a:rPr>
              <a:t>https://www.youtube.com/watch?v=Kkk9tKHHt8k</a:t>
            </a:r>
          </a:p>
          <a:p>
            <a:endParaRPr lang="en-GB" dirty="0"/>
          </a:p>
        </p:txBody>
      </p:sp>
      <p:sp>
        <p:nvSpPr>
          <p:cNvPr id="4" name="Slide Number Placeholder 3"/>
          <p:cNvSpPr>
            <a:spLocks noGrp="1"/>
          </p:cNvSpPr>
          <p:nvPr>
            <p:ph type="sldNum" sz="quarter" idx="5"/>
          </p:nvPr>
        </p:nvSpPr>
        <p:spPr/>
        <p:txBody>
          <a:bodyPr/>
          <a:lstStyle/>
          <a:p>
            <a:fld id="{678EC2EA-0ED3-4FD1-832A-95829A259825}" type="slidenum">
              <a:rPr lang="en-GB" smtClean="0"/>
              <a:t>9</a:t>
            </a:fld>
            <a:endParaRPr lang="en-GB"/>
          </a:p>
        </p:txBody>
      </p:sp>
    </p:spTree>
    <p:extLst>
      <p:ext uri="{BB962C8B-B14F-4D97-AF65-F5344CB8AC3E}">
        <p14:creationId xmlns:p14="http://schemas.microsoft.com/office/powerpoint/2010/main" val="891898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3/6/24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4.sv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4.svg"/></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image" Target="../media/image36.svg"/><Relationship Id="rId7" Type="http://schemas.openxmlformats.org/officeDocument/2006/relationships/image" Target="../media/image40.svg"/><Relationship Id="rId12" Type="http://schemas.openxmlformats.org/officeDocument/2006/relationships/image" Target="../media/image45.png"/><Relationship Id="rId17" Type="http://schemas.openxmlformats.org/officeDocument/2006/relationships/image" Target="../media/image50.svg"/><Relationship Id="rId2" Type="http://schemas.openxmlformats.org/officeDocument/2006/relationships/image" Target="../media/image35.png"/><Relationship Id="rId16"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5" Type="http://schemas.openxmlformats.org/officeDocument/2006/relationships/image" Target="../media/image4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image" Target="../media/image47.png"/></Relationships>
</file>

<file path=ppt/slides/_rels/slide19.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0.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6.sv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53.sv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55.sv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Kkk9tKHHt8k?feature=oembed" TargetMode="External"/><Relationship Id="rId6" Type="http://schemas.openxmlformats.org/officeDocument/2006/relationships/image" Target="../media/image15.jpe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617936"/>
            <a:ext cx="5470695" cy="1075608"/>
            <a:chOff x="0" y="0"/>
            <a:chExt cx="7294261" cy="1434143"/>
          </a:xfrm>
        </p:grpSpPr>
        <p:grpSp>
          <p:nvGrpSpPr>
            <p:cNvPr id="3" name="Group 3"/>
            <p:cNvGrpSpPr/>
            <p:nvPr/>
          </p:nvGrpSpPr>
          <p:grpSpPr>
            <a:xfrm>
              <a:off x="0" y="0"/>
              <a:ext cx="1274612" cy="1095370"/>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74565" y="0"/>
              <a:ext cx="1274612" cy="1095370"/>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757187" y="46670"/>
              <a:ext cx="5537074" cy="821055"/>
            </a:xfrm>
            <a:prstGeom prst="rect">
              <a:avLst/>
            </a:prstGeom>
          </p:spPr>
          <p:txBody>
            <a:bodyPr lIns="0" tIns="0" rIns="0" bIns="0" rtlCol="0" anchor="t">
              <a:spAutoFit/>
            </a:bodyPr>
            <a:lstStyle/>
            <a:p>
              <a:pPr>
                <a:lnSpc>
                  <a:spcPts val="5760"/>
                </a:lnSpc>
              </a:pPr>
              <a:r>
                <a:rPr lang="en-US" sz="3200" spc="128">
                  <a:solidFill>
                    <a:srgbClr val="000000"/>
                  </a:solidFill>
                  <a:latin typeface="Montserrat Semi-Bold Bold"/>
                </a:rPr>
                <a:t>Period Education</a:t>
              </a:r>
            </a:p>
          </p:txBody>
        </p:sp>
        <p:sp>
          <p:nvSpPr>
            <p:cNvPr id="10" name="TextBox 10"/>
            <p:cNvSpPr txBox="1"/>
            <p:nvPr/>
          </p:nvSpPr>
          <p:spPr>
            <a:xfrm>
              <a:off x="1757187" y="705800"/>
              <a:ext cx="1241832" cy="728344"/>
            </a:xfrm>
            <a:prstGeom prst="rect">
              <a:avLst/>
            </a:prstGeom>
          </p:spPr>
          <p:txBody>
            <a:bodyPr lIns="0" tIns="0" rIns="0" bIns="0" rtlCol="0" anchor="t">
              <a:spAutoFit/>
            </a:bodyPr>
            <a:lstStyle/>
            <a:p>
              <a:pPr>
                <a:lnSpc>
                  <a:spcPts val="5040"/>
                </a:lnSpc>
              </a:pPr>
              <a:r>
                <a:rPr lang="en-US" sz="2800" spc="-25">
                  <a:solidFill>
                    <a:srgbClr val="000000"/>
                  </a:solidFill>
                  <a:latin typeface="Montserrat Classic"/>
                </a:rPr>
                <a:t>UK</a:t>
              </a:r>
            </a:p>
          </p:txBody>
        </p:sp>
      </p:grpSp>
      <p:sp>
        <p:nvSpPr>
          <p:cNvPr id="15" name="TextBox 15"/>
          <p:cNvSpPr txBox="1"/>
          <p:nvPr/>
        </p:nvSpPr>
        <p:spPr>
          <a:xfrm>
            <a:off x="752280" y="3121567"/>
            <a:ext cx="11494232" cy="2708755"/>
          </a:xfrm>
          <a:prstGeom prst="rect">
            <a:avLst/>
          </a:prstGeom>
        </p:spPr>
        <p:txBody>
          <a:bodyPr lIns="0" tIns="0" rIns="0" bIns="0" rtlCol="0" anchor="t">
            <a:spAutoFit/>
          </a:bodyPr>
          <a:lstStyle/>
          <a:p>
            <a:pPr>
              <a:lnSpc>
                <a:spcPts val="10325"/>
              </a:lnSpc>
            </a:pPr>
            <a:r>
              <a:rPr lang="en-US" sz="10325" spc="392" dirty="0">
                <a:solidFill>
                  <a:srgbClr val="000000"/>
                </a:solidFill>
                <a:latin typeface="Dreaming Outloud Pro" panose="03050502040302030504" pitchFamily="66" charset="0"/>
              </a:rPr>
              <a:t>Staying Active During PE(</a:t>
            </a:r>
            <a:r>
              <a:rPr lang="en-US" sz="10325" spc="392" dirty="0" err="1">
                <a:solidFill>
                  <a:srgbClr val="000000"/>
                </a:solidFill>
                <a:latin typeface="Dreaming Outloud Pro" panose="03050502040302030504" pitchFamily="66" charset="0"/>
              </a:rPr>
              <a:t>riods</a:t>
            </a:r>
            <a:r>
              <a:rPr lang="en-US" sz="10325" spc="392" dirty="0">
                <a:solidFill>
                  <a:srgbClr val="000000"/>
                </a:solidFill>
                <a:latin typeface="Dreaming Outloud Pro" panose="03050502040302030504" pitchFamily="66" charset="0"/>
              </a:rPr>
              <a:t>)! </a:t>
            </a:r>
          </a:p>
        </p:txBody>
      </p:sp>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49242">
            <a:off x="5152363" y="7200860"/>
            <a:ext cx="1139602" cy="1763408"/>
          </a:xfrm>
          <a:prstGeom prst="rect">
            <a:avLst/>
          </a:prstGeom>
        </p:spPr>
      </p:pic>
      <p:sp>
        <p:nvSpPr>
          <p:cNvPr id="17" name="TextBox 17"/>
          <p:cNvSpPr txBox="1"/>
          <p:nvPr/>
        </p:nvSpPr>
        <p:spPr>
          <a:xfrm>
            <a:off x="1282820" y="8215914"/>
            <a:ext cx="6020174" cy="942502"/>
          </a:xfrm>
          <a:prstGeom prst="rect">
            <a:avLst/>
          </a:prstGeom>
        </p:spPr>
        <p:txBody>
          <a:bodyPr lIns="0" tIns="0" rIns="0" bIns="0" rtlCol="0" anchor="t">
            <a:spAutoFit/>
          </a:bodyPr>
          <a:lstStyle/>
          <a:p>
            <a:pPr>
              <a:lnSpc>
                <a:spcPts val="6999"/>
              </a:lnSpc>
            </a:pPr>
            <a:r>
              <a:rPr lang="en-US" sz="6999" dirty="0">
                <a:solidFill>
                  <a:srgbClr val="FF7165"/>
                </a:solidFill>
                <a:latin typeface="Dreaming Outloud Pro" panose="03050502040302030504" pitchFamily="66" charset="0"/>
              </a:rPr>
              <a:t>Session 4</a:t>
            </a:r>
          </a:p>
        </p:txBody>
      </p:sp>
      <p:grpSp>
        <p:nvGrpSpPr>
          <p:cNvPr id="18" name="Group 11">
            <a:extLst>
              <a:ext uri="{FF2B5EF4-FFF2-40B4-BE49-F238E27FC236}">
                <a16:creationId xmlns:a16="http://schemas.microsoft.com/office/drawing/2014/main" id="{12BC6DED-97A8-7855-A75B-5BC2E6812C13}"/>
              </a:ext>
            </a:extLst>
          </p:cNvPr>
          <p:cNvGrpSpPr>
            <a:grpSpLocks noChangeAspect="1"/>
          </p:cNvGrpSpPr>
          <p:nvPr/>
        </p:nvGrpSpPr>
        <p:grpSpPr>
          <a:xfrm rot="1770514">
            <a:off x="12188774" y="2445645"/>
            <a:ext cx="8564400" cy="7416384"/>
            <a:chOff x="0" y="0"/>
            <a:chExt cx="4282440" cy="3708400"/>
          </a:xfrm>
        </p:grpSpPr>
        <p:sp>
          <p:nvSpPr>
            <p:cNvPr id="19" name="Freeform 12">
              <a:extLst>
                <a:ext uri="{FF2B5EF4-FFF2-40B4-BE49-F238E27FC236}">
                  <a16:creationId xmlns:a16="http://schemas.microsoft.com/office/drawing/2014/main" id="{70758AF0-1E82-FF36-110A-C3B465720398}"/>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87D0BF"/>
            </a:solidFill>
            <a:ln w="12700">
              <a:noFill/>
            </a:ln>
          </p:spPr>
          <p:txBody>
            <a:bodyPr/>
            <a:lstStyle/>
            <a:p>
              <a:endParaRPr lang="en-US"/>
            </a:p>
          </p:txBody>
        </p:sp>
      </p:grpSp>
      <p:grpSp>
        <p:nvGrpSpPr>
          <p:cNvPr id="20" name="Group 13">
            <a:extLst>
              <a:ext uri="{FF2B5EF4-FFF2-40B4-BE49-F238E27FC236}">
                <a16:creationId xmlns:a16="http://schemas.microsoft.com/office/drawing/2014/main" id="{8DE8085D-2347-3385-C817-A0FD0FDE73FA}"/>
              </a:ext>
            </a:extLst>
          </p:cNvPr>
          <p:cNvGrpSpPr>
            <a:grpSpLocks noChangeAspect="1"/>
          </p:cNvGrpSpPr>
          <p:nvPr/>
        </p:nvGrpSpPr>
        <p:grpSpPr>
          <a:xfrm rot="4592018">
            <a:off x="9988509" y="6632685"/>
            <a:ext cx="5278999" cy="4571375"/>
            <a:chOff x="0" y="0"/>
            <a:chExt cx="4282440" cy="3708400"/>
          </a:xfrm>
        </p:grpSpPr>
        <p:sp>
          <p:nvSpPr>
            <p:cNvPr id="21" name="Freeform 14">
              <a:extLst>
                <a:ext uri="{FF2B5EF4-FFF2-40B4-BE49-F238E27FC236}">
                  <a16:creationId xmlns:a16="http://schemas.microsoft.com/office/drawing/2014/main" id="{274D157D-CDD6-49C9-D5D1-87059ACB755D}"/>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7165">
                <a:alpha val="57647"/>
              </a:srgbClr>
            </a:solidFill>
            <a:ln w="12700">
              <a:noFill/>
            </a:ln>
          </p:spPr>
          <p:txBody>
            <a:bodyPr/>
            <a:lstStyle/>
            <a:p>
              <a:endParaRPr 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3346470"/>
            <a:ext cx="16230600" cy="4929505"/>
          </a:xfrm>
          <a:prstGeom prst="rect">
            <a:avLst/>
          </a:prstGeom>
        </p:spPr>
        <p:txBody>
          <a:bodyPr lIns="0" tIns="0" rIns="0" bIns="0" rtlCol="0" anchor="t">
            <a:spAutoFit/>
          </a:bodyPr>
          <a:lstStyle/>
          <a:p>
            <a:pPr>
              <a:lnSpc>
                <a:spcPts val="3919"/>
              </a:lnSpc>
            </a:pPr>
            <a:r>
              <a:rPr lang="en-US" sz="2799">
                <a:solidFill>
                  <a:srgbClr val="000000"/>
                </a:solidFill>
                <a:latin typeface="Montserrat"/>
              </a:rPr>
              <a:t>Consistency is key! </a:t>
            </a:r>
          </a:p>
          <a:p>
            <a:pPr>
              <a:lnSpc>
                <a:spcPts val="3919"/>
              </a:lnSpc>
            </a:pPr>
            <a:endParaRPr lang="en-US" sz="2799">
              <a:solidFill>
                <a:srgbClr val="000000"/>
              </a:solidFill>
              <a:latin typeface="Montserrat"/>
            </a:endParaRPr>
          </a:p>
          <a:p>
            <a:pPr>
              <a:lnSpc>
                <a:spcPts val="3919"/>
              </a:lnSpc>
            </a:pPr>
            <a:r>
              <a:rPr lang="en-US" sz="2799">
                <a:solidFill>
                  <a:srgbClr val="000000"/>
                </a:solidFill>
                <a:latin typeface="Montserrat Bold"/>
              </a:rPr>
              <a:t>Regular exercise </a:t>
            </a:r>
            <a:r>
              <a:rPr lang="en-US" sz="2799">
                <a:solidFill>
                  <a:srgbClr val="000000"/>
                </a:solidFill>
                <a:latin typeface="Montserrat"/>
              </a:rPr>
              <a:t>(e.g. 3 exercise times per week for 30-60 minutes) </a:t>
            </a:r>
            <a:r>
              <a:rPr lang="en-US" sz="2799">
                <a:solidFill>
                  <a:srgbClr val="000000"/>
                </a:solidFill>
                <a:latin typeface="Montserrat Bold"/>
              </a:rPr>
              <a:t>can reduce premenstrual symptoms (PMS) and menstrual-related symptoms. </a:t>
            </a:r>
          </a:p>
          <a:p>
            <a:pPr>
              <a:lnSpc>
                <a:spcPts val="3919"/>
              </a:lnSpc>
            </a:pPr>
            <a:endParaRPr lang="en-US" sz="2799">
              <a:solidFill>
                <a:srgbClr val="000000"/>
              </a:solidFill>
              <a:latin typeface="Montserrat Bold"/>
            </a:endParaRPr>
          </a:p>
          <a:p>
            <a:pPr>
              <a:lnSpc>
                <a:spcPts val="3919"/>
              </a:lnSpc>
            </a:pPr>
            <a:r>
              <a:rPr lang="en-US" sz="2799">
                <a:solidFill>
                  <a:srgbClr val="000000"/>
                </a:solidFill>
                <a:latin typeface="Montserrat"/>
              </a:rPr>
              <a:t>Lots of different types of regular exercise can reduce symptoms, including different aerobic exercise, yoga, pilates, resistance programmes, home-based programmes … </a:t>
            </a:r>
            <a:r>
              <a:rPr lang="en-US" sz="2799">
                <a:solidFill>
                  <a:srgbClr val="000000"/>
                </a:solidFill>
                <a:latin typeface="Montserrat Bold"/>
              </a:rPr>
              <a:t>there is something for everyone! </a:t>
            </a:r>
          </a:p>
          <a:p>
            <a:pPr>
              <a:lnSpc>
                <a:spcPts val="3919"/>
              </a:lnSpc>
            </a:pPr>
            <a:endParaRPr lang="en-US" sz="2799">
              <a:solidFill>
                <a:srgbClr val="000000"/>
              </a:solidFill>
              <a:latin typeface="Montserrat Bold"/>
            </a:endParaRPr>
          </a:p>
          <a:p>
            <a:pPr marL="0" lvl="0" indent="0">
              <a:lnSpc>
                <a:spcPts val="3919"/>
              </a:lnSpc>
              <a:spcBef>
                <a:spcPct val="0"/>
              </a:spcBef>
            </a:pPr>
            <a:endParaRPr lang="en-US" sz="2799">
              <a:solidFill>
                <a:srgbClr val="000000"/>
              </a:solidFill>
              <a:latin typeface="Montserrat Bold"/>
            </a:endParaRPr>
          </a:p>
        </p:txBody>
      </p:sp>
      <p:sp>
        <p:nvSpPr>
          <p:cNvPr id="12" name="TextBox 12"/>
          <p:cNvSpPr txBox="1"/>
          <p:nvPr/>
        </p:nvSpPr>
        <p:spPr>
          <a:xfrm>
            <a:off x="1028700" y="1725064"/>
            <a:ext cx="16455603" cy="915670"/>
          </a:xfrm>
          <a:prstGeom prst="rect">
            <a:avLst/>
          </a:prstGeom>
        </p:spPr>
        <p:txBody>
          <a:bodyPr lIns="0" tIns="0" rIns="0" bIns="0" rtlCol="0" anchor="t">
            <a:spAutoFit/>
          </a:bodyPr>
          <a:lstStyle/>
          <a:p>
            <a:pPr>
              <a:lnSpc>
                <a:spcPts val="6800"/>
              </a:lnSpc>
            </a:pPr>
            <a:r>
              <a:rPr lang="en-US" sz="6800" dirty="0">
                <a:solidFill>
                  <a:srgbClr val="FF7165"/>
                </a:solidFill>
                <a:latin typeface="Dreaming Outloud Pro" panose="03050502040302030504" pitchFamily="66" charset="0"/>
              </a:rPr>
              <a:t>Exercise and the menstrual cycle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0410" y="-229869"/>
            <a:ext cx="18568819" cy="10516869"/>
            <a:chOff x="0" y="0"/>
            <a:chExt cx="4890553" cy="2769875"/>
          </a:xfrm>
        </p:grpSpPr>
        <p:sp>
          <p:nvSpPr>
            <p:cNvPr id="3" name="Freeform 3"/>
            <p:cNvSpPr/>
            <p:nvPr/>
          </p:nvSpPr>
          <p:spPr>
            <a:xfrm>
              <a:off x="0" y="0"/>
              <a:ext cx="4890553" cy="2769875"/>
            </a:xfrm>
            <a:custGeom>
              <a:avLst/>
              <a:gdLst/>
              <a:ahLst/>
              <a:cxnLst/>
              <a:rect l="l" t="t" r="r" b="b"/>
              <a:pathLst>
                <a:path w="4890553" h="2769875">
                  <a:moveTo>
                    <a:pt x="0" y="0"/>
                  </a:moveTo>
                  <a:lnTo>
                    <a:pt x="4890553" y="0"/>
                  </a:lnTo>
                  <a:lnTo>
                    <a:pt x="4890553" y="2769875"/>
                  </a:lnTo>
                  <a:lnTo>
                    <a:pt x="0" y="2769875"/>
                  </a:lnTo>
                  <a:close/>
                </a:path>
              </a:pathLst>
            </a:custGeom>
            <a:solidFill>
              <a:srgbClr val="87D0BF">
                <a:alpha val="60000"/>
              </a:srgbClr>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3079"/>
                </a:lnSpc>
              </a:pPr>
              <a:endParaRPr/>
            </a:p>
          </p:txBody>
        </p:sp>
      </p:grpSp>
      <p:sp>
        <p:nvSpPr>
          <p:cNvPr id="5" name="TextBox 5"/>
          <p:cNvSpPr txBox="1"/>
          <p:nvPr/>
        </p:nvSpPr>
        <p:spPr>
          <a:xfrm>
            <a:off x="3524407" y="1908155"/>
            <a:ext cx="9306034" cy="6347507"/>
          </a:xfrm>
          <a:prstGeom prst="rect">
            <a:avLst/>
          </a:prstGeom>
        </p:spPr>
        <p:txBody>
          <a:bodyPr lIns="0" tIns="0" rIns="0" bIns="0" rtlCol="0" anchor="t">
            <a:spAutoFit/>
          </a:bodyPr>
          <a:lstStyle/>
          <a:p>
            <a:pPr algn="ctr">
              <a:lnSpc>
                <a:spcPts val="9824"/>
              </a:lnSpc>
            </a:pPr>
            <a:r>
              <a:rPr lang="en-US" sz="9824" dirty="0">
                <a:solidFill>
                  <a:srgbClr val="FF7165"/>
                </a:solidFill>
                <a:latin typeface="Dreaming Outloud Pro" panose="03050502040302030504" pitchFamily="66" charset="0"/>
              </a:rPr>
              <a:t> CONCERNS, BARRIERS AND SOLUTIONS FOR PE AND MENSTRUATION</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000000">
            <a:off x="13505295" y="3059687"/>
            <a:ext cx="1613998" cy="2497483"/>
          </a:xfrm>
          <a:prstGeom prst="rect">
            <a:avLst/>
          </a:prstGeom>
        </p:spPr>
      </p:pic>
      <p:grpSp>
        <p:nvGrpSpPr>
          <p:cNvPr id="7" name="Group 7"/>
          <p:cNvGrpSpPr/>
          <p:nvPr/>
        </p:nvGrpSpPr>
        <p:grpSpPr>
          <a:xfrm>
            <a:off x="552789" y="664860"/>
            <a:ext cx="3701083" cy="727680"/>
            <a:chOff x="0" y="0"/>
            <a:chExt cx="4934778" cy="970239"/>
          </a:xfrm>
        </p:grpSpPr>
        <p:grpSp>
          <p:nvGrpSpPr>
            <p:cNvPr id="8" name="Group 8"/>
            <p:cNvGrpSpPr/>
            <p:nvPr/>
          </p:nvGrpSpPr>
          <p:grpSpPr>
            <a:xfrm>
              <a:off x="0" y="0"/>
              <a:ext cx="862312" cy="741049"/>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18098" y="0"/>
              <a:ext cx="862312" cy="741049"/>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5" name="TextBox 15"/>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BAA4"/>
        </a:solidFill>
        <a:effectLst/>
      </p:bgPr>
    </p:bg>
    <p:spTree>
      <p:nvGrpSpPr>
        <p:cNvPr id="1" name=""/>
        <p:cNvGrpSpPr/>
        <p:nvPr/>
      </p:nvGrpSpPr>
      <p:grpSpPr>
        <a:xfrm>
          <a:off x="0" y="0"/>
          <a:ext cx="0" cy="0"/>
          <a:chOff x="0" y="0"/>
          <a:chExt cx="0" cy="0"/>
        </a:xfrm>
      </p:grpSpPr>
      <p:grpSp>
        <p:nvGrpSpPr>
          <p:cNvPr id="2" name="Group 2"/>
          <p:cNvGrpSpPr/>
          <p:nvPr/>
        </p:nvGrpSpPr>
        <p:grpSpPr>
          <a:xfrm>
            <a:off x="-193641" y="-253034"/>
            <a:ext cx="6964063" cy="10776947"/>
            <a:chOff x="0" y="0"/>
            <a:chExt cx="3661308" cy="5665906"/>
          </a:xfrm>
        </p:grpSpPr>
        <p:sp>
          <p:nvSpPr>
            <p:cNvPr id="3" name="Freeform 3"/>
            <p:cNvSpPr/>
            <p:nvPr/>
          </p:nvSpPr>
          <p:spPr>
            <a:xfrm>
              <a:off x="0" y="0"/>
              <a:ext cx="3661308" cy="5665906"/>
            </a:xfrm>
            <a:custGeom>
              <a:avLst/>
              <a:gdLst/>
              <a:ahLst/>
              <a:cxnLst/>
              <a:rect l="l" t="t" r="r" b="b"/>
              <a:pathLst>
                <a:path w="3661308" h="5665906">
                  <a:moveTo>
                    <a:pt x="0" y="0"/>
                  </a:moveTo>
                  <a:lnTo>
                    <a:pt x="3661308" y="0"/>
                  </a:lnTo>
                  <a:lnTo>
                    <a:pt x="3661308" y="5665906"/>
                  </a:lnTo>
                  <a:lnTo>
                    <a:pt x="0" y="5665906"/>
                  </a:lnTo>
                  <a:close/>
                </a:path>
              </a:pathLst>
            </a:custGeom>
            <a:solidFill>
              <a:srgbClr val="FFFFFF">
                <a:alpha val="75686"/>
              </a:srgbClr>
            </a:solidFill>
          </p:spPr>
          <p:txBody>
            <a:bodyPr/>
            <a:lstStyle/>
            <a:p>
              <a:endParaRPr lang="en-US"/>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56891" y="5641814"/>
            <a:ext cx="627061" cy="902837"/>
          </a:xfrm>
          <a:prstGeom prst="rect">
            <a:avLst/>
          </a:prstGeom>
        </p:spPr>
      </p:pic>
      <p:grpSp>
        <p:nvGrpSpPr>
          <p:cNvPr id="5" name="Group 5"/>
          <p:cNvGrpSpPr/>
          <p:nvPr/>
        </p:nvGrpSpPr>
        <p:grpSpPr>
          <a:xfrm>
            <a:off x="552789" y="664860"/>
            <a:ext cx="3701083" cy="727680"/>
            <a:chOff x="0" y="0"/>
            <a:chExt cx="4934778" cy="970239"/>
          </a:xfrm>
        </p:grpSpPr>
        <p:grpSp>
          <p:nvGrpSpPr>
            <p:cNvPr id="6" name="Group 6"/>
            <p:cNvGrpSpPr/>
            <p:nvPr/>
          </p:nvGrpSpPr>
          <p:grpSpPr>
            <a:xfrm>
              <a:off x="0"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18098" y="0"/>
              <a:ext cx="862312" cy="741049"/>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11" name="TextBox 1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3" name="TextBox 13"/>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00000" flipH="1">
            <a:off x="6193010" y="5788411"/>
            <a:ext cx="1154824" cy="1786961"/>
          </a:xfrm>
          <a:prstGeom prst="rect">
            <a:avLst/>
          </a:prstGeom>
        </p:spPr>
      </p:pic>
      <p:sp>
        <p:nvSpPr>
          <p:cNvPr id="15" name="TextBox 15"/>
          <p:cNvSpPr txBox="1"/>
          <p:nvPr/>
        </p:nvSpPr>
        <p:spPr>
          <a:xfrm>
            <a:off x="552789" y="4469609"/>
            <a:ext cx="5360267" cy="2504147"/>
          </a:xfrm>
          <a:prstGeom prst="rect">
            <a:avLst/>
          </a:prstGeom>
        </p:spPr>
        <p:txBody>
          <a:bodyPr lIns="0" tIns="0" rIns="0" bIns="0" rtlCol="0" anchor="t">
            <a:spAutoFit/>
          </a:bodyPr>
          <a:lstStyle/>
          <a:p>
            <a:pPr>
              <a:lnSpc>
                <a:spcPts val="6424"/>
              </a:lnSpc>
            </a:pPr>
            <a:r>
              <a:rPr lang="en-US" sz="6400">
                <a:solidFill>
                  <a:srgbClr val="FF7165"/>
                </a:solidFill>
                <a:latin typeface="Dreaming Outloud Pro"/>
                <a:cs typeface="Dreaming Outloud Pro"/>
              </a:rPr>
              <a:t>Exercise and PE(</a:t>
            </a:r>
            <a:r>
              <a:rPr lang="en-US" sz="6400" err="1">
                <a:solidFill>
                  <a:srgbClr val="FF7165"/>
                </a:solidFill>
                <a:latin typeface="Dreaming Outloud Pro"/>
                <a:cs typeface="Dreaming Outloud Pro"/>
              </a:rPr>
              <a:t>riod</a:t>
            </a:r>
            <a:r>
              <a:rPr lang="en-US" sz="6400">
                <a:solidFill>
                  <a:srgbClr val="FF7165"/>
                </a:solidFill>
                <a:latin typeface="Dreaming Outloud Pro"/>
                <a:cs typeface="Dreaming Outloud Pro"/>
              </a:rPr>
              <a:t> concerns)</a:t>
            </a:r>
          </a:p>
        </p:txBody>
      </p:sp>
      <p:sp>
        <p:nvSpPr>
          <p:cNvPr id="16" name="TextBox 16"/>
          <p:cNvSpPr txBox="1"/>
          <p:nvPr/>
        </p:nvSpPr>
        <p:spPr>
          <a:xfrm>
            <a:off x="10106633" y="769635"/>
            <a:ext cx="4502602" cy="740524"/>
          </a:xfrm>
          <a:prstGeom prst="rect">
            <a:avLst/>
          </a:prstGeom>
        </p:spPr>
        <p:txBody>
          <a:bodyPr lIns="0" tIns="0" rIns="0" bIns="0" rtlCol="0" anchor="t">
            <a:spAutoFit/>
          </a:bodyPr>
          <a:lstStyle/>
          <a:p>
            <a:pPr algn="ctr">
              <a:lnSpc>
                <a:spcPts val="5499"/>
              </a:lnSpc>
            </a:pPr>
            <a:r>
              <a:rPr lang="en-US" sz="5499" dirty="0">
                <a:solidFill>
                  <a:srgbClr val="000000"/>
                </a:solidFill>
                <a:latin typeface="Dreaming Outloud Pro" panose="03050502040302030504" pitchFamily="66" charset="0"/>
              </a:rPr>
              <a:t>QUESTION</a:t>
            </a:r>
          </a:p>
        </p:txBody>
      </p:sp>
      <p:sp>
        <p:nvSpPr>
          <p:cNvPr id="17" name="TextBox 17"/>
          <p:cNvSpPr txBox="1"/>
          <p:nvPr/>
        </p:nvSpPr>
        <p:spPr>
          <a:xfrm>
            <a:off x="8444962" y="3313440"/>
            <a:ext cx="9146354" cy="1987980"/>
          </a:xfrm>
          <a:prstGeom prst="rect">
            <a:avLst/>
          </a:prstGeom>
        </p:spPr>
        <p:txBody>
          <a:bodyPr wrap="square" lIns="0" tIns="0" rIns="0" bIns="0" rtlCol="0" anchor="t">
            <a:spAutoFit/>
          </a:bodyPr>
          <a:lstStyle/>
          <a:p>
            <a:pPr>
              <a:lnSpc>
                <a:spcPts val="5254"/>
              </a:lnSpc>
            </a:pPr>
            <a:r>
              <a:rPr lang="en-US" sz="3750">
                <a:solidFill>
                  <a:srgbClr val="000000"/>
                </a:solidFill>
                <a:latin typeface="Montserrat"/>
              </a:rPr>
              <a:t>What are/do you think are the general concerns or barriers to participating in PE whilst menstruating?</a:t>
            </a:r>
            <a:endParaRPr lang="en-US" sz="3753">
              <a:solidFill>
                <a:srgbClr val="000000"/>
              </a:solidFill>
              <a:latin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3346470"/>
            <a:ext cx="16230600" cy="6415405"/>
          </a:xfrm>
          <a:prstGeom prst="rect">
            <a:avLst/>
          </a:prstGeom>
        </p:spPr>
        <p:txBody>
          <a:bodyPr lIns="0" tIns="0" rIns="0" bIns="0" rtlCol="0" anchor="t">
            <a:spAutoFit/>
          </a:bodyPr>
          <a:lstStyle/>
          <a:p>
            <a:pPr>
              <a:lnSpc>
                <a:spcPts val="3919"/>
              </a:lnSpc>
            </a:pPr>
            <a:r>
              <a:rPr lang="en-US" sz="2799">
                <a:solidFill>
                  <a:srgbClr val="000000"/>
                </a:solidFill>
                <a:latin typeface="Montserrat"/>
              </a:rPr>
              <a:t>Top concerns menstruating adolescents have about participating in PE or school sport:</a:t>
            </a:r>
          </a:p>
          <a:p>
            <a:pPr>
              <a:lnSpc>
                <a:spcPts val="3919"/>
              </a:lnSpc>
            </a:pPr>
            <a:r>
              <a:rPr lang="en-US" sz="2799">
                <a:solidFill>
                  <a:srgbClr val="000000"/>
                </a:solidFill>
                <a:latin typeface="Montserrat"/>
              </a:rPr>
              <a:t> </a:t>
            </a:r>
          </a:p>
          <a:p>
            <a:pPr>
              <a:lnSpc>
                <a:spcPts val="3919"/>
              </a:lnSpc>
            </a:pPr>
            <a:r>
              <a:rPr lang="en-US" sz="2799">
                <a:solidFill>
                  <a:srgbClr val="000000"/>
                </a:solidFill>
                <a:latin typeface="Montserrat"/>
              </a:rPr>
              <a:t>1. Pain/discomfort</a:t>
            </a:r>
          </a:p>
          <a:p>
            <a:pPr>
              <a:lnSpc>
                <a:spcPts val="3919"/>
              </a:lnSpc>
            </a:pPr>
            <a:r>
              <a:rPr lang="en-US" sz="2799">
                <a:solidFill>
                  <a:srgbClr val="000000"/>
                </a:solidFill>
                <a:latin typeface="Montserrat"/>
              </a:rPr>
              <a:t>2. Leaking</a:t>
            </a:r>
          </a:p>
          <a:p>
            <a:pPr>
              <a:lnSpc>
                <a:spcPts val="3919"/>
              </a:lnSpc>
            </a:pPr>
            <a:r>
              <a:rPr lang="en-US" sz="2799">
                <a:solidFill>
                  <a:srgbClr val="000000"/>
                </a:solidFill>
                <a:latin typeface="Montserrat"/>
              </a:rPr>
              <a:t>3. Low mood </a:t>
            </a:r>
          </a:p>
          <a:p>
            <a:pPr>
              <a:lnSpc>
                <a:spcPts val="3919"/>
              </a:lnSpc>
            </a:pPr>
            <a:r>
              <a:rPr lang="en-US" sz="2799">
                <a:solidFill>
                  <a:srgbClr val="000000"/>
                </a:solidFill>
                <a:latin typeface="Montserrat"/>
              </a:rPr>
              <a:t>4. Lack of energy</a:t>
            </a:r>
          </a:p>
          <a:p>
            <a:pPr>
              <a:lnSpc>
                <a:spcPts val="3919"/>
              </a:lnSpc>
            </a:pPr>
            <a:r>
              <a:rPr lang="en-US" sz="2799">
                <a:solidFill>
                  <a:srgbClr val="000000"/>
                </a:solidFill>
                <a:latin typeface="Montserrat"/>
              </a:rPr>
              <a:t>5. Low confidence</a:t>
            </a:r>
          </a:p>
          <a:p>
            <a:pPr>
              <a:lnSpc>
                <a:spcPts val="3919"/>
              </a:lnSpc>
            </a:pPr>
            <a:r>
              <a:rPr lang="en-US" sz="2799">
                <a:solidFill>
                  <a:srgbClr val="000000"/>
                </a:solidFill>
                <a:latin typeface="Montserrat"/>
              </a:rPr>
              <a:t>6. Self-consciousness in changing rooms</a:t>
            </a:r>
          </a:p>
          <a:p>
            <a:pPr>
              <a:lnSpc>
                <a:spcPts val="3919"/>
              </a:lnSpc>
            </a:pPr>
            <a:r>
              <a:rPr lang="en-US" sz="2799">
                <a:solidFill>
                  <a:srgbClr val="000000"/>
                </a:solidFill>
                <a:latin typeface="Montserrat"/>
              </a:rPr>
              <a:t>7. Worry others will know they are on their period</a:t>
            </a:r>
          </a:p>
          <a:p>
            <a:pPr>
              <a:lnSpc>
                <a:spcPts val="3919"/>
              </a:lnSpc>
            </a:pPr>
            <a:endParaRPr lang="en-US" sz="2799">
              <a:solidFill>
                <a:srgbClr val="000000"/>
              </a:solidFill>
              <a:latin typeface="Montserrat"/>
            </a:endParaRPr>
          </a:p>
          <a:p>
            <a:pPr>
              <a:lnSpc>
                <a:spcPts val="3919"/>
              </a:lnSpc>
            </a:pPr>
            <a:r>
              <a:rPr lang="en-US" sz="2799">
                <a:solidFill>
                  <a:srgbClr val="000000"/>
                </a:solidFill>
                <a:latin typeface="Montserrat"/>
              </a:rPr>
              <a:t>(Youth Sport Trust, 2022)</a:t>
            </a:r>
          </a:p>
          <a:p>
            <a:pPr>
              <a:lnSpc>
                <a:spcPts val="3919"/>
              </a:lnSpc>
            </a:pPr>
            <a:endParaRPr lang="en-US" sz="2799">
              <a:solidFill>
                <a:srgbClr val="000000"/>
              </a:solidFill>
              <a:latin typeface="Montserrat"/>
            </a:endParaRPr>
          </a:p>
          <a:p>
            <a:pPr marL="0" lvl="0" indent="0">
              <a:lnSpc>
                <a:spcPts val="3919"/>
              </a:lnSpc>
              <a:spcBef>
                <a:spcPct val="0"/>
              </a:spcBef>
            </a:pPr>
            <a:endParaRPr lang="en-US" sz="2799">
              <a:solidFill>
                <a:srgbClr val="000000"/>
              </a:solidFill>
              <a:latin typeface="Montserrat"/>
            </a:endParaRPr>
          </a:p>
        </p:txBody>
      </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649154" y="4777609"/>
            <a:ext cx="4172167" cy="4114800"/>
          </a:xfrm>
          <a:prstGeom prst="rect">
            <a:avLst/>
          </a:prstGeom>
        </p:spPr>
      </p:pic>
      <p:sp>
        <p:nvSpPr>
          <p:cNvPr id="13" name="TextBox 13"/>
          <p:cNvSpPr txBox="1"/>
          <p:nvPr/>
        </p:nvSpPr>
        <p:spPr>
          <a:xfrm>
            <a:off x="1028700" y="1725064"/>
            <a:ext cx="16455603" cy="915670"/>
          </a:xfrm>
          <a:prstGeom prst="rect">
            <a:avLst/>
          </a:prstGeom>
        </p:spPr>
        <p:txBody>
          <a:bodyPr lIns="0" tIns="0" rIns="0" bIns="0" rtlCol="0" anchor="t">
            <a:spAutoFit/>
          </a:bodyPr>
          <a:lstStyle/>
          <a:p>
            <a:pPr>
              <a:lnSpc>
                <a:spcPts val="6800"/>
              </a:lnSpc>
            </a:pPr>
            <a:r>
              <a:rPr lang="en-US" sz="6800" dirty="0">
                <a:solidFill>
                  <a:srgbClr val="FF7165"/>
                </a:solidFill>
                <a:latin typeface="Dreaming Outloud Pro" panose="03050502040302030504" pitchFamily="66" charset="0"/>
              </a:rPr>
              <a:t>Exercise and PE(</a:t>
            </a:r>
            <a:r>
              <a:rPr lang="en-US" sz="6800" dirty="0" err="1">
                <a:solidFill>
                  <a:srgbClr val="FF7165"/>
                </a:solidFill>
                <a:latin typeface="Dreaming Outloud Pro" panose="03050502040302030504" pitchFamily="66" charset="0"/>
              </a:rPr>
              <a:t>riod</a:t>
            </a:r>
            <a:r>
              <a:rPr lang="en-US" sz="6800" dirty="0">
                <a:solidFill>
                  <a:srgbClr val="FF7165"/>
                </a:solidFill>
                <a:latin typeface="Dreaming Outloud Pro" panose="03050502040302030504" pitchFamily="66" charset="0"/>
              </a:rPr>
              <a:t>) concerns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966916" y="2626833"/>
            <a:ext cx="16230600" cy="8396605"/>
          </a:xfrm>
          <a:prstGeom prst="rect">
            <a:avLst/>
          </a:prstGeom>
        </p:spPr>
        <p:txBody>
          <a:bodyPr lIns="0" tIns="0" rIns="0" bIns="0" rtlCol="0" anchor="t">
            <a:spAutoFit/>
          </a:bodyPr>
          <a:lstStyle/>
          <a:p>
            <a:pPr>
              <a:lnSpc>
                <a:spcPts val="3919"/>
              </a:lnSpc>
            </a:pPr>
            <a:r>
              <a:rPr lang="en-US" sz="2799">
                <a:solidFill>
                  <a:srgbClr val="000000"/>
                </a:solidFill>
                <a:latin typeface="Montserrat Bold"/>
              </a:rPr>
              <a:t>Many of the concerns students have about participating in PE </a:t>
            </a:r>
            <a:r>
              <a:rPr lang="en-US" sz="2799">
                <a:solidFill>
                  <a:srgbClr val="000000"/>
                </a:solidFill>
                <a:latin typeface="Montserrat"/>
              </a:rPr>
              <a:t>or school sport </a:t>
            </a:r>
            <a:r>
              <a:rPr lang="en-US" sz="2799">
                <a:solidFill>
                  <a:srgbClr val="000000"/>
                </a:solidFill>
                <a:latin typeface="Montserrat Bold"/>
              </a:rPr>
              <a:t>when menstruating can actually be overcome by exercising or knowing which products might help! </a:t>
            </a:r>
          </a:p>
          <a:p>
            <a:pPr>
              <a:lnSpc>
                <a:spcPts val="3919"/>
              </a:lnSpc>
            </a:pPr>
            <a:endParaRPr lang="en-US" sz="2799">
              <a:solidFill>
                <a:srgbClr val="000000"/>
              </a:solidFill>
              <a:latin typeface="Montserrat Bold"/>
            </a:endParaRPr>
          </a:p>
          <a:p>
            <a:pPr>
              <a:lnSpc>
                <a:spcPts val="3919"/>
              </a:lnSpc>
            </a:pPr>
            <a:r>
              <a:rPr lang="en-US" sz="2799">
                <a:solidFill>
                  <a:srgbClr val="000000"/>
                </a:solidFill>
                <a:latin typeface="Montserrat"/>
              </a:rPr>
              <a:t>Physical activity, exercise and sport has been shown to reduce:</a:t>
            </a:r>
          </a:p>
          <a:p>
            <a:pPr>
              <a:lnSpc>
                <a:spcPts val="3919"/>
              </a:lnSpc>
            </a:pPr>
            <a:r>
              <a:rPr lang="en-US" sz="2799">
                <a:solidFill>
                  <a:srgbClr val="000000"/>
                </a:solidFill>
                <a:latin typeface="Montserrat"/>
              </a:rPr>
              <a:t> </a:t>
            </a:r>
          </a:p>
          <a:p>
            <a:pPr>
              <a:lnSpc>
                <a:spcPts val="3919"/>
              </a:lnSpc>
            </a:pPr>
            <a:r>
              <a:rPr lang="en-US" sz="2799">
                <a:solidFill>
                  <a:srgbClr val="74C4B1"/>
                </a:solidFill>
                <a:latin typeface="Montserrat Bold"/>
              </a:rPr>
              <a:t>1. Pain/discomfort</a:t>
            </a:r>
          </a:p>
          <a:p>
            <a:pPr>
              <a:lnSpc>
                <a:spcPts val="3919"/>
              </a:lnSpc>
            </a:pPr>
            <a:r>
              <a:rPr lang="en-US" sz="2799">
                <a:solidFill>
                  <a:srgbClr val="D1D0D0"/>
                </a:solidFill>
                <a:latin typeface="Montserrat"/>
              </a:rPr>
              <a:t>2. Leaking</a:t>
            </a:r>
          </a:p>
          <a:p>
            <a:pPr>
              <a:lnSpc>
                <a:spcPts val="3919"/>
              </a:lnSpc>
            </a:pPr>
            <a:r>
              <a:rPr lang="en-US" sz="2799">
                <a:solidFill>
                  <a:srgbClr val="52B2B2"/>
                </a:solidFill>
                <a:latin typeface="Montserrat Bold"/>
              </a:rPr>
              <a:t>3. Low mood </a:t>
            </a:r>
          </a:p>
          <a:p>
            <a:pPr>
              <a:lnSpc>
                <a:spcPts val="3919"/>
              </a:lnSpc>
            </a:pPr>
            <a:r>
              <a:rPr lang="en-US" sz="2799">
                <a:solidFill>
                  <a:srgbClr val="52B2B2"/>
                </a:solidFill>
                <a:latin typeface="Montserrat Bold"/>
              </a:rPr>
              <a:t>4. Lack of energy</a:t>
            </a:r>
          </a:p>
          <a:p>
            <a:pPr>
              <a:lnSpc>
                <a:spcPts val="3919"/>
              </a:lnSpc>
            </a:pPr>
            <a:r>
              <a:rPr lang="en-US" sz="2799">
                <a:solidFill>
                  <a:srgbClr val="52B2B2"/>
                </a:solidFill>
                <a:latin typeface="Montserrat Bold"/>
              </a:rPr>
              <a:t>5. Low confidence</a:t>
            </a:r>
          </a:p>
          <a:p>
            <a:pPr>
              <a:lnSpc>
                <a:spcPts val="3919"/>
              </a:lnSpc>
            </a:pPr>
            <a:r>
              <a:rPr lang="en-US" sz="2799">
                <a:solidFill>
                  <a:srgbClr val="D1D0D0"/>
                </a:solidFill>
                <a:latin typeface="Montserrat"/>
              </a:rPr>
              <a:t>6. Self-consciousness in changing rooms</a:t>
            </a:r>
          </a:p>
          <a:p>
            <a:pPr>
              <a:lnSpc>
                <a:spcPts val="3919"/>
              </a:lnSpc>
            </a:pPr>
            <a:r>
              <a:rPr lang="en-US" sz="2799">
                <a:solidFill>
                  <a:srgbClr val="D1D0D0"/>
                </a:solidFill>
                <a:latin typeface="Montserrat"/>
              </a:rPr>
              <a:t>7. Worry others will know they are on their period</a:t>
            </a:r>
          </a:p>
          <a:p>
            <a:pPr>
              <a:lnSpc>
                <a:spcPts val="3919"/>
              </a:lnSpc>
            </a:pPr>
            <a:endParaRPr lang="en-US" sz="2799">
              <a:solidFill>
                <a:srgbClr val="D1D0D0"/>
              </a:solidFill>
              <a:latin typeface="Montserrat"/>
            </a:endParaRPr>
          </a:p>
          <a:p>
            <a:pPr>
              <a:lnSpc>
                <a:spcPts val="3919"/>
              </a:lnSpc>
            </a:pPr>
            <a:r>
              <a:rPr lang="en-US" sz="2799">
                <a:solidFill>
                  <a:srgbClr val="000000"/>
                </a:solidFill>
                <a:latin typeface="Montserrat"/>
              </a:rPr>
              <a:t>(Youth Sport Trust, 2022)</a:t>
            </a:r>
          </a:p>
          <a:p>
            <a:pPr>
              <a:lnSpc>
                <a:spcPts val="3919"/>
              </a:lnSpc>
            </a:pPr>
            <a:endParaRPr lang="en-US" sz="2799">
              <a:solidFill>
                <a:srgbClr val="000000"/>
              </a:solidFill>
              <a:latin typeface="Montserrat"/>
            </a:endParaRPr>
          </a:p>
          <a:p>
            <a:pPr marL="0" lvl="0" indent="0">
              <a:lnSpc>
                <a:spcPts val="3919"/>
              </a:lnSpc>
              <a:spcBef>
                <a:spcPct val="0"/>
              </a:spcBef>
            </a:pPr>
            <a:endParaRPr lang="en-US" sz="2799">
              <a:solidFill>
                <a:srgbClr val="000000"/>
              </a:solidFill>
              <a:latin typeface="Montserrat"/>
            </a:endParaRPr>
          </a:p>
        </p:txBody>
      </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649154" y="4777609"/>
            <a:ext cx="4172167" cy="4114800"/>
          </a:xfrm>
          <a:prstGeom prst="rect">
            <a:avLst/>
          </a:prstGeom>
        </p:spPr>
      </p:pic>
      <p:sp>
        <p:nvSpPr>
          <p:cNvPr id="13" name="TextBox 13"/>
          <p:cNvSpPr txBox="1"/>
          <p:nvPr/>
        </p:nvSpPr>
        <p:spPr>
          <a:xfrm>
            <a:off x="1028700" y="1725064"/>
            <a:ext cx="16455603" cy="915670"/>
          </a:xfrm>
          <a:prstGeom prst="rect">
            <a:avLst/>
          </a:prstGeom>
        </p:spPr>
        <p:txBody>
          <a:bodyPr lIns="0" tIns="0" rIns="0" bIns="0" rtlCol="0" anchor="t">
            <a:spAutoFit/>
          </a:bodyPr>
          <a:lstStyle/>
          <a:p>
            <a:pPr>
              <a:lnSpc>
                <a:spcPts val="6800"/>
              </a:lnSpc>
            </a:pPr>
            <a:r>
              <a:rPr lang="en-US" sz="6800" dirty="0">
                <a:solidFill>
                  <a:srgbClr val="FF7165"/>
                </a:solidFill>
                <a:latin typeface="Dreaming Outloud Pro" panose="03050502040302030504" pitchFamily="66" charset="0"/>
              </a:rPr>
              <a:t>Overcoming exercise and PE(</a:t>
            </a:r>
            <a:r>
              <a:rPr lang="en-US" sz="6800" dirty="0" err="1">
                <a:solidFill>
                  <a:srgbClr val="FF7165"/>
                </a:solidFill>
                <a:latin typeface="Dreaming Outloud Pro" panose="03050502040302030504" pitchFamily="66" charset="0"/>
              </a:rPr>
              <a:t>riod</a:t>
            </a:r>
            <a:r>
              <a:rPr lang="en-US" sz="6800" dirty="0">
                <a:solidFill>
                  <a:srgbClr val="FF7165"/>
                </a:solidFill>
                <a:latin typeface="Dreaming Outloud Pro" panose="03050502040302030504" pitchFamily="66" charset="0"/>
              </a:rPr>
              <a:t>) concerns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3346470"/>
            <a:ext cx="16230600" cy="6415405"/>
          </a:xfrm>
          <a:prstGeom prst="rect">
            <a:avLst/>
          </a:prstGeom>
        </p:spPr>
        <p:txBody>
          <a:bodyPr lIns="0" tIns="0" rIns="0" bIns="0" rtlCol="0" anchor="t">
            <a:spAutoFit/>
          </a:bodyPr>
          <a:lstStyle/>
          <a:p>
            <a:pPr>
              <a:lnSpc>
                <a:spcPts val="3919"/>
              </a:lnSpc>
            </a:pPr>
            <a:endParaRPr/>
          </a:p>
          <a:p>
            <a:pPr>
              <a:lnSpc>
                <a:spcPts val="3919"/>
              </a:lnSpc>
            </a:pPr>
            <a:r>
              <a:rPr lang="en-US" sz="2799">
                <a:solidFill>
                  <a:srgbClr val="000000"/>
                </a:solidFill>
                <a:latin typeface="Montserrat"/>
              </a:rPr>
              <a:t> </a:t>
            </a:r>
          </a:p>
          <a:p>
            <a:pPr>
              <a:lnSpc>
                <a:spcPts val="3919"/>
              </a:lnSpc>
            </a:pPr>
            <a:r>
              <a:rPr lang="en-US" sz="2799">
                <a:solidFill>
                  <a:srgbClr val="D1D0D0"/>
                </a:solidFill>
                <a:latin typeface="Montserrat"/>
              </a:rPr>
              <a:t>1. Pain/discomfort</a:t>
            </a:r>
          </a:p>
          <a:p>
            <a:pPr>
              <a:lnSpc>
                <a:spcPts val="3919"/>
              </a:lnSpc>
            </a:pPr>
            <a:r>
              <a:rPr lang="en-US" sz="2799">
                <a:solidFill>
                  <a:srgbClr val="52B2B2"/>
                </a:solidFill>
                <a:latin typeface="Montserrat Bold"/>
              </a:rPr>
              <a:t>2. Leaking</a:t>
            </a:r>
          </a:p>
          <a:p>
            <a:pPr>
              <a:lnSpc>
                <a:spcPts val="3919"/>
              </a:lnSpc>
            </a:pPr>
            <a:r>
              <a:rPr lang="en-US" sz="2799">
                <a:solidFill>
                  <a:srgbClr val="D1D0D0"/>
                </a:solidFill>
                <a:latin typeface="Montserrat"/>
              </a:rPr>
              <a:t>3. Low mood </a:t>
            </a:r>
          </a:p>
          <a:p>
            <a:pPr>
              <a:lnSpc>
                <a:spcPts val="3919"/>
              </a:lnSpc>
            </a:pPr>
            <a:r>
              <a:rPr lang="en-US" sz="2799">
                <a:solidFill>
                  <a:srgbClr val="D1D0D0"/>
                </a:solidFill>
                <a:latin typeface="Montserrat"/>
              </a:rPr>
              <a:t>4. Lack of energy</a:t>
            </a:r>
          </a:p>
          <a:p>
            <a:pPr>
              <a:lnSpc>
                <a:spcPts val="3919"/>
              </a:lnSpc>
            </a:pPr>
            <a:r>
              <a:rPr lang="en-US" sz="2799">
                <a:solidFill>
                  <a:srgbClr val="D1D0D0"/>
                </a:solidFill>
                <a:latin typeface="Montserrat"/>
              </a:rPr>
              <a:t>5. Low confidence</a:t>
            </a:r>
          </a:p>
          <a:p>
            <a:pPr>
              <a:lnSpc>
                <a:spcPts val="3919"/>
              </a:lnSpc>
            </a:pPr>
            <a:r>
              <a:rPr lang="en-US" sz="2799">
                <a:solidFill>
                  <a:srgbClr val="52B2B2"/>
                </a:solidFill>
                <a:latin typeface="Montserrat Bold"/>
              </a:rPr>
              <a:t>6. Self-consciousness in changing rooms</a:t>
            </a:r>
          </a:p>
          <a:p>
            <a:pPr>
              <a:lnSpc>
                <a:spcPts val="3919"/>
              </a:lnSpc>
            </a:pPr>
            <a:r>
              <a:rPr lang="en-US" sz="2799">
                <a:solidFill>
                  <a:srgbClr val="52B2B2"/>
                </a:solidFill>
                <a:latin typeface="Montserrat Bold"/>
              </a:rPr>
              <a:t>7. Worry others will know they are on their period</a:t>
            </a:r>
          </a:p>
          <a:p>
            <a:pPr>
              <a:lnSpc>
                <a:spcPts val="3919"/>
              </a:lnSpc>
            </a:pPr>
            <a:endParaRPr lang="en-US" sz="2799">
              <a:solidFill>
                <a:srgbClr val="52B2B2"/>
              </a:solidFill>
              <a:latin typeface="Montserrat Bold"/>
            </a:endParaRPr>
          </a:p>
          <a:p>
            <a:pPr>
              <a:lnSpc>
                <a:spcPts val="3919"/>
              </a:lnSpc>
            </a:pPr>
            <a:r>
              <a:rPr lang="en-US" sz="2799">
                <a:solidFill>
                  <a:srgbClr val="000000"/>
                </a:solidFill>
                <a:latin typeface="Montserrat"/>
              </a:rPr>
              <a:t>(Youth Sport Trust, 2022)</a:t>
            </a:r>
          </a:p>
          <a:p>
            <a:pPr>
              <a:lnSpc>
                <a:spcPts val="3919"/>
              </a:lnSpc>
            </a:pPr>
            <a:endParaRPr lang="en-US" sz="2799">
              <a:solidFill>
                <a:srgbClr val="000000"/>
              </a:solidFill>
              <a:latin typeface="Montserrat"/>
            </a:endParaRPr>
          </a:p>
          <a:p>
            <a:pPr marL="0" lvl="0" indent="0">
              <a:lnSpc>
                <a:spcPts val="3919"/>
              </a:lnSpc>
              <a:spcBef>
                <a:spcPct val="0"/>
              </a:spcBef>
            </a:pPr>
            <a:endParaRPr lang="en-US" sz="2799">
              <a:solidFill>
                <a:srgbClr val="000000"/>
              </a:solidFill>
              <a:latin typeface="Montserrat"/>
            </a:endParaRPr>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9962649" y="6632304"/>
            <a:ext cx="1307973" cy="163429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883269" flipH="1">
            <a:off x="3253553" y="4901072"/>
            <a:ext cx="1551537" cy="484855"/>
          </a:xfrm>
          <a:prstGeom prst="rect">
            <a:avLst/>
          </a:prstGeom>
        </p:spPr>
      </p:pic>
      <p:sp>
        <p:nvSpPr>
          <p:cNvPr id="14" name="TextBox 14"/>
          <p:cNvSpPr txBox="1"/>
          <p:nvPr/>
        </p:nvSpPr>
        <p:spPr>
          <a:xfrm>
            <a:off x="1028700" y="1725064"/>
            <a:ext cx="16455603" cy="915670"/>
          </a:xfrm>
          <a:prstGeom prst="rect">
            <a:avLst/>
          </a:prstGeom>
        </p:spPr>
        <p:txBody>
          <a:bodyPr lIns="0" tIns="0" rIns="0" bIns="0" rtlCol="0" anchor="t">
            <a:spAutoFit/>
          </a:bodyPr>
          <a:lstStyle/>
          <a:p>
            <a:pPr>
              <a:lnSpc>
                <a:spcPts val="6800"/>
              </a:lnSpc>
            </a:pPr>
            <a:r>
              <a:rPr lang="en-US" sz="6800" dirty="0">
                <a:solidFill>
                  <a:srgbClr val="FF7165"/>
                </a:solidFill>
                <a:latin typeface="Dreaming Outloud Pro" panose="03050502040302030504" pitchFamily="66" charset="0"/>
              </a:rPr>
              <a:t>Overcoming exercise and PE(</a:t>
            </a:r>
            <a:r>
              <a:rPr lang="en-US" sz="6800" dirty="0" err="1">
                <a:solidFill>
                  <a:srgbClr val="FF7165"/>
                </a:solidFill>
                <a:latin typeface="Dreaming Outloud Pro" panose="03050502040302030504" pitchFamily="66" charset="0"/>
              </a:rPr>
              <a:t>riod</a:t>
            </a:r>
            <a:r>
              <a:rPr lang="en-US" sz="6800" dirty="0">
                <a:solidFill>
                  <a:srgbClr val="FF7165"/>
                </a:solidFill>
                <a:latin typeface="Dreaming Outloud Pro" panose="03050502040302030504" pitchFamily="66" charset="0"/>
              </a:rPr>
              <a:t>) concerns  </a:t>
            </a:r>
          </a:p>
        </p:txBody>
      </p:sp>
      <p:sp>
        <p:nvSpPr>
          <p:cNvPr id="15" name="TextBox 15"/>
          <p:cNvSpPr txBox="1"/>
          <p:nvPr/>
        </p:nvSpPr>
        <p:spPr>
          <a:xfrm>
            <a:off x="4841525" y="3808290"/>
            <a:ext cx="8034384" cy="1362710"/>
          </a:xfrm>
          <a:prstGeom prst="rect">
            <a:avLst/>
          </a:prstGeom>
        </p:spPr>
        <p:txBody>
          <a:bodyPr lIns="0" tIns="0" rIns="0" bIns="0" rtlCol="0" anchor="t">
            <a:spAutoFit/>
          </a:bodyPr>
          <a:lstStyle/>
          <a:p>
            <a:pPr algn="ctr">
              <a:lnSpc>
                <a:spcPts val="3640"/>
              </a:lnSpc>
              <a:spcBef>
                <a:spcPct val="0"/>
              </a:spcBef>
            </a:pPr>
            <a:r>
              <a:rPr lang="en-US" sz="2600">
                <a:solidFill>
                  <a:srgbClr val="000000"/>
                </a:solidFill>
                <a:latin typeface="Open Sans Light"/>
              </a:rPr>
              <a:t>Being prepared will help but there are times we all forget. Ask a PE teacher for period products and don’t be afraid to ask to go to the toilet. </a:t>
            </a:r>
          </a:p>
        </p:txBody>
      </p:sp>
      <p:sp>
        <p:nvSpPr>
          <p:cNvPr id="16" name="TextBox 16"/>
          <p:cNvSpPr txBox="1"/>
          <p:nvPr/>
        </p:nvSpPr>
        <p:spPr>
          <a:xfrm>
            <a:off x="11095438" y="7131340"/>
            <a:ext cx="6388865" cy="1362710"/>
          </a:xfrm>
          <a:prstGeom prst="rect">
            <a:avLst/>
          </a:prstGeom>
        </p:spPr>
        <p:txBody>
          <a:bodyPr lIns="0" tIns="0" rIns="0" bIns="0" rtlCol="0" anchor="t">
            <a:spAutoFit/>
          </a:bodyPr>
          <a:lstStyle/>
          <a:p>
            <a:pPr algn="ctr">
              <a:lnSpc>
                <a:spcPts val="3640"/>
              </a:lnSpc>
              <a:spcBef>
                <a:spcPct val="0"/>
              </a:spcBef>
            </a:pPr>
            <a:r>
              <a:rPr lang="en-US" sz="2600">
                <a:solidFill>
                  <a:srgbClr val="000000"/>
                </a:solidFill>
                <a:latin typeface="Open Sans Light"/>
              </a:rPr>
              <a:t>No one but you will know you are menstruating. Try using period pants on days your have PE.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3271"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87132">
            <a:off x="16314809" y="1094704"/>
            <a:ext cx="1154824" cy="1786961"/>
          </a:xfrm>
          <a:prstGeom prst="rect">
            <a:avLst/>
          </a:prstGeom>
        </p:spPr>
      </p:pic>
      <p:sp>
        <p:nvSpPr>
          <p:cNvPr id="12" name="TextBox 12"/>
          <p:cNvSpPr txBox="1"/>
          <p:nvPr/>
        </p:nvSpPr>
        <p:spPr>
          <a:xfrm>
            <a:off x="1028700" y="1777365"/>
            <a:ext cx="16071586" cy="915670"/>
          </a:xfrm>
          <a:prstGeom prst="rect">
            <a:avLst/>
          </a:prstGeom>
        </p:spPr>
        <p:txBody>
          <a:bodyPr lIns="0" tIns="0" rIns="0" bIns="0" rtlCol="0" anchor="t">
            <a:spAutoFit/>
          </a:bodyPr>
          <a:lstStyle/>
          <a:p>
            <a:pPr>
              <a:lnSpc>
                <a:spcPts val="6800"/>
              </a:lnSpc>
            </a:pPr>
            <a:r>
              <a:rPr lang="en-US" sz="6800" dirty="0">
                <a:solidFill>
                  <a:srgbClr val="FF7165"/>
                </a:solidFill>
                <a:latin typeface="Dreaming Outloud Pro" panose="03050502040302030504" pitchFamily="66" charset="0"/>
              </a:rPr>
              <a:t>Overcoming exercise and PE(</a:t>
            </a:r>
            <a:r>
              <a:rPr lang="en-US" sz="6800" dirty="0" err="1">
                <a:solidFill>
                  <a:srgbClr val="FF7165"/>
                </a:solidFill>
                <a:latin typeface="Dreaming Outloud Pro" panose="03050502040302030504" pitchFamily="66" charset="0"/>
              </a:rPr>
              <a:t>riod</a:t>
            </a:r>
            <a:r>
              <a:rPr lang="en-US" sz="6800" dirty="0">
                <a:solidFill>
                  <a:srgbClr val="FF7165"/>
                </a:solidFill>
                <a:latin typeface="Dreaming Outloud Pro" panose="03050502040302030504" pitchFamily="66" charset="0"/>
              </a:rPr>
              <a:t>) concerns </a:t>
            </a:r>
          </a:p>
        </p:txBody>
      </p:sp>
      <p:sp>
        <p:nvSpPr>
          <p:cNvPr id="13" name="TextBox 13"/>
          <p:cNvSpPr txBox="1"/>
          <p:nvPr/>
        </p:nvSpPr>
        <p:spPr>
          <a:xfrm>
            <a:off x="513835" y="7296638"/>
            <a:ext cx="5704363" cy="2748958"/>
          </a:xfrm>
          <a:prstGeom prst="rect">
            <a:avLst/>
          </a:prstGeom>
        </p:spPr>
        <p:txBody>
          <a:bodyPr lIns="0" tIns="0" rIns="0" bIns="0" rtlCol="0" anchor="t">
            <a:spAutoFit/>
          </a:bodyPr>
          <a:lstStyle/>
          <a:p>
            <a:pPr algn="ctr">
              <a:lnSpc>
                <a:spcPts val="4161"/>
              </a:lnSpc>
            </a:pPr>
            <a:r>
              <a:rPr lang="en-US" sz="2972" dirty="0">
                <a:solidFill>
                  <a:srgbClr val="000000"/>
                </a:solidFill>
                <a:latin typeface="Dreaming Outloud Pro" panose="03050502040302030504" pitchFamily="66" charset="0"/>
              </a:rPr>
              <a:t>Be prepared </a:t>
            </a:r>
          </a:p>
          <a:p>
            <a:pPr algn="ctr">
              <a:lnSpc>
                <a:spcPts val="3461"/>
              </a:lnSpc>
              <a:spcBef>
                <a:spcPct val="0"/>
              </a:spcBef>
            </a:pPr>
            <a:r>
              <a:rPr lang="en-US" sz="2472" dirty="0">
                <a:solidFill>
                  <a:srgbClr val="000000"/>
                </a:solidFill>
                <a:latin typeface="Montserrat"/>
              </a:rPr>
              <a:t>Carry period products  or ask for products. Cycles may be irregular to start, or periods may come unexpectedly. Schools should have period products freely available. </a:t>
            </a:r>
          </a:p>
        </p:txBody>
      </p:sp>
      <p:grpSp>
        <p:nvGrpSpPr>
          <p:cNvPr id="14" name="Group 14"/>
          <p:cNvGrpSpPr/>
          <p:nvPr/>
        </p:nvGrpSpPr>
        <p:grpSpPr>
          <a:xfrm>
            <a:off x="1718303" y="3718817"/>
            <a:ext cx="3077654" cy="2810759"/>
            <a:chOff x="0" y="0"/>
            <a:chExt cx="4790024" cy="4516542"/>
          </a:xfrm>
        </p:grpSpPr>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136333"/>
              <a:ext cx="1756857" cy="2718541"/>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05756" y="2408547"/>
              <a:ext cx="1502203" cy="1935205"/>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041852" y="0"/>
              <a:ext cx="2748172" cy="2991207"/>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408116" y="2235757"/>
              <a:ext cx="2015644" cy="2280785"/>
            </a:xfrm>
            <a:prstGeom prst="rect">
              <a:avLst/>
            </a:prstGeom>
          </p:spPr>
        </p:pic>
      </p:grpSp>
      <p:sp>
        <p:nvSpPr>
          <p:cNvPr id="19" name="TextBox 19"/>
          <p:cNvSpPr txBox="1"/>
          <p:nvPr/>
        </p:nvSpPr>
        <p:spPr>
          <a:xfrm>
            <a:off x="6786009" y="7297410"/>
            <a:ext cx="5132412" cy="2274469"/>
          </a:xfrm>
          <a:prstGeom prst="rect">
            <a:avLst/>
          </a:prstGeom>
        </p:spPr>
        <p:txBody>
          <a:bodyPr lIns="0" tIns="0" rIns="0" bIns="0" rtlCol="0" anchor="t">
            <a:spAutoFit/>
          </a:bodyPr>
          <a:lstStyle/>
          <a:p>
            <a:pPr marL="0" lvl="0" indent="0" algn="ctr">
              <a:lnSpc>
                <a:spcPts val="4021"/>
              </a:lnSpc>
              <a:spcBef>
                <a:spcPct val="0"/>
              </a:spcBef>
            </a:pPr>
            <a:r>
              <a:rPr lang="en-US" sz="2872" u="none" dirty="0">
                <a:solidFill>
                  <a:srgbClr val="000000"/>
                </a:solidFill>
                <a:latin typeface="Dreaming Outloud Pro" panose="03050502040302030504" pitchFamily="66" charset="0"/>
              </a:rPr>
              <a:t>Track the menstrual cycle</a:t>
            </a:r>
          </a:p>
          <a:p>
            <a:pPr marL="0" lvl="0" indent="0" algn="ctr">
              <a:lnSpc>
                <a:spcPts val="3461"/>
              </a:lnSpc>
              <a:spcBef>
                <a:spcPct val="0"/>
              </a:spcBef>
            </a:pPr>
            <a:r>
              <a:rPr lang="en-US" sz="2472" u="none" dirty="0">
                <a:solidFill>
                  <a:srgbClr val="000000"/>
                </a:solidFill>
                <a:latin typeface="Montserrat"/>
              </a:rPr>
              <a:t>Tracking your cycle and logging symptoms will help you learn about you. We’ll go into more detail on this.</a:t>
            </a:r>
          </a:p>
        </p:txBody>
      </p:sp>
      <p:pic>
        <p:nvPicPr>
          <p:cNvPr id="20" name="Picture 20"/>
          <p:cNvPicPr>
            <a:picLocks noChangeAspect="1"/>
          </p:cNvPicPr>
          <p:nvPr/>
        </p:nvPicPr>
        <p:blipFill>
          <a:blip r:embed="rId12"/>
          <a:srcRect/>
          <a:stretch>
            <a:fillRect/>
          </a:stretch>
        </p:blipFill>
        <p:spPr>
          <a:xfrm>
            <a:off x="7579533" y="3915095"/>
            <a:ext cx="3267336" cy="2706527"/>
          </a:xfrm>
          <a:prstGeom prst="rect">
            <a:avLst/>
          </a:prstGeom>
        </p:spPr>
      </p:pic>
      <p:sp>
        <p:nvSpPr>
          <p:cNvPr id="21" name="TextBox 21"/>
          <p:cNvSpPr txBox="1"/>
          <p:nvPr/>
        </p:nvSpPr>
        <p:spPr>
          <a:xfrm>
            <a:off x="12677331" y="7205583"/>
            <a:ext cx="4984978" cy="2723310"/>
          </a:xfrm>
          <a:prstGeom prst="rect">
            <a:avLst/>
          </a:prstGeom>
        </p:spPr>
        <p:txBody>
          <a:bodyPr lIns="0" tIns="0" rIns="0" bIns="0" rtlCol="0" anchor="t">
            <a:spAutoFit/>
          </a:bodyPr>
          <a:lstStyle/>
          <a:p>
            <a:pPr marL="0" lvl="0" indent="0" algn="ctr">
              <a:lnSpc>
                <a:spcPts val="4021"/>
              </a:lnSpc>
              <a:spcBef>
                <a:spcPct val="0"/>
              </a:spcBef>
            </a:pPr>
            <a:r>
              <a:rPr lang="en-US" sz="2872" u="none" dirty="0">
                <a:solidFill>
                  <a:srgbClr val="000000"/>
                </a:solidFill>
                <a:latin typeface="Dreaming Outloud Pro" panose="03050502040302030504" pitchFamily="66" charset="0"/>
              </a:rPr>
              <a:t>Be proactive</a:t>
            </a:r>
          </a:p>
          <a:p>
            <a:pPr marL="0" lvl="0" indent="0" algn="ctr">
              <a:lnSpc>
                <a:spcPts val="3461"/>
              </a:lnSpc>
              <a:spcBef>
                <a:spcPct val="0"/>
              </a:spcBef>
            </a:pPr>
            <a:r>
              <a:rPr lang="en-US" sz="2472" u="none" dirty="0">
                <a:solidFill>
                  <a:srgbClr val="000000"/>
                </a:solidFill>
                <a:latin typeface="Montserrat"/>
              </a:rPr>
              <a:t>Try the lifestyle advice to reduce unwanted symptoms. We'll discuss the exercise, physical activity in more detail in the next slides.  </a:t>
            </a:r>
          </a:p>
        </p:txBody>
      </p:sp>
      <p:pic>
        <p:nvPicPr>
          <p:cNvPr id="22" name="Picture 2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3342327" y="3216138"/>
            <a:ext cx="3438743" cy="366291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110841" y="2291296"/>
            <a:ext cx="16193205" cy="3126839"/>
          </a:xfrm>
          <a:prstGeom prst="rect">
            <a:avLst/>
          </a:prstGeom>
        </p:spPr>
        <p:txBody>
          <a:bodyPr lIns="0" tIns="0" rIns="0" bIns="0" rtlCol="0" anchor="t">
            <a:spAutoFit/>
          </a:bodyPr>
          <a:lstStyle/>
          <a:p>
            <a:pPr>
              <a:lnSpc>
                <a:spcPts val="4929"/>
              </a:lnSpc>
            </a:pPr>
            <a:endParaRPr/>
          </a:p>
          <a:p>
            <a:pPr>
              <a:lnSpc>
                <a:spcPts val="4229"/>
              </a:lnSpc>
            </a:pPr>
            <a:r>
              <a:rPr lang="en-US" sz="3021">
                <a:solidFill>
                  <a:srgbClr val="000000"/>
                </a:solidFill>
                <a:latin typeface="Montserrat"/>
              </a:rPr>
              <a:t>There’s no single best way to exercise during your period. But having options is important.</a:t>
            </a:r>
          </a:p>
          <a:p>
            <a:pPr>
              <a:lnSpc>
                <a:spcPts val="3021"/>
              </a:lnSpc>
            </a:pPr>
            <a:endParaRPr lang="en-US" sz="3021">
              <a:solidFill>
                <a:srgbClr val="000000"/>
              </a:solidFill>
              <a:latin typeface="Montserrat"/>
            </a:endParaRPr>
          </a:p>
          <a:p>
            <a:pPr>
              <a:lnSpc>
                <a:spcPts val="4229"/>
              </a:lnSpc>
            </a:pPr>
            <a:endParaRPr lang="en-US" sz="3021">
              <a:solidFill>
                <a:srgbClr val="000000"/>
              </a:solidFill>
              <a:latin typeface="Montserrat"/>
            </a:endParaRPr>
          </a:p>
          <a:p>
            <a:pPr>
              <a:lnSpc>
                <a:spcPts val="4229"/>
              </a:lnSpc>
              <a:spcBef>
                <a:spcPct val="0"/>
              </a:spcBef>
            </a:pPr>
            <a:endParaRPr lang="en-US" sz="3021">
              <a:solidFill>
                <a:srgbClr val="000000"/>
              </a:solidFill>
              <a:latin typeface="Montserrat"/>
            </a:endParaRPr>
          </a:p>
        </p:txBody>
      </p:sp>
      <p:sp>
        <p:nvSpPr>
          <p:cNvPr id="12" name="TextBox 12"/>
          <p:cNvSpPr txBox="1"/>
          <p:nvPr/>
        </p:nvSpPr>
        <p:spPr>
          <a:xfrm>
            <a:off x="1028700" y="1725064"/>
            <a:ext cx="16455603" cy="915670"/>
          </a:xfrm>
          <a:prstGeom prst="rect">
            <a:avLst/>
          </a:prstGeom>
        </p:spPr>
        <p:txBody>
          <a:bodyPr lIns="0" tIns="0" rIns="0" bIns="0" rtlCol="0" anchor="t">
            <a:spAutoFit/>
          </a:bodyPr>
          <a:lstStyle/>
          <a:p>
            <a:pPr>
              <a:lnSpc>
                <a:spcPts val="6800"/>
              </a:lnSpc>
            </a:pPr>
            <a:r>
              <a:rPr lang="en-US" sz="6800" dirty="0">
                <a:solidFill>
                  <a:srgbClr val="FF7165"/>
                </a:solidFill>
                <a:latin typeface="Dreaming Outloud Pro" panose="03050502040302030504" pitchFamily="66" charset="0"/>
              </a:rPr>
              <a:t>Taking part in PE during periods  </a:t>
            </a:r>
          </a:p>
        </p:txBody>
      </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656763" y="3626115"/>
            <a:ext cx="7827540" cy="6930931"/>
          </a:xfrm>
          <a:prstGeom prst="rect">
            <a:avLst/>
          </a:prstGeom>
        </p:spPr>
      </p:pic>
      <p:sp>
        <p:nvSpPr>
          <p:cNvPr id="14" name="TextBox 14"/>
          <p:cNvSpPr txBox="1"/>
          <p:nvPr/>
        </p:nvSpPr>
        <p:spPr>
          <a:xfrm>
            <a:off x="10607598" y="4893430"/>
            <a:ext cx="5925870" cy="2996568"/>
          </a:xfrm>
          <a:prstGeom prst="rect">
            <a:avLst/>
          </a:prstGeom>
        </p:spPr>
        <p:txBody>
          <a:bodyPr lIns="0" tIns="0" rIns="0" bIns="0" rtlCol="0" anchor="t">
            <a:spAutoFit/>
          </a:bodyPr>
          <a:lstStyle/>
          <a:p>
            <a:pPr algn="ctr">
              <a:lnSpc>
                <a:spcPts val="3409"/>
              </a:lnSpc>
            </a:pPr>
            <a:r>
              <a:rPr lang="en-US" sz="1894" spc="75">
                <a:solidFill>
                  <a:srgbClr val="000000"/>
                </a:solidFill>
                <a:latin typeface="Montserrat Semi-Bold Bold"/>
              </a:rPr>
              <a:t>“There is exercise you can do that reduces pain for periods so maybe if you know rather than saying ‘sit out of PE’ they [PE teachers] can give the girls who are on their period like time to do exercise that helps with cramps or reduces pain” </a:t>
            </a:r>
          </a:p>
          <a:p>
            <a:pPr algn="ctr">
              <a:lnSpc>
                <a:spcPts val="3409"/>
              </a:lnSpc>
              <a:spcBef>
                <a:spcPct val="0"/>
              </a:spcBef>
            </a:pPr>
            <a:r>
              <a:rPr lang="en-US" sz="1894" spc="75">
                <a:solidFill>
                  <a:srgbClr val="000000"/>
                </a:solidFill>
                <a:latin typeface="Montserrat Semi-Bold Bold"/>
              </a:rPr>
              <a:t> girl, age X</a:t>
            </a:r>
          </a:p>
        </p:txBody>
      </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862733" y="4330720"/>
            <a:ext cx="6523435" cy="5776205"/>
          </a:xfrm>
          <a:prstGeom prst="rect">
            <a:avLst/>
          </a:prstGeom>
        </p:spPr>
      </p:pic>
      <p:sp>
        <p:nvSpPr>
          <p:cNvPr id="16" name="TextBox 16"/>
          <p:cNvSpPr txBox="1"/>
          <p:nvPr/>
        </p:nvSpPr>
        <p:spPr>
          <a:xfrm>
            <a:off x="2403331" y="5522910"/>
            <a:ext cx="5371331" cy="2705100"/>
          </a:xfrm>
          <a:prstGeom prst="rect">
            <a:avLst/>
          </a:prstGeom>
        </p:spPr>
        <p:txBody>
          <a:bodyPr lIns="0" tIns="0" rIns="0" bIns="0" rtlCol="0" anchor="t">
            <a:spAutoFit/>
          </a:bodyPr>
          <a:lstStyle/>
          <a:p>
            <a:pPr algn="ctr">
              <a:lnSpc>
                <a:spcPts val="3600"/>
              </a:lnSpc>
            </a:pPr>
            <a:r>
              <a:rPr lang="en-US" sz="2000" spc="80">
                <a:solidFill>
                  <a:srgbClr val="000000"/>
                </a:solidFill>
                <a:latin typeface="Montserrat Semi-Bold"/>
              </a:rPr>
              <a:t>If I’m not somewhere where I have to perform, well then actually going and doing some exercise [on] day one when I’m crampy helps” </a:t>
            </a:r>
          </a:p>
          <a:p>
            <a:pPr algn="ctr">
              <a:lnSpc>
                <a:spcPts val="3600"/>
              </a:lnSpc>
            </a:pPr>
            <a:r>
              <a:rPr lang="en-US" sz="2000" spc="80">
                <a:solidFill>
                  <a:srgbClr val="000000"/>
                </a:solidFill>
                <a:latin typeface="Montserrat Semi-Bold"/>
              </a:rPr>
              <a:t>Elite rugby player</a:t>
            </a:r>
          </a:p>
          <a:p>
            <a:pPr algn="ctr">
              <a:lnSpc>
                <a:spcPts val="3600"/>
              </a:lnSpc>
              <a:spcBef>
                <a:spcPct val="0"/>
              </a:spcBef>
            </a:pPr>
            <a:endParaRPr lang="en-US" sz="2000" spc="80">
              <a:solidFill>
                <a:srgbClr val="000000"/>
              </a:solidFill>
              <a:latin typeface="Montserrat Semi-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110841" y="2291296"/>
            <a:ext cx="16193205" cy="5793839"/>
          </a:xfrm>
          <a:prstGeom prst="rect">
            <a:avLst/>
          </a:prstGeom>
        </p:spPr>
        <p:txBody>
          <a:bodyPr lIns="0" tIns="0" rIns="0" bIns="0" rtlCol="0" anchor="t">
            <a:spAutoFit/>
          </a:bodyPr>
          <a:lstStyle/>
          <a:p>
            <a:pPr>
              <a:lnSpc>
                <a:spcPts val="4929"/>
              </a:lnSpc>
            </a:pPr>
            <a:endParaRPr dirty="0"/>
          </a:p>
          <a:p>
            <a:pPr>
              <a:lnSpc>
                <a:spcPts val="4229"/>
              </a:lnSpc>
            </a:pPr>
            <a:r>
              <a:rPr lang="en-US" sz="3021" dirty="0">
                <a:solidFill>
                  <a:srgbClr val="000000"/>
                </a:solidFill>
                <a:latin typeface="Montserrat"/>
              </a:rPr>
              <a:t>Some activities can be especially beneficial for improving symptoms. </a:t>
            </a:r>
          </a:p>
          <a:p>
            <a:pPr>
              <a:lnSpc>
                <a:spcPts val="3021"/>
              </a:lnSpc>
            </a:pPr>
            <a:endParaRPr lang="en-US" sz="3021" dirty="0">
              <a:solidFill>
                <a:srgbClr val="000000"/>
              </a:solidFill>
              <a:latin typeface="Montserrat"/>
            </a:endParaRPr>
          </a:p>
          <a:p>
            <a:pPr marL="652261" lvl="1" indent="-326131">
              <a:lnSpc>
                <a:spcPts val="4229"/>
              </a:lnSpc>
              <a:buFont typeface="Arial"/>
              <a:buChar char="•"/>
            </a:pPr>
            <a:r>
              <a:rPr lang="en-US" sz="3021" dirty="0">
                <a:solidFill>
                  <a:srgbClr val="000000"/>
                </a:solidFill>
                <a:latin typeface="Montserrat"/>
              </a:rPr>
              <a:t>Gentle exercise and movement such as </a:t>
            </a:r>
            <a:r>
              <a:rPr lang="en-US" sz="3021" dirty="0">
                <a:solidFill>
                  <a:srgbClr val="000000"/>
                </a:solidFill>
                <a:latin typeface="Montserrat Bold"/>
              </a:rPr>
              <a:t>yoga, </a:t>
            </a:r>
            <a:r>
              <a:rPr lang="en-US" sz="3021" dirty="0" err="1">
                <a:solidFill>
                  <a:srgbClr val="000000"/>
                </a:solidFill>
                <a:latin typeface="Montserrat Bold"/>
              </a:rPr>
              <a:t>pilates</a:t>
            </a:r>
            <a:r>
              <a:rPr lang="en-US" sz="3021" dirty="0">
                <a:solidFill>
                  <a:srgbClr val="000000"/>
                </a:solidFill>
                <a:latin typeface="Montserrat Bold"/>
              </a:rPr>
              <a:t>, stretching, walking</a:t>
            </a:r>
          </a:p>
          <a:p>
            <a:pPr>
              <a:lnSpc>
                <a:spcPts val="4229"/>
              </a:lnSpc>
            </a:pPr>
            <a:endParaRPr lang="en-US" sz="3021" dirty="0">
              <a:solidFill>
                <a:srgbClr val="000000"/>
              </a:solidFill>
              <a:latin typeface="Montserrat Bold"/>
            </a:endParaRPr>
          </a:p>
          <a:p>
            <a:pPr>
              <a:lnSpc>
                <a:spcPts val="4229"/>
              </a:lnSpc>
            </a:pPr>
            <a:endParaRPr lang="en-US" sz="3021" dirty="0">
              <a:solidFill>
                <a:srgbClr val="000000"/>
              </a:solidFill>
              <a:latin typeface="Montserrat Bold"/>
            </a:endParaRPr>
          </a:p>
          <a:p>
            <a:pPr>
              <a:lnSpc>
                <a:spcPts val="4229"/>
              </a:lnSpc>
            </a:pPr>
            <a:endParaRPr lang="en-US" sz="3021" dirty="0">
              <a:solidFill>
                <a:srgbClr val="000000"/>
              </a:solidFill>
              <a:latin typeface="Montserrat Bold"/>
            </a:endParaRPr>
          </a:p>
          <a:p>
            <a:pPr>
              <a:lnSpc>
                <a:spcPts val="4229"/>
              </a:lnSpc>
            </a:pPr>
            <a:endParaRPr lang="en-US" sz="3021" dirty="0">
              <a:solidFill>
                <a:srgbClr val="000000"/>
              </a:solidFill>
              <a:latin typeface="Montserrat Bold"/>
            </a:endParaRPr>
          </a:p>
          <a:p>
            <a:pPr marL="652261" lvl="1" indent="-326131">
              <a:lnSpc>
                <a:spcPts val="4229"/>
              </a:lnSpc>
              <a:buFont typeface="Arial"/>
              <a:buChar char="•"/>
            </a:pPr>
            <a:r>
              <a:rPr lang="en-US" sz="3021" dirty="0">
                <a:solidFill>
                  <a:srgbClr val="000000"/>
                </a:solidFill>
                <a:latin typeface="Montserrat"/>
              </a:rPr>
              <a:t>Moderate intensity (aerobic/cardio) exercise such as </a:t>
            </a:r>
            <a:r>
              <a:rPr lang="en-US" sz="3021" dirty="0">
                <a:solidFill>
                  <a:srgbClr val="000000"/>
                </a:solidFill>
                <a:latin typeface="Montserrat Bold"/>
              </a:rPr>
              <a:t>jogging, dancing, swimming, cycling</a:t>
            </a:r>
          </a:p>
          <a:p>
            <a:pPr>
              <a:lnSpc>
                <a:spcPts val="4229"/>
              </a:lnSpc>
              <a:spcBef>
                <a:spcPct val="0"/>
              </a:spcBef>
            </a:pPr>
            <a:endParaRPr lang="en-US" sz="3021" dirty="0">
              <a:solidFill>
                <a:srgbClr val="000000"/>
              </a:solidFill>
              <a:latin typeface="Montserrat Bold"/>
            </a:endParaRPr>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04336" y="4434918"/>
            <a:ext cx="895915" cy="1917327"/>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267862" y="4559317"/>
            <a:ext cx="2157791" cy="1792928"/>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593264" y="4695120"/>
            <a:ext cx="3232069" cy="1559473"/>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992944" y="4337266"/>
            <a:ext cx="1509459" cy="1917327"/>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622574" y="8106352"/>
            <a:ext cx="2930988" cy="1742605"/>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511821" y="8079141"/>
            <a:ext cx="2390107" cy="1742605"/>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3258800" y="7886424"/>
            <a:ext cx="1822879" cy="1895243"/>
          </a:xfrm>
          <a:prstGeom prst="rect">
            <a:avLst/>
          </a:prstGeom>
        </p:spPr>
      </p:pic>
      <p:pic>
        <p:nvPicPr>
          <p:cNvPr id="19" name="Picture 1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0177800" y="7886424"/>
            <a:ext cx="1805128" cy="1935322"/>
          </a:xfrm>
          <a:prstGeom prst="rect">
            <a:avLst/>
          </a:prstGeom>
        </p:spPr>
      </p:pic>
      <p:sp>
        <p:nvSpPr>
          <p:cNvPr id="20" name="TextBox 20"/>
          <p:cNvSpPr txBox="1"/>
          <p:nvPr/>
        </p:nvSpPr>
        <p:spPr>
          <a:xfrm>
            <a:off x="1028700" y="1725064"/>
            <a:ext cx="16455603" cy="915670"/>
          </a:xfrm>
          <a:prstGeom prst="rect">
            <a:avLst/>
          </a:prstGeom>
        </p:spPr>
        <p:txBody>
          <a:bodyPr lIns="0" tIns="0" rIns="0" bIns="0" rtlCol="0" anchor="t">
            <a:spAutoFit/>
          </a:bodyPr>
          <a:lstStyle/>
          <a:p>
            <a:pPr>
              <a:lnSpc>
                <a:spcPts val="6800"/>
              </a:lnSpc>
            </a:pPr>
            <a:r>
              <a:rPr lang="en-US" sz="6800" dirty="0">
                <a:solidFill>
                  <a:srgbClr val="FF7165"/>
                </a:solidFill>
                <a:latin typeface="Dreaming Outloud Pro" panose="03050502040302030504" pitchFamily="66" charset="0"/>
              </a:rPr>
              <a:t>Taking part in PE during periods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2" name="Freeform 12"/>
          <p:cNvSpPr/>
          <p:nvPr/>
        </p:nvSpPr>
        <p:spPr>
          <a:xfrm>
            <a:off x="11514167" y="6050829"/>
            <a:ext cx="6296514" cy="4009931"/>
          </a:xfrm>
          <a:custGeom>
            <a:avLst/>
            <a:gdLst/>
            <a:ahLst/>
            <a:cxnLst/>
            <a:rect l="l" t="t" r="r" b="b"/>
            <a:pathLst>
              <a:path w="1658341" h="1056113">
                <a:moveTo>
                  <a:pt x="62707" y="0"/>
                </a:moveTo>
                <a:lnTo>
                  <a:pt x="1595634" y="0"/>
                </a:lnTo>
                <a:cubicBezTo>
                  <a:pt x="1630266" y="0"/>
                  <a:pt x="1658341" y="28075"/>
                  <a:pt x="1658341" y="62707"/>
                </a:cubicBezTo>
                <a:lnTo>
                  <a:pt x="1658341" y="993406"/>
                </a:lnTo>
                <a:cubicBezTo>
                  <a:pt x="1658341" y="1028038"/>
                  <a:pt x="1630266" y="1056113"/>
                  <a:pt x="1595634" y="1056113"/>
                </a:cubicBezTo>
                <a:lnTo>
                  <a:pt x="62707" y="1056113"/>
                </a:lnTo>
                <a:cubicBezTo>
                  <a:pt x="28075" y="1056113"/>
                  <a:pt x="0" y="1028038"/>
                  <a:pt x="0" y="993406"/>
                </a:cubicBezTo>
                <a:lnTo>
                  <a:pt x="0" y="62707"/>
                </a:lnTo>
                <a:cubicBezTo>
                  <a:pt x="0" y="28075"/>
                  <a:pt x="28075" y="0"/>
                  <a:pt x="62707" y="0"/>
                </a:cubicBezTo>
                <a:close/>
              </a:path>
            </a:pathLst>
          </a:custGeom>
          <a:solidFill>
            <a:srgbClr val="FFFFFF"/>
          </a:solidFill>
          <a:ln w="38100">
            <a:solidFill>
              <a:srgbClr val="FF7165"/>
            </a:solidFill>
            <a:prstDash val="dash"/>
          </a:ln>
        </p:spPr>
        <p:txBody>
          <a:bodyPr/>
          <a:lstStyle/>
          <a:p>
            <a:endParaRPr lang="en-US"/>
          </a:p>
        </p:txBody>
      </p:sp>
      <p:sp>
        <p:nvSpPr>
          <p:cNvPr id="14" name="TextBox 14"/>
          <p:cNvSpPr txBox="1"/>
          <p:nvPr/>
        </p:nvSpPr>
        <p:spPr>
          <a:xfrm>
            <a:off x="1028700" y="3346470"/>
            <a:ext cx="16230600" cy="2948305"/>
          </a:xfrm>
          <a:prstGeom prst="rect">
            <a:avLst/>
          </a:prstGeom>
        </p:spPr>
        <p:txBody>
          <a:bodyPr lIns="0" tIns="0" rIns="0" bIns="0" rtlCol="0" anchor="t">
            <a:spAutoFit/>
          </a:bodyPr>
          <a:lstStyle/>
          <a:p>
            <a:pPr>
              <a:lnSpc>
                <a:spcPts val="3919"/>
              </a:lnSpc>
            </a:pPr>
            <a:endParaRPr/>
          </a:p>
          <a:p>
            <a:pPr>
              <a:lnSpc>
                <a:spcPts val="3919"/>
              </a:lnSpc>
            </a:pPr>
            <a:r>
              <a:rPr lang="en-US" sz="2799">
                <a:solidFill>
                  <a:srgbClr val="000000"/>
                </a:solidFill>
                <a:latin typeface="Montserrat"/>
              </a:rPr>
              <a:t>Is thought to improve symptoms through increasing blood flow, improving muscle tension and how we react to stress and pain.</a:t>
            </a:r>
          </a:p>
          <a:p>
            <a:pPr>
              <a:lnSpc>
                <a:spcPts val="3919"/>
              </a:lnSpc>
            </a:pPr>
            <a:endParaRPr lang="en-US" sz="2799">
              <a:solidFill>
                <a:srgbClr val="000000"/>
              </a:solidFill>
              <a:latin typeface="Montserrat"/>
            </a:endParaRPr>
          </a:p>
          <a:p>
            <a:pPr marL="0" lvl="0" indent="0">
              <a:lnSpc>
                <a:spcPts val="3919"/>
              </a:lnSpc>
              <a:spcBef>
                <a:spcPct val="0"/>
              </a:spcBef>
            </a:pPr>
            <a:r>
              <a:rPr lang="en-US" sz="2799">
                <a:solidFill>
                  <a:srgbClr val="000000"/>
                </a:solidFill>
                <a:latin typeface="Montserrat Bold"/>
              </a:rPr>
              <a:t>It also works on </a:t>
            </a:r>
            <a:r>
              <a:rPr lang="en-US" sz="2799">
                <a:solidFill>
                  <a:srgbClr val="000000"/>
                </a:solidFill>
                <a:latin typeface="Montserrat"/>
              </a:rPr>
              <a:t>relaxation and mindfulness which are great ways to de-stress which in turn often helps symptoms.   </a:t>
            </a:r>
          </a:p>
        </p:txBody>
      </p:sp>
      <p:pic>
        <p:nvPicPr>
          <p:cNvPr id="15" name="Picture 15"/>
          <p:cNvPicPr>
            <a:picLocks noChangeAspect="1"/>
          </p:cNvPicPr>
          <p:nvPr/>
        </p:nvPicPr>
        <p:blipFill>
          <a:blip r:embed="rId2"/>
          <a:srcRect/>
          <a:stretch>
            <a:fillRect/>
          </a:stretch>
        </p:blipFill>
        <p:spPr>
          <a:xfrm>
            <a:off x="13460661" y="8283461"/>
            <a:ext cx="2403526" cy="1526239"/>
          </a:xfrm>
          <a:prstGeom prst="rect">
            <a:avLst/>
          </a:prstGeom>
        </p:spPr>
      </p:pic>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7253653"/>
            <a:ext cx="2157791" cy="1792928"/>
          </a:xfrm>
          <a:prstGeom prst="rect">
            <a:avLst/>
          </a:prstGeom>
        </p:spPr>
      </p:pic>
      <p:pic>
        <p:nvPicPr>
          <p:cNvPr id="17"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354102" y="7389456"/>
            <a:ext cx="3232069" cy="1559473"/>
          </a:xfrm>
          <a:prstGeom prst="rect">
            <a:avLst/>
          </a:prstGeom>
        </p:spPr>
      </p:pic>
      <p:pic>
        <p:nvPicPr>
          <p:cNvPr id="18" name="Picture 1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753782" y="7031602"/>
            <a:ext cx="1509459" cy="1917327"/>
          </a:xfrm>
          <a:prstGeom prst="rect">
            <a:avLst/>
          </a:prstGeom>
        </p:spPr>
      </p:pic>
      <p:sp>
        <p:nvSpPr>
          <p:cNvPr id="19" name="TextBox 19"/>
          <p:cNvSpPr txBox="1"/>
          <p:nvPr/>
        </p:nvSpPr>
        <p:spPr>
          <a:xfrm>
            <a:off x="1028700" y="1725064"/>
            <a:ext cx="16455603" cy="1772920"/>
          </a:xfrm>
          <a:prstGeom prst="rect">
            <a:avLst/>
          </a:prstGeom>
        </p:spPr>
        <p:txBody>
          <a:bodyPr lIns="0" tIns="0" rIns="0" bIns="0" rtlCol="0" anchor="t">
            <a:spAutoFit/>
          </a:bodyPr>
          <a:lstStyle/>
          <a:p>
            <a:pPr>
              <a:lnSpc>
                <a:spcPts val="6800"/>
              </a:lnSpc>
            </a:pPr>
            <a:r>
              <a:rPr lang="en-US" sz="6800" dirty="0">
                <a:solidFill>
                  <a:srgbClr val="FF7165"/>
                </a:solidFill>
                <a:latin typeface="Dreaming Outloud Pro" panose="03050502040302030504" pitchFamily="66" charset="0"/>
              </a:rPr>
              <a:t>Taking part in PE during periods: </a:t>
            </a:r>
          </a:p>
          <a:p>
            <a:pPr>
              <a:lnSpc>
                <a:spcPts val="6800"/>
              </a:lnSpc>
            </a:pPr>
            <a:r>
              <a:rPr lang="en-US" sz="6800" dirty="0">
                <a:solidFill>
                  <a:srgbClr val="FF7165"/>
                </a:solidFill>
                <a:latin typeface="Dreaming Outloud Pro" panose="03050502040302030504" pitchFamily="66" charset="0"/>
              </a:rPr>
              <a:t>YOGA, PILATES, STRETCHING</a:t>
            </a:r>
          </a:p>
        </p:txBody>
      </p:sp>
      <p:sp>
        <p:nvSpPr>
          <p:cNvPr id="20" name="TextBox 20"/>
          <p:cNvSpPr txBox="1"/>
          <p:nvPr/>
        </p:nvSpPr>
        <p:spPr>
          <a:xfrm>
            <a:off x="11514167" y="6201962"/>
            <a:ext cx="5970136" cy="1967230"/>
          </a:xfrm>
          <a:prstGeom prst="rect">
            <a:avLst/>
          </a:prstGeom>
        </p:spPr>
        <p:txBody>
          <a:bodyPr lIns="0" tIns="0" rIns="0" bIns="0" rtlCol="0" anchor="t">
            <a:spAutoFit/>
          </a:bodyPr>
          <a:lstStyle/>
          <a:p>
            <a:pPr algn="ctr">
              <a:lnSpc>
                <a:spcPts val="3919"/>
              </a:lnSpc>
              <a:spcBef>
                <a:spcPct val="0"/>
              </a:spcBef>
            </a:pPr>
            <a:r>
              <a:rPr lang="en-US" sz="2799" dirty="0">
                <a:solidFill>
                  <a:srgbClr val="000000"/>
                </a:solidFill>
                <a:latin typeface="Open Sans Light"/>
              </a:rPr>
              <a:t>Remember you don’t need to avoid certain yoga poses such as downward dog! You can go upside down on your period!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7802" y="-111486"/>
            <a:ext cx="19171782" cy="10581297"/>
            <a:chOff x="0" y="0"/>
            <a:chExt cx="5049358" cy="2786844"/>
          </a:xfrm>
        </p:grpSpPr>
        <p:sp>
          <p:nvSpPr>
            <p:cNvPr id="3" name="Freeform 3"/>
            <p:cNvSpPr/>
            <p:nvPr/>
          </p:nvSpPr>
          <p:spPr>
            <a:xfrm>
              <a:off x="0" y="0"/>
              <a:ext cx="5049358" cy="2786844"/>
            </a:xfrm>
            <a:custGeom>
              <a:avLst/>
              <a:gdLst/>
              <a:ahLst/>
              <a:cxnLst/>
              <a:rect l="l" t="t" r="r" b="b"/>
              <a:pathLst>
                <a:path w="5049358" h="2786844">
                  <a:moveTo>
                    <a:pt x="0" y="0"/>
                  </a:moveTo>
                  <a:lnTo>
                    <a:pt x="5049358" y="0"/>
                  </a:lnTo>
                  <a:lnTo>
                    <a:pt x="5049358" y="2786844"/>
                  </a:lnTo>
                  <a:lnTo>
                    <a:pt x="0" y="2786844"/>
                  </a:lnTo>
                  <a:close/>
                </a:path>
              </a:pathLst>
            </a:custGeom>
            <a:solidFill>
              <a:srgbClr val="FFBAA4">
                <a:alpha val="53725"/>
              </a:srgbClr>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502309" y="1972310"/>
            <a:ext cx="13151559" cy="1346459"/>
          </a:xfrm>
          <a:prstGeom prst="rect">
            <a:avLst/>
          </a:prstGeom>
        </p:spPr>
        <p:txBody>
          <a:bodyPr lIns="0" tIns="0" rIns="0" bIns="0" rtlCol="0" anchor="t">
            <a:spAutoFit/>
          </a:bodyPr>
          <a:lstStyle/>
          <a:p>
            <a:pPr algn="ctr">
              <a:lnSpc>
                <a:spcPts val="9999"/>
              </a:lnSpc>
            </a:pPr>
            <a:r>
              <a:rPr lang="en-US" sz="9999" dirty="0">
                <a:solidFill>
                  <a:srgbClr val="000000"/>
                </a:solidFill>
                <a:latin typeface="Dreaming Outloud Pro" panose="03050502040302030504" pitchFamily="66" charset="0"/>
              </a:rPr>
              <a:t>SESSION AIMS</a:t>
            </a:r>
          </a:p>
        </p:txBody>
      </p:sp>
      <p:sp>
        <p:nvSpPr>
          <p:cNvPr id="7" name="AutoShape 7"/>
          <p:cNvSpPr/>
          <p:nvPr/>
        </p:nvSpPr>
        <p:spPr>
          <a:xfrm>
            <a:off x="1056107" y="3283577"/>
            <a:ext cx="16203193" cy="0"/>
          </a:xfrm>
          <a:prstGeom prst="line">
            <a:avLst/>
          </a:prstGeom>
          <a:ln w="38100" cap="rnd">
            <a:solidFill>
              <a:srgbClr val="87D0BF"/>
            </a:solidFill>
            <a:prstDash val="sysDash"/>
            <a:headEnd type="none" w="sm" len="sm"/>
            <a:tailEnd type="none" w="sm" len="sm"/>
          </a:ln>
        </p:spPr>
        <p:txBody>
          <a:bodyPr/>
          <a:lstStyle/>
          <a:p>
            <a:endParaRPr lang="en-US"/>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13882" flipH="1">
            <a:off x="3981775" y="2040459"/>
            <a:ext cx="1107257" cy="1713357"/>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19022" y="4190528"/>
            <a:ext cx="627061" cy="902837"/>
          </a:xfrm>
          <a:prstGeom prst="rect">
            <a:avLst/>
          </a:prstGeom>
        </p:spPr>
      </p:pic>
      <p:sp>
        <p:nvSpPr>
          <p:cNvPr id="9" name="TextBox 9"/>
          <p:cNvSpPr txBox="1"/>
          <p:nvPr/>
        </p:nvSpPr>
        <p:spPr>
          <a:xfrm>
            <a:off x="6659450" y="4142903"/>
            <a:ext cx="7265785" cy="2174875"/>
          </a:xfrm>
          <a:prstGeom prst="rect">
            <a:avLst/>
          </a:prstGeom>
        </p:spPr>
        <p:txBody>
          <a:bodyPr lIns="0" tIns="0" rIns="0" bIns="0" rtlCol="0" anchor="t">
            <a:spAutoFit/>
          </a:bodyPr>
          <a:lstStyle/>
          <a:p>
            <a:pPr>
              <a:lnSpc>
                <a:spcPts val="3499"/>
              </a:lnSpc>
            </a:pPr>
            <a:r>
              <a:rPr lang="en-US" sz="2499" spc="124">
                <a:solidFill>
                  <a:srgbClr val="000000"/>
                </a:solidFill>
                <a:latin typeface="Montserrat Classic"/>
              </a:rPr>
              <a:t>Identify the benefits of exercise for the menstrual cycle and period symptoms</a:t>
            </a:r>
          </a:p>
          <a:p>
            <a:pPr>
              <a:lnSpc>
                <a:spcPts val="3499"/>
              </a:lnSpc>
            </a:pPr>
            <a:endParaRPr lang="en-US" sz="2499" spc="124">
              <a:solidFill>
                <a:srgbClr val="000000"/>
              </a:solidFill>
              <a:latin typeface="Montserrat Classic"/>
            </a:endParaRPr>
          </a:p>
          <a:p>
            <a:pPr>
              <a:lnSpc>
                <a:spcPts val="3499"/>
              </a:lnSpc>
            </a:pPr>
            <a:endParaRPr lang="en-US" sz="2499" spc="124">
              <a:solidFill>
                <a:srgbClr val="000000"/>
              </a:solidFill>
              <a:latin typeface="Montserrat Classic"/>
            </a:endParaRPr>
          </a:p>
          <a:p>
            <a:pPr>
              <a:lnSpc>
                <a:spcPts val="3499"/>
              </a:lnSpc>
            </a:pPr>
            <a:endParaRPr lang="en-US" sz="2499" spc="124">
              <a:solidFill>
                <a:srgbClr val="000000"/>
              </a:solidFill>
              <a:latin typeface="Montserrat Classic"/>
            </a:endParaRPr>
          </a:p>
        </p:txBody>
      </p:sp>
      <p:sp>
        <p:nvSpPr>
          <p:cNvPr id="10" name="TextBox 10"/>
          <p:cNvSpPr txBox="1"/>
          <p:nvPr/>
        </p:nvSpPr>
        <p:spPr>
          <a:xfrm>
            <a:off x="6659450" y="5737957"/>
            <a:ext cx="7265785" cy="2174875"/>
          </a:xfrm>
          <a:prstGeom prst="rect">
            <a:avLst/>
          </a:prstGeom>
        </p:spPr>
        <p:txBody>
          <a:bodyPr lIns="0" tIns="0" rIns="0" bIns="0" rtlCol="0" anchor="t">
            <a:spAutoFit/>
          </a:bodyPr>
          <a:lstStyle/>
          <a:p>
            <a:pPr>
              <a:lnSpc>
                <a:spcPts val="3499"/>
              </a:lnSpc>
            </a:pPr>
            <a:r>
              <a:rPr lang="en-US" sz="2499" spc="124">
                <a:solidFill>
                  <a:srgbClr val="000000"/>
                </a:solidFill>
                <a:latin typeface="Montserrat Classic"/>
              </a:rPr>
              <a:t>Identify different physical activity and exercises that have been shown to improve menstrual cycle symptoms </a:t>
            </a:r>
          </a:p>
          <a:p>
            <a:pPr>
              <a:lnSpc>
                <a:spcPts val="3499"/>
              </a:lnSpc>
            </a:pPr>
            <a:endParaRPr lang="en-US" sz="2499" spc="124">
              <a:solidFill>
                <a:srgbClr val="000000"/>
              </a:solidFill>
              <a:latin typeface="Montserrat Classic"/>
            </a:endParaRPr>
          </a:p>
          <a:p>
            <a:pPr>
              <a:lnSpc>
                <a:spcPts val="3499"/>
              </a:lnSpc>
            </a:pPr>
            <a:endParaRPr lang="en-US" sz="2499" spc="124">
              <a:solidFill>
                <a:srgbClr val="000000"/>
              </a:solidFill>
              <a:latin typeface="Montserrat Classic"/>
            </a:endParaRPr>
          </a:p>
        </p:txBody>
      </p:sp>
      <p:grpSp>
        <p:nvGrpSpPr>
          <p:cNvPr id="11" name="Group 11"/>
          <p:cNvGrpSpPr/>
          <p:nvPr/>
        </p:nvGrpSpPr>
        <p:grpSpPr>
          <a:xfrm>
            <a:off x="1028700" y="664860"/>
            <a:ext cx="3701083" cy="727680"/>
            <a:chOff x="0" y="0"/>
            <a:chExt cx="4934778" cy="970239"/>
          </a:xfrm>
        </p:grpSpPr>
        <p:grpSp>
          <p:nvGrpSpPr>
            <p:cNvPr id="12" name="Group 12"/>
            <p:cNvGrpSpPr/>
            <p:nvPr/>
          </p:nvGrpSpPr>
          <p:grpSpPr>
            <a:xfrm>
              <a:off x="0" y="0"/>
              <a:ext cx="862312" cy="741049"/>
              <a:chOff x="0" y="0"/>
              <a:chExt cx="812800" cy="698500"/>
            </a:xfrm>
          </p:grpSpPr>
          <p:sp>
            <p:nvSpPr>
              <p:cNvPr id="13" name="Freeform 1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14" name="TextBox 1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18098" y="0"/>
              <a:ext cx="862312" cy="741049"/>
              <a:chOff x="0" y="0"/>
              <a:chExt cx="812800" cy="698500"/>
            </a:xfrm>
          </p:grpSpPr>
          <p:sp>
            <p:nvSpPr>
              <p:cNvPr id="16" name="Freeform 1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17" name="TextBox 17"/>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9" name="TextBox 19"/>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19022" y="5979190"/>
            <a:ext cx="627061" cy="902837"/>
          </a:xfrm>
          <a:prstGeom prst="rect">
            <a:avLst/>
          </a:prstGeom>
        </p:spPr>
      </p:pic>
      <p:sp>
        <p:nvSpPr>
          <p:cNvPr id="21" name="TextBox 21"/>
          <p:cNvSpPr txBox="1"/>
          <p:nvPr/>
        </p:nvSpPr>
        <p:spPr>
          <a:xfrm>
            <a:off x="6659450" y="7677882"/>
            <a:ext cx="6615664" cy="860425"/>
          </a:xfrm>
          <a:prstGeom prst="rect">
            <a:avLst/>
          </a:prstGeom>
        </p:spPr>
        <p:txBody>
          <a:bodyPr lIns="0" tIns="0" rIns="0" bIns="0" rtlCol="0" anchor="t">
            <a:spAutoFit/>
          </a:bodyPr>
          <a:lstStyle/>
          <a:p>
            <a:pPr marL="0" lvl="0" indent="0" algn="l">
              <a:lnSpc>
                <a:spcPts val="3499"/>
              </a:lnSpc>
              <a:spcBef>
                <a:spcPct val="0"/>
              </a:spcBef>
            </a:pPr>
            <a:r>
              <a:rPr lang="en-US" sz="2499" u="none" spc="124">
                <a:solidFill>
                  <a:srgbClr val="000000"/>
                </a:solidFill>
                <a:latin typeface="Montserrat Classic"/>
              </a:rPr>
              <a:t>Identify ways to engage in PE whilst menstruating</a:t>
            </a:r>
          </a:p>
        </p:txBody>
      </p:sp>
      <p:pic>
        <p:nvPicPr>
          <p:cNvPr id="22"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19022" y="7635470"/>
            <a:ext cx="627061" cy="90283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3346470"/>
            <a:ext cx="16230600" cy="3938905"/>
          </a:xfrm>
          <a:prstGeom prst="rect">
            <a:avLst/>
          </a:prstGeom>
        </p:spPr>
        <p:txBody>
          <a:bodyPr lIns="0" tIns="0" rIns="0" bIns="0" rtlCol="0" anchor="t">
            <a:spAutoFit/>
          </a:bodyPr>
          <a:lstStyle/>
          <a:p>
            <a:pPr>
              <a:lnSpc>
                <a:spcPts val="3919"/>
              </a:lnSpc>
            </a:pPr>
            <a:endParaRPr lang="en-US" dirty="0">
              <a:latin typeface="Montserrat"/>
            </a:endParaRPr>
          </a:p>
          <a:p>
            <a:pPr>
              <a:lnSpc>
                <a:spcPts val="3919"/>
              </a:lnSpc>
            </a:pPr>
            <a:r>
              <a:rPr lang="en-US" sz="2750" dirty="0">
                <a:solidFill>
                  <a:srgbClr val="000000"/>
                </a:solidFill>
                <a:latin typeface="Montserrat"/>
              </a:rPr>
              <a:t>...Are thought to improve symptoms through increasing blood flow, increasing anti-inflammatory chemicals, releasing “feel-good hormones” called endorphins. </a:t>
            </a:r>
          </a:p>
          <a:p>
            <a:pPr>
              <a:lnSpc>
                <a:spcPts val="3919"/>
              </a:lnSpc>
            </a:pPr>
            <a:endParaRPr lang="en-US" sz="2750" dirty="0">
              <a:solidFill>
                <a:srgbClr val="000000"/>
              </a:solidFill>
              <a:latin typeface="Montserrat"/>
            </a:endParaRPr>
          </a:p>
          <a:p>
            <a:pPr>
              <a:lnSpc>
                <a:spcPts val="3919"/>
              </a:lnSpc>
            </a:pPr>
            <a:r>
              <a:rPr lang="en-US" sz="2750" dirty="0">
                <a:solidFill>
                  <a:srgbClr val="000000"/>
                </a:solidFill>
                <a:latin typeface="Montserrat"/>
              </a:rPr>
              <a:t>Even better if you can get outside to do some of this exercise.</a:t>
            </a:r>
          </a:p>
          <a:p>
            <a:pPr>
              <a:lnSpc>
                <a:spcPts val="3919"/>
              </a:lnSpc>
            </a:pPr>
            <a:endParaRPr lang="en-US" sz="2750" dirty="0">
              <a:solidFill>
                <a:srgbClr val="000000"/>
              </a:solidFill>
              <a:latin typeface="Montserrat"/>
            </a:endParaRPr>
          </a:p>
          <a:p>
            <a:pPr>
              <a:lnSpc>
                <a:spcPts val="3919"/>
              </a:lnSpc>
              <a:spcBef>
                <a:spcPct val="0"/>
              </a:spcBef>
            </a:pPr>
            <a:r>
              <a:rPr lang="en-US" sz="2750" dirty="0">
                <a:solidFill>
                  <a:srgbClr val="000000"/>
                </a:solidFill>
                <a:latin typeface="Montserrat"/>
              </a:rPr>
              <a:t>It may be that you start off slower or at a lower intensity than you normally would. That’s absolutely fine! </a:t>
            </a:r>
          </a:p>
        </p:txBody>
      </p:sp>
      <p:sp>
        <p:nvSpPr>
          <p:cNvPr id="12" name="TextBox 12"/>
          <p:cNvSpPr txBox="1"/>
          <p:nvPr/>
        </p:nvSpPr>
        <p:spPr>
          <a:xfrm>
            <a:off x="1028700" y="1725064"/>
            <a:ext cx="16455603" cy="1772920"/>
          </a:xfrm>
          <a:prstGeom prst="rect">
            <a:avLst/>
          </a:prstGeom>
        </p:spPr>
        <p:txBody>
          <a:bodyPr lIns="0" tIns="0" rIns="0" bIns="0" rtlCol="0" anchor="t">
            <a:spAutoFit/>
          </a:bodyPr>
          <a:lstStyle/>
          <a:p>
            <a:pPr>
              <a:lnSpc>
                <a:spcPts val="6800"/>
              </a:lnSpc>
            </a:pPr>
            <a:r>
              <a:rPr lang="en-US" sz="6800" dirty="0">
                <a:solidFill>
                  <a:srgbClr val="FF7165"/>
                </a:solidFill>
                <a:latin typeface="Dreaming Outloud Pro" panose="03050502040302030504" pitchFamily="66" charset="0"/>
              </a:rPr>
              <a:t>Taking part in PE during periods: </a:t>
            </a:r>
          </a:p>
          <a:p>
            <a:pPr>
              <a:lnSpc>
                <a:spcPts val="6800"/>
              </a:lnSpc>
            </a:pPr>
            <a:r>
              <a:rPr lang="en-US" sz="6800" dirty="0">
                <a:solidFill>
                  <a:srgbClr val="FF7165"/>
                </a:solidFill>
                <a:latin typeface="Dreaming Outloud Pro" panose="03050502040302030504" pitchFamily="66" charset="0"/>
              </a:rPr>
              <a:t>WALKING, JOGGING DANCING …</a:t>
            </a:r>
          </a:p>
        </p:txBody>
      </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377653" y="7571912"/>
            <a:ext cx="2084119" cy="2166854"/>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728934" y="7659168"/>
            <a:ext cx="2732639" cy="1992342"/>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376173" y="7549000"/>
            <a:ext cx="2063825" cy="221267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3346470"/>
            <a:ext cx="16230600" cy="7406005"/>
          </a:xfrm>
          <a:prstGeom prst="rect">
            <a:avLst/>
          </a:prstGeom>
        </p:spPr>
        <p:txBody>
          <a:bodyPr lIns="0" tIns="0" rIns="0" bIns="0" rtlCol="0" anchor="t">
            <a:spAutoFit/>
          </a:bodyPr>
          <a:lstStyle/>
          <a:p>
            <a:pPr>
              <a:lnSpc>
                <a:spcPts val="3919"/>
              </a:lnSpc>
            </a:pPr>
            <a:r>
              <a:rPr lang="en-US" sz="2750">
                <a:solidFill>
                  <a:srgbClr val="000000"/>
                </a:solidFill>
                <a:latin typeface="Montserrat"/>
              </a:rPr>
              <a:t>Remember menstruators can swim (and do other water sports) during your period. </a:t>
            </a:r>
          </a:p>
          <a:p>
            <a:pPr>
              <a:lnSpc>
                <a:spcPts val="3919"/>
              </a:lnSpc>
            </a:pPr>
            <a:endParaRPr lang="en-US" sz="2750">
              <a:solidFill>
                <a:srgbClr val="000000"/>
              </a:solidFill>
              <a:latin typeface="Montserrat"/>
            </a:endParaRPr>
          </a:p>
          <a:p>
            <a:pPr>
              <a:lnSpc>
                <a:spcPts val="3919"/>
              </a:lnSpc>
            </a:pPr>
            <a:r>
              <a:rPr lang="en-US" sz="2750">
                <a:solidFill>
                  <a:srgbClr val="000000"/>
                </a:solidFill>
                <a:latin typeface="Montserrat"/>
              </a:rPr>
              <a:t>A period doesn't stop when in the water, but being in the water does reduce the flow of blood due to the pressure of the water. </a:t>
            </a:r>
          </a:p>
          <a:p>
            <a:pPr>
              <a:lnSpc>
                <a:spcPts val="3919"/>
              </a:lnSpc>
            </a:pPr>
            <a:endParaRPr lang="en-US" sz="2750">
              <a:solidFill>
                <a:srgbClr val="000000"/>
              </a:solidFill>
              <a:latin typeface="Montserrat"/>
            </a:endParaRPr>
          </a:p>
          <a:p>
            <a:pPr>
              <a:lnSpc>
                <a:spcPts val="3919"/>
              </a:lnSpc>
            </a:pPr>
            <a:r>
              <a:rPr lang="en-US" sz="2750">
                <a:solidFill>
                  <a:srgbClr val="000000"/>
                </a:solidFill>
                <a:latin typeface="Montserrat"/>
              </a:rPr>
              <a:t>Wearing a tampon, menstrual cup or period swimwear while swimming or doing water sports are all good options. </a:t>
            </a:r>
          </a:p>
          <a:p>
            <a:pPr>
              <a:lnSpc>
                <a:spcPts val="3919"/>
              </a:lnSpc>
            </a:pPr>
            <a:endParaRPr lang="en-US" sz="2750">
              <a:solidFill>
                <a:srgbClr val="000000"/>
              </a:solidFill>
              <a:latin typeface="Montserrat"/>
            </a:endParaRPr>
          </a:p>
          <a:p>
            <a:pPr>
              <a:lnSpc>
                <a:spcPts val="3919"/>
              </a:lnSpc>
            </a:pPr>
            <a:r>
              <a:rPr lang="en-US" sz="2750">
                <a:solidFill>
                  <a:srgbClr val="000000"/>
                </a:solidFill>
                <a:latin typeface="Montserrat"/>
              </a:rPr>
              <a:t>Period swimwear works in exactly the same way as period underwear with an absorbent lining to absorb blood.  </a:t>
            </a:r>
          </a:p>
          <a:p>
            <a:pPr>
              <a:lnSpc>
                <a:spcPts val="3919"/>
              </a:lnSpc>
            </a:pPr>
            <a:endParaRPr lang="en-US" sz="2750">
              <a:solidFill>
                <a:srgbClr val="000000"/>
              </a:solidFill>
              <a:latin typeface="Montserrat"/>
            </a:endParaRPr>
          </a:p>
          <a:p>
            <a:pPr>
              <a:lnSpc>
                <a:spcPts val="3919"/>
              </a:lnSpc>
            </a:pPr>
            <a:endParaRPr lang="en-US" sz="2750">
              <a:solidFill>
                <a:srgbClr val="000000"/>
              </a:solidFill>
              <a:latin typeface="Montserrat"/>
            </a:endParaRPr>
          </a:p>
          <a:p>
            <a:pPr>
              <a:lnSpc>
                <a:spcPts val="3919"/>
              </a:lnSpc>
            </a:pPr>
            <a:endParaRPr lang="en-US" sz="2750">
              <a:solidFill>
                <a:srgbClr val="000000"/>
              </a:solidFill>
              <a:latin typeface="Montserrat"/>
            </a:endParaRPr>
          </a:p>
          <a:p>
            <a:pPr>
              <a:lnSpc>
                <a:spcPts val="3919"/>
              </a:lnSpc>
            </a:pPr>
            <a:endParaRPr lang="en-US" sz="2750">
              <a:solidFill>
                <a:srgbClr val="000000"/>
              </a:solidFill>
              <a:latin typeface="Montserrat"/>
            </a:endParaRPr>
          </a:p>
          <a:p>
            <a:pPr marL="0" lvl="0" indent="0">
              <a:lnSpc>
                <a:spcPts val="3919"/>
              </a:lnSpc>
              <a:spcBef>
                <a:spcPct val="0"/>
              </a:spcBef>
            </a:pPr>
            <a:endParaRPr lang="en-US" sz="2750">
              <a:solidFill>
                <a:srgbClr val="000000"/>
              </a:solidFill>
              <a:latin typeface="Montserrat"/>
            </a:endParaRPr>
          </a:p>
        </p:txBody>
      </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921208" y="8298783"/>
            <a:ext cx="2930988" cy="1742605"/>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484430" y="7871486"/>
            <a:ext cx="2169902" cy="2169902"/>
          </a:xfrm>
          <a:prstGeom prst="rect">
            <a:avLst/>
          </a:prstGeom>
        </p:spPr>
      </p:pic>
      <p:sp>
        <p:nvSpPr>
          <p:cNvPr id="14" name="TextBox 14"/>
          <p:cNvSpPr txBox="1"/>
          <p:nvPr/>
        </p:nvSpPr>
        <p:spPr>
          <a:xfrm>
            <a:off x="1028700" y="1725064"/>
            <a:ext cx="16455603" cy="1772920"/>
          </a:xfrm>
          <a:prstGeom prst="rect">
            <a:avLst/>
          </a:prstGeom>
        </p:spPr>
        <p:txBody>
          <a:bodyPr lIns="0" tIns="0" rIns="0" bIns="0" rtlCol="0" anchor="t">
            <a:spAutoFit/>
          </a:bodyPr>
          <a:lstStyle/>
          <a:p>
            <a:pPr>
              <a:lnSpc>
                <a:spcPts val="6800"/>
              </a:lnSpc>
            </a:pPr>
            <a:r>
              <a:rPr lang="en-US" sz="6800" dirty="0">
                <a:solidFill>
                  <a:srgbClr val="FF7165"/>
                </a:solidFill>
                <a:latin typeface="Dreaming Outloud Pro" panose="03050502040302030504" pitchFamily="66" charset="0"/>
              </a:rPr>
              <a:t>Taking part in PE during periods: </a:t>
            </a:r>
          </a:p>
          <a:p>
            <a:pPr>
              <a:lnSpc>
                <a:spcPts val="6800"/>
              </a:lnSpc>
            </a:pPr>
            <a:r>
              <a:rPr lang="en-US" sz="6800" dirty="0">
                <a:solidFill>
                  <a:srgbClr val="FF7165"/>
                </a:solidFill>
                <a:latin typeface="Dreaming Outloud Pro" panose="03050502040302030504" pitchFamily="66" charset="0"/>
              </a:rPr>
              <a:t>SWIMMING AND OTHER WATER SPORTS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2812184"/>
            <a:ext cx="16230600" cy="5424805"/>
          </a:xfrm>
          <a:prstGeom prst="rect">
            <a:avLst/>
          </a:prstGeom>
        </p:spPr>
        <p:txBody>
          <a:bodyPr lIns="0" tIns="0" rIns="0" bIns="0" rtlCol="0" anchor="t">
            <a:spAutoFit/>
          </a:bodyPr>
          <a:lstStyle/>
          <a:p>
            <a:pPr>
              <a:lnSpc>
                <a:spcPts val="3919"/>
              </a:lnSpc>
            </a:pPr>
            <a:endParaRPr lang="en-US">
              <a:latin typeface="Montserrat"/>
            </a:endParaRPr>
          </a:p>
          <a:p>
            <a:pPr>
              <a:lnSpc>
                <a:spcPts val="3919"/>
              </a:lnSpc>
            </a:pPr>
            <a:r>
              <a:rPr lang="en-US" sz="2750">
                <a:solidFill>
                  <a:srgbClr val="000000"/>
                </a:solidFill>
                <a:latin typeface="Montserrat"/>
              </a:rPr>
              <a:t>Try it, you might not feel like it but will probably feel better after it. </a:t>
            </a:r>
          </a:p>
          <a:p>
            <a:pPr>
              <a:lnSpc>
                <a:spcPts val="3919"/>
              </a:lnSpc>
            </a:pPr>
            <a:endParaRPr lang="en-US" sz="2750">
              <a:solidFill>
                <a:srgbClr val="000000"/>
              </a:solidFill>
              <a:latin typeface="Montserrat"/>
            </a:endParaRPr>
          </a:p>
          <a:p>
            <a:pPr>
              <a:lnSpc>
                <a:spcPts val="3919"/>
              </a:lnSpc>
            </a:pPr>
            <a:r>
              <a:rPr lang="en-US" sz="2750">
                <a:solidFill>
                  <a:srgbClr val="000000"/>
                </a:solidFill>
                <a:latin typeface="Montserrat"/>
              </a:rPr>
              <a:t>Don't be hard on yourself if you aren't able to perform to your usual ability, you may need to work at a lower intensity. </a:t>
            </a:r>
          </a:p>
          <a:p>
            <a:pPr>
              <a:lnSpc>
                <a:spcPts val="3919"/>
              </a:lnSpc>
            </a:pPr>
            <a:endParaRPr lang="en-US" sz="2750">
              <a:solidFill>
                <a:srgbClr val="000000"/>
              </a:solidFill>
              <a:latin typeface="Montserrat"/>
            </a:endParaRPr>
          </a:p>
          <a:p>
            <a:pPr>
              <a:lnSpc>
                <a:spcPts val="3919"/>
              </a:lnSpc>
            </a:pPr>
            <a:r>
              <a:rPr lang="en-US" sz="2750">
                <a:solidFill>
                  <a:srgbClr val="000000"/>
                </a:solidFill>
                <a:latin typeface="Montserrat"/>
              </a:rPr>
              <a:t>Try a ‘buddy system’ – tell a friend you’re on your period and they can reassure you that you’re not leaking or provide some gentle encouragement during exercise.</a:t>
            </a:r>
          </a:p>
          <a:p>
            <a:pPr>
              <a:lnSpc>
                <a:spcPts val="3919"/>
              </a:lnSpc>
            </a:pPr>
            <a:endParaRPr lang="en-US" sz="2750">
              <a:solidFill>
                <a:srgbClr val="000000"/>
              </a:solidFill>
              <a:latin typeface="Montserrat"/>
            </a:endParaRPr>
          </a:p>
          <a:p>
            <a:pPr>
              <a:lnSpc>
                <a:spcPts val="3919"/>
              </a:lnSpc>
            </a:pPr>
            <a:r>
              <a:rPr lang="en-US" sz="2750">
                <a:solidFill>
                  <a:srgbClr val="000000"/>
                </a:solidFill>
                <a:latin typeface="Montserrat"/>
              </a:rPr>
              <a:t>There may be other roles you can take if struggling e.g. umpiring and coaching  </a:t>
            </a:r>
          </a:p>
          <a:p>
            <a:pPr marL="0" lvl="0" indent="0">
              <a:lnSpc>
                <a:spcPts val="3919"/>
              </a:lnSpc>
              <a:spcBef>
                <a:spcPct val="0"/>
              </a:spcBef>
            </a:pPr>
            <a:endParaRPr lang="en-US" sz="2750">
              <a:solidFill>
                <a:srgbClr val="000000"/>
              </a:solidFill>
              <a:latin typeface="Montserrat"/>
            </a:endParaRPr>
          </a:p>
        </p:txBody>
      </p:sp>
      <p:sp>
        <p:nvSpPr>
          <p:cNvPr id="12" name="TextBox 12"/>
          <p:cNvSpPr txBox="1"/>
          <p:nvPr/>
        </p:nvSpPr>
        <p:spPr>
          <a:xfrm>
            <a:off x="1028700" y="1725064"/>
            <a:ext cx="16455603" cy="915670"/>
          </a:xfrm>
          <a:prstGeom prst="rect">
            <a:avLst/>
          </a:prstGeom>
        </p:spPr>
        <p:txBody>
          <a:bodyPr lIns="0" tIns="0" rIns="0" bIns="0" rtlCol="0" anchor="t">
            <a:spAutoFit/>
          </a:bodyPr>
          <a:lstStyle/>
          <a:p>
            <a:pPr>
              <a:lnSpc>
                <a:spcPts val="6800"/>
              </a:lnSpc>
            </a:pPr>
            <a:r>
              <a:rPr lang="en-US" sz="6800" dirty="0">
                <a:solidFill>
                  <a:srgbClr val="FF7165"/>
                </a:solidFill>
                <a:latin typeface="Dreaming Outloud Pro" panose="03050502040302030504" pitchFamily="66" charset="0"/>
              </a:rPr>
              <a:t>Taking part in PE during periods</a:t>
            </a:r>
          </a:p>
        </p:txBody>
      </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099136" y="68349"/>
            <a:ext cx="4647105" cy="411480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778307" y="6555276"/>
            <a:ext cx="2189285" cy="3363426"/>
          </a:xfrm>
          <a:prstGeom prst="rect">
            <a:avLst/>
          </a:prstGeom>
        </p:spPr>
      </p:pic>
      <p:sp>
        <p:nvSpPr>
          <p:cNvPr id="15" name="TextBox 15"/>
          <p:cNvSpPr txBox="1"/>
          <p:nvPr/>
        </p:nvSpPr>
        <p:spPr>
          <a:xfrm>
            <a:off x="13689552" y="885941"/>
            <a:ext cx="3466273" cy="1973868"/>
          </a:xfrm>
          <a:prstGeom prst="rect">
            <a:avLst/>
          </a:prstGeom>
        </p:spPr>
        <p:txBody>
          <a:bodyPr lIns="0" tIns="0" rIns="0" bIns="0" rtlCol="0" anchor="t">
            <a:spAutoFit/>
          </a:bodyPr>
          <a:lstStyle/>
          <a:p>
            <a:pPr algn="ctr">
              <a:lnSpc>
                <a:spcPts val="2648"/>
              </a:lnSpc>
            </a:pPr>
            <a:r>
              <a:rPr lang="en-US" sz="1471" spc="58">
                <a:solidFill>
                  <a:srgbClr val="000000"/>
                </a:solidFill>
                <a:latin typeface="Montserrat Semi-Bold Bold"/>
              </a:rPr>
              <a:t>“My period sometimes make me feel tired before a session, but [I] generally don’t have any noticeable effects during or after the session”</a:t>
            </a:r>
          </a:p>
          <a:p>
            <a:pPr algn="ctr">
              <a:lnSpc>
                <a:spcPts val="2648"/>
              </a:lnSpc>
              <a:spcBef>
                <a:spcPct val="0"/>
              </a:spcBef>
            </a:pPr>
            <a:endParaRPr lang="en-US" sz="1471" spc="58">
              <a:solidFill>
                <a:srgbClr val="000000"/>
              </a:solidFill>
              <a:latin typeface="Montserrat Semi-Bold Bo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BAA4"/>
        </a:solidFill>
        <a:effectLst/>
      </p:bgPr>
    </p:bg>
    <p:spTree>
      <p:nvGrpSpPr>
        <p:cNvPr id="1" name=""/>
        <p:cNvGrpSpPr/>
        <p:nvPr/>
      </p:nvGrpSpPr>
      <p:grpSpPr>
        <a:xfrm>
          <a:off x="0" y="0"/>
          <a:ext cx="0" cy="0"/>
          <a:chOff x="0" y="0"/>
          <a:chExt cx="0" cy="0"/>
        </a:xfrm>
      </p:grpSpPr>
      <p:grpSp>
        <p:nvGrpSpPr>
          <p:cNvPr id="2" name="Group 2"/>
          <p:cNvGrpSpPr/>
          <p:nvPr/>
        </p:nvGrpSpPr>
        <p:grpSpPr>
          <a:xfrm>
            <a:off x="-193641" y="-253034"/>
            <a:ext cx="6964063" cy="10776947"/>
            <a:chOff x="0" y="0"/>
            <a:chExt cx="3661308" cy="5665906"/>
          </a:xfrm>
        </p:grpSpPr>
        <p:sp>
          <p:nvSpPr>
            <p:cNvPr id="3" name="Freeform 3"/>
            <p:cNvSpPr/>
            <p:nvPr/>
          </p:nvSpPr>
          <p:spPr>
            <a:xfrm>
              <a:off x="0" y="0"/>
              <a:ext cx="3661308" cy="5665906"/>
            </a:xfrm>
            <a:custGeom>
              <a:avLst/>
              <a:gdLst/>
              <a:ahLst/>
              <a:cxnLst/>
              <a:rect l="l" t="t" r="r" b="b"/>
              <a:pathLst>
                <a:path w="3661308" h="5665906">
                  <a:moveTo>
                    <a:pt x="0" y="0"/>
                  </a:moveTo>
                  <a:lnTo>
                    <a:pt x="3661308" y="0"/>
                  </a:lnTo>
                  <a:lnTo>
                    <a:pt x="3661308" y="5665906"/>
                  </a:lnTo>
                  <a:lnTo>
                    <a:pt x="0" y="5665906"/>
                  </a:lnTo>
                  <a:close/>
                </a:path>
              </a:pathLst>
            </a:custGeom>
            <a:solidFill>
              <a:srgbClr val="FFFFFF">
                <a:alpha val="75686"/>
              </a:srgbClr>
            </a:solidFill>
          </p:spPr>
          <p:txBody>
            <a:bodyPr/>
            <a:lstStyle/>
            <a:p>
              <a:endParaRPr lang="en-US"/>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56891" y="5641814"/>
            <a:ext cx="627061" cy="902837"/>
          </a:xfrm>
          <a:prstGeom prst="rect">
            <a:avLst/>
          </a:prstGeom>
        </p:spPr>
      </p:pic>
      <p:grpSp>
        <p:nvGrpSpPr>
          <p:cNvPr id="5" name="Group 5"/>
          <p:cNvGrpSpPr/>
          <p:nvPr/>
        </p:nvGrpSpPr>
        <p:grpSpPr>
          <a:xfrm>
            <a:off x="552789" y="664860"/>
            <a:ext cx="3701083" cy="727680"/>
            <a:chOff x="0" y="0"/>
            <a:chExt cx="4934778" cy="970239"/>
          </a:xfrm>
        </p:grpSpPr>
        <p:grpSp>
          <p:nvGrpSpPr>
            <p:cNvPr id="6" name="Group 6"/>
            <p:cNvGrpSpPr/>
            <p:nvPr/>
          </p:nvGrpSpPr>
          <p:grpSpPr>
            <a:xfrm>
              <a:off x="0"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18098" y="0"/>
              <a:ext cx="862312" cy="741049"/>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11" name="TextBox 1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3" name="TextBox 13"/>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00000" flipH="1">
            <a:off x="6193010" y="5788411"/>
            <a:ext cx="1154824" cy="1786961"/>
          </a:xfrm>
          <a:prstGeom prst="rect">
            <a:avLst/>
          </a:prstGeom>
        </p:spPr>
      </p:pic>
      <p:sp>
        <p:nvSpPr>
          <p:cNvPr id="15" name="TextBox 15"/>
          <p:cNvSpPr txBox="1"/>
          <p:nvPr/>
        </p:nvSpPr>
        <p:spPr>
          <a:xfrm>
            <a:off x="845987" y="2765170"/>
            <a:ext cx="4884356" cy="5043945"/>
          </a:xfrm>
          <a:prstGeom prst="rect">
            <a:avLst/>
          </a:prstGeom>
        </p:spPr>
        <p:txBody>
          <a:bodyPr lIns="0" tIns="0" rIns="0" bIns="0" rtlCol="0" anchor="t">
            <a:spAutoFit/>
          </a:bodyPr>
          <a:lstStyle/>
          <a:p>
            <a:pPr>
              <a:lnSpc>
                <a:spcPts val="6524"/>
              </a:lnSpc>
            </a:pPr>
            <a:r>
              <a:rPr lang="en-US" sz="6524" dirty="0">
                <a:solidFill>
                  <a:srgbClr val="FF7165"/>
                </a:solidFill>
                <a:latin typeface="Dreaming Outloud Pro" panose="03050502040302030504" pitchFamily="66" charset="0"/>
              </a:rPr>
              <a:t>Plan and Execute a Symptom Reliever Exercise Activity </a:t>
            </a:r>
          </a:p>
        </p:txBody>
      </p:sp>
      <p:sp>
        <p:nvSpPr>
          <p:cNvPr id="16" name="TextBox 16"/>
          <p:cNvSpPr txBox="1"/>
          <p:nvPr/>
        </p:nvSpPr>
        <p:spPr>
          <a:xfrm>
            <a:off x="10024061" y="795338"/>
            <a:ext cx="4834939" cy="740524"/>
          </a:xfrm>
          <a:prstGeom prst="rect">
            <a:avLst/>
          </a:prstGeom>
        </p:spPr>
        <p:txBody>
          <a:bodyPr wrap="square" lIns="0" tIns="0" rIns="0" bIns="0" rtlCol="0" anchor="t">
            <a:spAutoFit/>
          </a:bodyPr>
          <a:lstStyle/>
          <a:p>
            <a:pPr>
              <a:lnSpc>
                <a:spcPts val="5499"/>
              </a:lnSpc>
            </a:pPr>
            <a:r>
              <a:rPr lang="en-US" sz="5499" dirty="0">
                <a:solidFill>
                  <a:srgbClr val="000000"/>
                </a:solidFill>
                <a:latin typeface="Dreaming Outloud Pro" panose="03050502040302030504" pitchFamily="66" charset="0"/>
              </a:rPr>
              <a:t>INSTRUCTIONS</a:t>
            </a:r>
          </a:p>
        </p:txBody>
      </p:sp>
      <p:sp>
        <p:nvSpPr>
          <p:cNvPr id="17" name="TextBox 17"/>
          <p:cNvSpPr txBox="1"/>
          <p:nvPr/>
        </p:nvSpPr>
        <p:spPr>
          <a:xfrm>
            <a:off x="7810500" y="3397992"/>
            <a:ext cx="9685670" cy="3443390"/>
          </a:xfrm>
          <a:prstGeom prst="rect">
            <a:avLst/>
          </a:prstGeom>
        </p:spPr>
        <p:txBody>
          <a:bodyPr lIns="0" tIns="0" rIns="0" bIns="0" rtlCol="0" anchor="t">
            <a:spAutoFit/>
          </a:bodyPr>
          <a:lstStyle/>
          <a:p>
            <a:pPr marL="606344" lvl="1" indent="-303172">
              <a:lnSpc>
                <a:spcPts val="3931"/>
              </a:lnSpc>
              <a:buFont typeface="Arial"/>
              <a:buChar char="•"/>
            </a:pPr>
            <a:r>
              <a:rPr lang="en-US" sz="2808">
                <a:solidFill>
                  <a:srgbClr val="000000"/>
                </a:solidFill>
                <a:latin typeface="Open Sans Light"/>
              </a:rPr>
              <a:t>Choose a menstrual related-symptom (e.g. cramps, backache, low mood, tiredness). </a:t>
            </a:r>
          </a:p>
          <a:p>
            <a:pPr marL="606344" lvl="1" indent="-303172">
              <a:lnSpc>
                <a:spcPts val="3931"/>
              </a:lnSpc>
              <a:buFont typeface="Arial"/>
              <a:buChar char="•"/>
            </a:pPr>
            <a:r>
              <a:rPr lang="en-US" sz="2808">
                <a:solidFill>
                  <a:srgbClr val="000000"/>
                </a:solidFill>
                <a:latin typeface="Open Sans Light"/>
              </a:rPr>
              <a:t> Plan a physical activity or exercise routine (think about the time and equipment needed) that would help improve symptoms</a:t>
            </a:r>
          </a:p>
          <a:p>
            <a:pPr marL="606344" lvl="1" indent="-303172">
              <a:lnSpc>
                <a:spcPts val="3931"/>
              </a:lnSpc>
              <a:spcBef>
                <a:spcPct val="0"/>
              </a:spcBef>
              <a:buFont typeface="Arial"/>
              <a:buChar char="•"/>
            </a:pPr>
            <a:r>
              <a:rPr lang="en-US" sz="2808">
                <a:solidFill>
                  <a:srgbClr val="000000"/>
                </a:solidFill>
                <a:latin typeface="Open Sans Light"/>
              </a:rPr>
              <a:t> Do the physical activity or exercise routine aimed at helping relieve the symptoms.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7802" y="-111486"/>
            <a:ext cx="19171782" cy="10581297"/>
            <a:chOff x="0" y="0"/>
            <a:chExt cx="5049358" cy="2786844"/>
          </a:xfrm>
        </p:grpSpPr>
        <p:sp>
          <p:nvSpPr>
            <p:cNvPr id="3" name="Freeform 3"/>
            <p:cNvSpPr/>
            <p:nvPr/>
          </p:nvSpPr>
          <p:spPr>
            <a:xfrm>
              <a:off x="0" y="0"/>
              <a:ext cx="5049358" cy="2786844"/>
            </a:xfrm>
            <a:custGeom>
              <a:avLst/>
              <a:gdLst/>
              <a:ahLst/>
              <a:cxnLst/>
              <a:rect l="l" t="t" r="r" b="b"/>
              <a:pathLst>
                <a:path w="5049358" h="2786844">
                  <a:moveTo>
                    <a:pt x="0" y="0"/>
                  </a:moveTo>
                  <a:lnTo>
                    <a:pt x="5049358" y="0"/>
                  </a:lnTo>
                  <a:lnTo>
                    <a:pt x="5049358" y="2786844"/>
                  </a:lnTo>
                  <a:lnTo>
                    <a:pt x="0" y="2786844"/>
                  </a:lnTo>
                  <a:close/>
                </a:path>
              </a:pathLst>
            </a:custGeom>
            <a:solidFill>
              <a:srgbClr val="FFBAA4">
                <a:alpha val="53725"/>
              </a:srgbClr>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5527222" y="1728914"/>
            <a:ext cx="6944935" cy="1346459"/>
          </a:xfrm>
          <a:prstGeom prst="rect">
            <a:avLst/>
          </a:prstGeom>
        </p:spPr>
        <p:txBody>
          <a:bodyPr lIns="0" tIns="0" rIns="0" bIns="0" rtlCol="0" anchor="t">
            <a:spAutoFit/>
          </a:bodyPr>
          <a:lstStyle/>
          <a:p>
            <a:pPr algn="ctr">
              <a:lnSpc>
                <a:spcPts val="9999"/>
              </a:lnSpc>
            </a:pPr>
            <a:r>
              <a:rPr lang="en-US" sz="9999" dirty="0">
                <a:solidFill>
                  <a:srgbClr val="000000"/>
                </a:solidFill>
                <a:latin typeface="Dreaming Outloud Pro" panose="03050502040302030504" pitchFamily="66" charset="0"/>
              </a:rPr>
              <a:t>SUMMARY</a:t>
            </a: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13882" flipH="1">
            <a:off x="5488827" y="1193285"/>
            <a:ext cx="1107257" cy="171335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158626" y="1847403"/>
            <a:ext cx="627061" cy="902837"/>
          </a:xfrm>
          <a:prstGeom prst="rect">
            <a:avLst/>
          </a:prstGeom>
        </p:spPr>
      </p:pic>
      <p:grpSp>
        <p:nvGrpSpPr>
          <p:cNvPr id="8" name="Group 8"/>
          <p:cNvGrpSpPr/>
          <p:nvPr/>
        </p:nvGrpSpPr>
        <p:grpSpPr>
          <a:xfrm>
            <a:off x="1028700" y="664860"/>
            <a:ext cx="3701083" cy="727680"/>
            <a:chOff x="0" y="0"/>
            <a:chExt cx="4934778" cy="970239"/>
          </a:xfrm>
        </p:grpSpPr>
        <p:grpSp>
          <p:nvGrpSpPr>
            <p:cNvPr id="9" name="Group 9"/>
            <p:cNvGrpSpPr/>
            <p:nvPr/>
          </p:nvGrpSpPr>
          <p:grpSpPr>
            <a:xfrm>
              <a:off x="0" y="0"/>
              <a:ext cx="862312" cy="741049"/>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11" name="TextBox 1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18098" y="0"/>
              <a:ext cx="862312" cy="741049"/>
              <a:chOff x="0" y="0"/>
              <a:chExt cx="812800" cy="698500"/>
            </a:xfrm>
          </p:grpSpPr>
          <p:sp>
            <p:nvSpPr>
              <p:cNvPr id="13" name="Freeform 1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14" name="TextBox 1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6" name="TextBox 16"/>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7" name="TextBox 17"/>
          <p:cNvSpPr txBox="1"/>
          <p:nvPr/>
        </p:nvSpPr>
        <p:spPr>
          <a:xfrm>
            <a:off x="1164155" y="2859205"/>
            <a:ext cx="15671070" cy="7645234"/>
          </a:xfrm>
          <a:prstGeom prst="rect">
            <a:avLst/>
          </a:prstGeom>
        </p:spPr>
        <p:txBody>
          <a:bodyPr lIns="0" tIns="0" rIns="0" bIns="0" rtlCol="0" anchor="t">
            <a:spAutoFit/>
          </a:bodyPr>
          <a:lstStyle/>
          <a:p>
            <a:pPr marL="604519" lvl="1" indent="-302260">
              <a:lnSpc>
                <a:spcPts val="5599"/>
              </a:lnSpc>
              <a:buFont typeface="Arial"/>
              <a:buChar char="•"/>
            </a:pPr>
            <a:r>
              <a:rPr lang="en-US" sz="2799" dirty="0">
                <a:solidFill>
                  <a:srgbClr val="000000"/>
                </a:solidFill>
                <a:latin typeface="Montserrat"/>
              </a:rPr>
              <a:t>Physical activity is good for the menstrual cycle and periods and can help reduce menstrual cycle related symptoms (as well as being good for your physical and mental health!) </a:t>
            </a:r>
          </a:p>
          <a:p>
            <a:pPr marL="604519" lvl="1" indent="-302260">
              <a:lnSpc>
                <a:spcPts val="5599"/>
              </a:lnSpc>
              <a:buFont typeface="Arial"/>
              <a:buChar char="•"/>
            </a:pPr>
            <a:r>
              <a:rPr lang="en-US" sz="2799" dirty="0">
                <a:solidFill>
                  <a:srgbClr val="000000"/>
                </a:solidFill>
                <a:latin typeface="Montserrat"/>
              </a:rPr>
              <a:t>Scientific studies have shown that there are lots of different types of exercise and physical activities that can help with menstrual cycle symptoms. These include:</a:t>
            </a:r>
          </a:p>
          <a:p>
            <a:pPr marL="604519" lvl="1" indent="-302260">
              <a:lnSpc>
                <a:spcPts val="5599"/>
              </a:lnSpc>
              <a:buFont typeface="Arial"/>
              <a:buChar char="•"/>
            </a:pPr>
            <a:r>
              <a:rPr lang="en-US" sz="2799" dirty="0">
                <a:solidFill>
                  <a:srgbClr val="000000"/>
                </a:solidFill>
                <a:latin typeface="Montserrat"/>
              </a:rPr>
              <a:t>Gentle exercise and movement such as yoga, </a:t>
            </a:r>
            <a:r>
              <a:rPr lang="en-US" sz="2799" dirty="0" err="1">
                <a:solidFill>
                  <a:srgbClr val="000000"/>
                </a:solidFill>
                <a:latin typeface="Montserrat"/>
              </a:rPr>
              <a:t>pilates</a:t>
            </a:r>
            <a:r>
              <a:rPr lang="en-US" sz="2799" dirty="0">
                <a:solidFill>
                  <a:srgbClr val="000000"/>
                </a:solidFill>
                <a:latin typeface="Montserrat"/>
              </a:rPr>
              <a:t>, stretching, walking</a:t>
            </a:r>
          </a:p>
          <a:p>
            <a:pPr marL="604519" lvl="1" indent="-302260">
              <a:lnSpc>
                <a:spcPts val="5599"/>
              </a:lnSpc>
              <a:buFont typeface="Arial"/>
              <a:buChar char="•"/>
            </a:pPr>
            <a:r>
              <a:rPr lang="en-US" sz="2799" dirty="0">
                <a:solidFill>
                  <a:srgbClr val="000000"/>
                </a:solidFill>
                <a:latin typeface="Montserrat"/>
              </a:rPr>
              <a:t>Moderate intensity (aerobic/cardio) exercise such as </a:t>
            </a:r>
            <a:r>
              <a:rPr lang="en-US" sz="2799" dirty="0">
                <a:solidFill>
                  <a:srgbClr val="000000"/>
                </a:solidFill>
                <a:latin typeface="Montserrat Bold"/>
              </a:rPr>
              <a:t>jogging, dancing, swimming, cycling</a:t>
            </a:r>
          </a:p>
          <a:p>
            <a:pPr marL="604519" lvl="1" indent="-302260">
              <a:lnSpc>
                <a:spcPts val="5599"/>
              </a:lnSpc>
              <a:buFont typeface="Arial"/>
              <a:buChar char="•"/>
            </a:pPr>
            <a:r>
              <a:rPr lang="en-US" sz="2799" dirty="0">
                <a:solidFill>
                  <a:srgbClr val="000000"/>
                </a:solidFill>
                <a:latin typeface="Montserrat"/>
              </a:rPr>
              <a:t>Therefore, there are lots of ways menstruators can take part in PE even when on their period. </a:t>
            </a:r>
          </a:p>
          <a:p>
            <a:pPr>
              <a:lnSpc>
                <a:spcPts val="3919"/>
              </a:lnSpc>
            </a:pPr>
            <a:endParaRPr lang="en-US" sz="2799" dirty="0">
              <a:solidFill>
                <a:srgbClr val="000000"/>
              </a:solidFill>
              <a:latin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1770514">
            <a:off x="14357131" y="-1296380"/>
            <a:ext cx="5804337" cy="5026294"/>
            <a:chOff x="0" y="0"/>
            <a:chExt cx="4282440" cy="3708400"/>
          </a:xfrm>
        </p:grpSpPr>
        <p:sp>
          <p:nvSpPr>
            <p:cNvPr id="3" name="Freeform 3"/>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87D0BF"/>
            </a:solidFill>
            <a:ln w="12700">
              <a:noFill/>
            </a:ln>
          </p:spPr>
          <p:txBody>
            <a:bodyPr/>
            <a:lstStyle/>
            <a:p>
              <a:endParaRPr lang="en-US"/>
            </a:p>
          </p:txBody>
        </p:sp>
      </p:grpSp>
      <p:grpSp>
        <p:nvGrpSpPr>
          <p:cNvPr id="4" name="Group 4"/>
          <p:cNvGrpSpPr>
            <a:grpSpLocks noChangeAspect="1"/>
          </p:cNvGrpSpPr>
          <p:nvPr/>
        </p:nvGrpSpPr>
        <p:grpSpPr>
          <a:xfrm rot="4592018">
            <a:off x="12687981" y="614378"/>
            <a:ext cx="3986742" cy="3452339"/>
            <a:chOff x="0" y="0"/>
            <a:chExt cx="4282440" cy="3708400"/>
          </a:xfrm>
        </p:grpSpPr>
        <p:sp>
          <p:nvSpPr>
            <p:cNvPr id="5" name="Freeform 5"/>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7165">
                <a:alpha val="57647"/>
              </a:srgbClr>
            </a:solidFill>
            <a:ln w="12700">
              <a:noFill/>
            </a:ln>
          </p:spPr>
          <p:txBody>
            <a:bodyPr/>
            <a:lstStyle/>
            <a:p>
              <a:endParaRPr lang="en-US"/>
            </a:p>
          </p:txBody>
        </p:sp>
      </p:grpSp>
      <p:sp>
        <p:nvSpPr>
          <p:cNvPr id="6" name="TextBox 6"/>
          <p:cNvSpPr txBox="1"/>
          <p:nvPr/>
        </p:nvSpPr>
        <p:spPr>
          <a:xfrm>
            <a:off x="1028700" y="4944235"/>
            <a:ext cx="16555048" cy="1323339"/>
          </a:xfrm>
          <a:prstGeom prst="rect">
            <a:avLst/>
          </a:prstGeom>
        </p:spPr>
        <p:txBody>
          <a:bodyPr lIns="0" tIns="0" rIns="0" bIns="0" rtlCol="0" anchor="t">
            <a:spAutoFit/>
          </a:bodyPr>
          <a:lstStyle/>
          <a:p>
            <a:pPr>
              <a:lnSpc>
                <a:spcPts val="2660"/>
              </a:lnSpc>
              <a:spcBef>
                <a:spcPct val="0"/>
              </a:spcBef>
            </a:pPr>
            <a:r>
              <a:rPr lang="en-US" sz="1900" dirty="0">
                <a:solidFill>
                  <a:srgbClr val="000000"/>
                </a:solidFill>
                <a:latin typeface="Montserrat"/>
              </a:rPr>
              <a:t>Period Education ©2023  (</a:t>
            </a:r>
            <a:r>
              <a:rPr lang="en-US" sz="1900" dirty="0" err="1">
                <a:solidFill>
                  <a:srgbClr val="000000"/>
                </a:solidFill>
                <a:latin typeface="Montserrat"/>
              </a:rPr>
              <a:t>www.periodeducation.org</a:t>
            </a:r>
            <a:r>
              <a:rPr lang="en-US" sz="1900" dirty="0">
                <a:solidFill>
                  <a:srgbClr val="000000"/>
                </a:solidFill>
                <a:latin typeface="Montserrat"/>
              </a:rPr>
              <a:t>)​</a:t>
            </a:r>
          </a:p>
          <a:p>
            <a:pPr>
              <a:lnSpc>
                <a:spcPts val="2660"/>
              </a:lnSpc>
              <a:spcBef>
                <a:spcPct val="0"/>
              </a:spcBef>
            </a:pPr>
            <a:r>
              <a:rPr lang="en-US" sz="1900" dirty="0">
                <a:solidFill>
                  <a:srgbClr val="000000"/>
                </a:solidFill>
                <a:latin typeface="Montserrat"/>
              </a:rPr>
              <a:t>All rights reserved. These resources may be reproduced by anyone working to promote the menstrual health of women and girls as long as it is clearly referenced. It may not be used for commercial purposes unless written permission has been obtained from Period Education. ​</a:t>
            </a:r>
          </a:p>
        </p:txBody>
      </p:sp>
      <p:pic>
        <p:nvPicPr>
          <p:cNvPr id="15" name="Picture 15"/>
          <p:cNvPicPr>
            <a:picLocks noChangeAspect="1"/>
          </p:cNvPicPr>
          <p:nvPr/>
        </p:nvPicPr>
        <p:blipFill>
          <a:blip r:embed="rId2">
            <a:alphaModFix amt="57000"/>
          </a:blip>
          <a:srcRect/>
          <a:stretch>
            <a:fillRect/>
          </a:stretch>
        </p:blipFill>
        <p:spPr>
          <a:xfrm>
            <a:off x="11969634" y="3489215"/>
            <a:ext cx="1344173" cy="1344173"/>
          </a:xfrm>
          <a:prstGeom prst="rect">
            <a:avLst/>
          </a:prstGeom>
        </p:spPr>
      </p:pic>
      <p:sp>
        <p:nvSpPr>
          <p:cNvPr id="16" name="TextBox 16"/>
          <p:cNvSpPr txBox="1"/>
          <p:nvPr/>
        </p:nvSpPr>
        <p:spPr>
          <a:xfrm>
            <a:off x="1028700" y="423590"/>
            <a:ext cx="11794039" cy="4284443"/>
          </a:xfrm>
          <a:prstGeom prst="rect">
            <a:avLst/>
          </a:prstGeom>
        </p:spPr>
        <p:txBody>
          <a:bodyPr lIns="0" tIns="0" rIns="0" bIns="0" rtlCol="0" anchor="t">
            <a:spAutoFit/>
          </a:bodyPr>
          <a:lstStyle/>
          <a:p>
            <a:r>
              <a:rPr lang="en-GB" sz="2400" b="0" i="0" dirty="0">
                <a:effectLst/>
                <a:latin typeface="Open Sans" panose="020B0606030504020204" pitchFamily="34" charset="0"/>
                <a:ea typeface="Open Sans" panose="020B0606030504020204" pitchFamily="34" charset="0"/>
                <a:cs typeface="Open Sans" panose="020B0606030504020204" pitchFamily="34" charset="0"/>
              </a:rPr>
              <a:t>Authors ​and contributions:</a:t>
            </a:r>
            <a:endParaRPr lang="en-GB" sz="2400" dirty="0">
              <a:effectLst/>
              <a:latin typeface="Open Sans" panose="020B0606030504020204" pitchFamily="34" charset="0"/>
              <a:ea typeface="Open Sans" panose="020B0606030504020204" pitchFamily="34" charset="0"/>
              <a:cs typeface="Open Sans" panose="020B0606030504020204" pitchFamily="34" charset="0"/>
            </a:endParaRPr>
          </a:p>
          <a:p>
            <a:r>
              <a:rPr lang="en-GB" sz="2400" b="0" i="0" dirty="0">
                <a:effectLst/>
                <a:latin typeface="Open Sans" panose="020B0606030504020204" pitchFamily="34" charset="0"/>
                <a:ea typeface="Open Sans" panose="020B0606030504020204" pitchFamily="34" charset="0"/>
                <a:cs typeface="Open Sans" panose="020B0606030504020204" pitchFamily="34" charset="0"/>
              </a:rPr>
              <a:t>Content developed by Dr Laura Forrest*, Dr Natalie Brown and </a:t>
            </a:r>
            <a:r>
              <a:rPr lang="en-GB" sz="2400" b="0" i="0" dirty="0" err="1">
                <a:effectLst/>
                <a:latin typeface="Open Sans" panose="020B0606030504020204" pitchFamily="34" charset="0"/>
                <a:ea typeface="Open Sans" panose="020B0606030504020204" pitchFamily="34" charset="0"/>
                <a:cs typeface="Open Sans" panose="020B0606030504020204" pitchFamily="34" charset="0"/>
              </a:rPr>
              <a:t>Beky</a:t>
            </a:r>
            <a:r>
              <a:rPr lang="en-GB" sz="2400" b="0" i="0" dirty="0">
                <a:effectLst/>
                <a:latin typeface="Open Sans" panose="020B0606030504020204" pitchFamily="34" charset="0"/>
                <a:ea typeface="Open Sans" panose="020B0606030504020204" pitchFamily="34" charset="0"/>
                <a:cs typeface="Open Sans" panose="020B0606030504020204" pitchFamily="34" charset="0"/>
              </a:rPr>
              <a:t> Williams.</a:t>
            </a:r>
            <a:endParaRPr lang="en-GB" sz="2400" dirty="0">
              <a:effectLst/>
              <a:latin typeface="Open Sans" panose="020B0606030504020204" pitchFamily="34" charset="0"/>
              <a:ea typeface="Open Sans" panose="020B0606030504020204" pitchFamily="34" charset="0"/>
              <a:cs typeface="Open Sans" panose="020B0606030504020204" pitchFamily="34" charset="0"/>
            </a:endParaRPr>
          </a:p>
          <a:p>
            <a:r>
              <a:rPr lang="en-GB" sz="2400" b="0" i="0" dirty="0">
                <a:effectLst/>
                <a:latin typeface="Open Sans" panose="020B0606030504020204" pitchFamily="34" charset="0"/>
                <a:ea typeface="Open Sans" panose="020B0606030504020204" pitchFamily="34" charset="0"/>
                <a:cs typeface="Open Sans" panose="020B0606030504020204" pitchFamily="34" charset="0"/>
              </a:rPr>
              <a:t>Associated activities co-designed by Dr Laura Forrest, Dr Natalie Brown, </a:t>
            </a:r>
            <a:r>
              <a:rPr lang="en-GB" sz="2400" b="0" i="0" dirty="0" err="1">
                <a:effectLst/>
                <a:latin typeface="Open Sans" panose="020B0606030504020204" pitchFamily="34" charset="0"/>
                <a:ea typeface="Open Sans" panose="020B0606030504020204" pitchFamily="34" charset="0"/>
                <a:cs typeface="Open Sans" panose="020B0606030504020204" pitchFamily="34" charset="0"/>
              </a:rPr>
              <a:t>Beky</a:t>
            </a:r>
            <a:r>
              <a:rPr lang="en-GB" sz="2400" b="0" i="0" dirty="0">
                <a:effectLst/>
                <a:latin typeface="Open Sans" panose="020B0606030504020204" pitchFamily="34" charset="0"/>
                <a:ea typeface="Open Sans" panose="020B0606030504020204" pitchFamily="34" charset="0"/>
                <a:cs typeface="Open Sans" panose="020B0606030504020204" pitchFamily="34" charset="0"/>
              </a:rPr>
              <a:t> Williams, Dr Shirley Gray, Elaine </a:t>
            </a:r>
            <a:r>
              <a:rPr lang="en-GB" sz="2400" b="0" i="0" dirty="0" err="1">
                <a:effectLst/>
                <a:latin typeface="Open Sans" panose="020B0606030504020204" pitchFamily="34" charset="0"/>
                <a:ea typeface="Open Sans" panose="020B0606030504020204" pitchFamily="34" charset="0"/>
                <a:cs typeface="Open Sans" panose="020B0606030504020204" pitchFamily="34" charset="0"/>
              </a:rPr>
              <a:t>Wotherspoon</a:t>
            </a:r>
            <a:r>
              <a:rPr lang="en-GB" sz="2400" b="0" i="0" dirty="0">
                <a:effectLst/>
                <a:latin typeface="Open Sans" panose="020B0606030504020204" pitchFamily="34" charset="0"/>
                <a:ea typeface="Open Sans" panose="020B0606030504020204" pitchFamily="34" charset="0"/>
                <a:cs typeface="Open Sans" panose="020B0606030504020204" pitchFamily="34" charset="0"/>
              </a:rPr>
              <a:t>, Julie </a:t>
            </a:r>
            <a:r>
              <a:rPr lang="en-GB" sz="2400" b="0" i="0" dirty="0" err="1">
                <a:effectLst/>
                <a:latin typeface="Open Sans" panose="020B0606030504020204" pitchFamily="34" charset="0"/>
                <a:ea typeface="Open Sans" panose="020B0606030504020204" pitchFamily="34" charset="0"/>
                <a:cs typeface="Open Sans" panose="020B0606030504020204" pitchFamily="34" charset="0"/>
              </a:rPr>
              <a:t>Isdale</a:t>
            </a:r>
            <a:r>
              <a:rPr lang="en-GB" sz="2400" b="0" i="0" dirty="0">
                <a:effectLst/>
                <a:latin typeface="Open Sans" panose="020B0606030504020204" pitchFamily="34" charset="0"/>
                <a:ea typeface="Open Sans" panose="020B0606030504020204" pitchFamily="34" charset="0"/>
                <a:cs typeface="Open Sans" panose="020B0606030504020204" pitchFamily="34" charset="0"/>
              </a:rPr>
              <a:t>, Tilly O'Donnell. </a:t>
            </a:r>
            <a:endParaRPr lang="en-GB" sz="2400" dirty="0">
              <a:effectLst/>
              <a:latin typeface="Open Sans" panose="020B0606030504020204" pitchFamily="34" charset="0"/>
              <a:ea typeface="Open Sans" panose="020B0606030504020204" pitchFamily="34" charset="0"/>
              <a:cs typeface="Open Sans" panose="020B0606030504020204" pitchFamily="34" charset="0"/>
            </a:endParaRPr>
          </a:p>
          <a:p>
            <a:endParaRPr lang="en-GB" sz="2400" b="0" i="0" dirty="0">
              <a:effectLst/>
              <a:latin typeface="Open Sans" panose="020B0606030504020204" pitchFamily="34" charset="0"/>
              <a:ea typeface="Open Sans" panose="020B0606030504020204" pitchFamily="34" charset="0"/>
              <a:cs typeface="Open Sans" panose="020B0606030504020204" pitchFamily="34" charset="0"/>
            </a:endParaRPr>
          </a:p>
          <a:p>
            <a:r>
              <a:rPr lang="en-GB" sz="2400" b="0" i="0" dirty="0">
                <a:effectLst/>
                <a:latin typeface="Open Sans" panose="020B0606030504020204" pitchFamily="34" charset="0"/>
                <a:ea typeface="Open Sans" panose="020B0606030504020204" pitchFamily="34" charset="0"/>
                <a:cs typeface="Open Sans" panose="020B0606030504020204" pitchFamily="34" charset="0"/>
              </a:rPr>
              <a:t>Valuable feedback received from Megan Padden, Tracy Johnston, Dr Jessica </a:t>
            </a:r>
            <a:r>
              <a:rPr lang="en-GB" sz="2400" b="0" i="0" dirty="0" err="1">
                <a:effectLst/>
                <a:latin typeface="Open Sans" panose="020B0606030504020204" pitchFamily="34" charset="0"/>
                <a:ea typeface="Open Sans" panose="020B0606030504020204" pitchFamily="34" charset="0"/>
                <a:cs typeface="Open Sans" panose="020B0606030504020204" pitchFamily="34" charset="0"/>
              </a:rPr>
              <a:t>Piasecki</a:t>
            </a:r>
            <a:r>
              <a:rPr lang="en-GB" sz="2400" b="0" i="0" dirty="0">
                <a:effectLst/>
                <a:latin typeface="Open Sans" panose="020B0606030504020204" pitchFamily="34" charset="0"/>
                <a:ea typeface="Open Sans" panose="020B0606030504020204" pitchFamily="34" charset="0"/>
                <a:cs typeface="Open Sans" panose="020B0606030504020204" pitchFamily="34" charset="0"/>
              </a:rPr>
              <a:t> and Dr Georgie </a:t>
            </a:r>
            <a:r>
              <a:rPr lang="en-GB" sz="2400" b="0" i="0" dirty="0" err="1">
                <a:effectLst/>
                <a:latin typeface="Open Sans" panose="020B0606030504020204" pitchFamily="34" charset="0"/>
                <a:ea typeface="Open Sans" panose="020B0606030504020204" pitchFamily="34" charset="0"/>
                <a:cs typeface="Open Sans" panose="020B0606030504020204" pitchFamily="34" charset="0"/>
              </a:rPr>
              <a:t>Bruinvels</a:t>
            </a:r>
            <a:r>
              <a:rPr lang="en-GB" sz="2400" b="0" i="0" dirty="0">
                <a:effectLst/>
                <a:latin typeface="Open Sans" panose="020B0606030504020204" pitchFamily="34" charset="0"/>
                <a:ea typeface="Open Sans" panose="020B0606030504020204" pitchFamily="34" charset="0"/>
                <a:cs typeface="Open Sans" panose="020B0606030504020204" pitchFamily="34" charset="0"/>
              </a:rPr>
              <a:t>.</a:t>
            </a:r>
            <a:endParaRPr lang="en-GB" sz="2400" dirty="0">
              <a:effectLst/>
              <a:latin typeface="Open Sans" panose="020B0606030504020204" pitchFamily="34" charset="0"/>
              <a:ea typeface="Open Sans" panose="020B0606030504020204" pitchFamily="34" charset="0"/>
              <a:cs typeface="Open Sans" panose="020B0606030504020204" pitchFamily="34" charset="0"/>
            </a:endParaRPr>
          </a:p>
          <a:p>
            <a:pPr>
              <a:lnSpc>
                <a:spcPts val="3371"/>
              </a:lnSpc>
              <a:spcBef>
                <a:spcPct val="0"/>
              </a:spcBef>
            </a:pPr>
            <a:endParaRPr lang="en-US" sz="2408" dirty="0">
              <a:solidFill>
                <a:srgbClr val="000000"/>
              </a:solidFill>
              <a:latin typeface="Open Sans Light"/>
            </a:endParaRPr>
          </a:p>
          <a:p>
            <a:pPr>
              <a:lnSpc>
                <a:spcPts val="3091"/>
              </a:lnSpc>
              <a:spcBef>
                <a:spcPct val="0"/>
              </a:spcBef>
            </a:pPr>
            <a:r>
              <a:rPr lang="en-US" sz="2208" dirty="0">
                <a:solidFill>
                  <a:srgbClr val="000000"/>
                </a:solidFill>
                <a:latin typeface="Open Sans Light"/>
              </a:rPr>
              <a:t>*Dr Laura Forrest was supported by the Royal Society of Edinburgh Research Fellowship during the development of these resources</a:t>
            </a:r>
          </a:p>
          <a:p>
            <a:pPr>
              <a:lnSpc>
                <a:spcPts val="3931"/>
              </a:lnSpc>
              <a:spcBef>
                <a:spcPct val="0"/>
              </a:spcBef>
            </a:pPr>
            <a:r>
              <a:rPr lang="en-US" sz="2808" dirty="0">
                <a:solidFill>
                  <a:srgbClr val="000000"/>
                </a:solidFill>
                <a:latin typeface="Open Sans Light"/>
              </a:rPr>
              <a:t>​</a:t>
            </a:r>
          </a:p>
        </p:txBody>
      </p:sp>
      <p:grpSp>
        <p:nvGrpSpPr>
          <p:cNvPr id="18" name="Group 17">
            <a:extLst>
              <a:ext uri="{FF2B5EF4-FFF2-40B4-BE49-F238E27FC236}">
                <a16:creationId xmlns:a16="http://schemas.microsoft.com/office/drawing/2014/main" id="{5B191EC4-7A42-0838-3665-A04FF5FA6B7A}"/>
              </a:ext>
            </a:extLst>
          </p:cNvPr>
          <p:cNvGrpSpPr/>
          <p:nvPr/>
        </p:nvGrpSpPr>
        <p:grpSpPr>
          <a:xfrm>
            <a:off x="2353516" y="6289997"/>
            <a:ext cx="13905416" cy="3757453"/>
            <a:chOff x="2353516" y="6289997"/>
            <a:chExt cx="13905416" cy="3757453"/>
          </a:xfrm>
        </p:grpSpPr>
        <p:grpSp>
          <p:nvGrpSpPr>
            <p:cNvPr id="7" name="Group 7"/>
            <p:cNvGrpSpPr/>
            <p:nvPr/>
          </p:nvGrpSpPr>
          <p:grpSpPr>
            <a:xfrm>
              <a:off x="2353516" y="6289997"/>
              <a:ext cx="13905416" cy="3757453"/>
              <a:chOff x="0" y="0"/>
              <a:chExt cx="18540555" cy="5009937"/>
            </a:xfrm>
          </p:grpSpPr>
          <p:pic>
            <p:nvPicPr>
              <p:cNvPr id="8" name="Picture 8"/>
              <p:cNvPicPr>
                <a:picLocks noChangeAspect="1"/>
              </p:cNvPicPr>
              <p:nvPr/>
            </p:nvPicPr>
            <p:blipFill>
              <a:blip r:embed="rId3">
                <a:alphaModFix amt="44999"/>
              </a:blip>
              <a:srcRect/>
              <a:stretch>
                <a:fillRect/>
              </a:stretch>
            </p:blipFill>
            <p:spPr>
              <a:xfrm>
                <a:off x="0" y="1517372"/>
                <a:ext cx="6604135" cy="998846"/>
              </a:xfrm>
              <a:prstGeom prst="rect">
                <a:avLst/>
              </a:prstGeom>
            </p:spPr>
          </p:pic>
          <p:pic>
            <p:nvPicPr>
              <p:cNvPr id="9" name="Picture 9"/>
              <p:cNvPicPr>
                <a:picLocks noChangeAspect="1"/>
              </p:cNvPicPr>
              <p:nvPr/>
            </p:nvPicPr>
            <p:blipFill>
              <a:blip r:embed="rId4">
                <a:alphaModFix amt="44999"/>
              </a:blip>
              <a:srcRect/>
              <a:stretch>
                <a:fillRect/>
              </a:stretch>
            </p:blipFill>
            <p:spPr>
              <a:xfrm>
                <a:off x="6772644" y="1517372"/>
                <a:ext cx="4218941" cy="2337111"/>
              </a:xfrm>
              <a:prstGeom prst="rect">
                <a:avLst/>
              </a:prstGeom>
            </p:spPr>
          </p:pic>
          <p:pic>
            <p:nvPicPr>
              <p:cNvPr id="10" name="Picture 10"/>
              <p:cNvPicPr>
                <a:picLocks noChangeAspect="1"/>
              </p:cNvPicPr>
              <p:nvPr/>
            </p:nvPicPr>
            <p:blipFill>
              <a:blip r:embed="rId5">
                <a:alphaModFix amt="44999"/>
              </a:blip>
              <a:srcRect/>
              <a:stretch>
                <a:fillRect/>
              </a:stretch>
            </p:blipFill>
            <p:spPr>
              <a:xfrm>
                <a:off x="9214310" y="0"/>
                <a:ext cx="6787977" cy="4079820"/>
              </a:xfrm>
              <a:prstGeom prst="rect">
                <a:avLst/>
              </a:prstGeom>
            </p:spPr>
          </p:pic>
          <p:pic>
            <p:nvPicPr>
              <p:cNvPr id="11" name="Picture 11"/>
              <p:cNvPicPr>
                <a:picLocks noChangeAspect="1"/>
              </p:cNvPicPr>
              <p:nvPr/>
            </p:nvPicPr>
            <p:blipFill>
              <a:blip r:embed="rId6">
                <a:alphaModFix amt="44999"/>
              </a:blip>
              <a:srcRect/>
              <a:stretch>
                <a:fillRect/>
              </a:stretch>
            </p:blipFill>
            <p:spPr>
              <a:xfrm>
                <a:off x="14263889" y="1358144"/>
                <a:ext cx="4276666" cy="1158074"/>
              </a:xfrm>
              <a:prstGeom prst="rect">
                <a:avLst/>
              </a:prstGeom>
            </p:spPr>
          </p:pic>
          <p:pic>
            <p:nvPicPr>
              <p:cNvPr id="13" name="Picture 13"/>
              <p:cNvPicPr>
                <a:picLocks noChangeAspect="1"/>
              </p:cNvPicPr>
              <p:nvPr/>
            </p:nvPicPr>
            <p:blipFill>
              <a:blip r:embed="rId7">
                <a:alphaModFix amt="44999"/>
              </a:blip>
              <a:srcRect/>
              <a:stretch>
                <a:fillRect/>
              </a:stretch>
            </p:blipFill>
            <p:spPr>
              <a:xfrm>
                <a:off x="2359569" y="2685927"/>
                <a:ext cx="4244566" cy="1404785"/>
              </a:xfrm>
              <a:prstGeom prst="rect">
                <a:avLst/>
              </a:prstGeom>
            </p:spPr>
          </p:pic>
          <p:pic>
            <p:nvPicPr>
              <p:cNvPr id="14" name="Picture 14"/>
              <p:cNvPicPr>
                <a:picLocks noChangeAspect="1"/>
              </p:cNvPicPr>
              <p:nvPr/>
            </p:nvPicPr>
            <p:blipFill>
              <a:blip r:embed="rId8">
                <a:alphaModFix amt="44999"/>
              </a:blip>
              <a:srcRect/>
              <a:stretch>
                <a:fillRect/>
              </a:stretch>
            </p:blipFill>
            <p:spPr>
              <a:xfrm>
                <a:off x="239537" y="2516218"/>
                <a:ext cx="2493719" cy="2493719"/>
              </a:xfrm>
              <a:prstGeom prst="rect">
                <a:avLst/>
              </a:prstGeom>
            </p:spPr>
          </p:pic>
        </p:grpSp>
        <p:pic>
          <p:nvPicPr>
            <p:cNvPr id="17" name="Picture 16">
              <a:extLst>
                <a:ext uri="{FF2B5EF4-FFF2-40B4-BE49-F238E27FC236}">
                  <a16:creationId xmlns:a16="http://schemas.microsoft.com/office/drawing/2014/main" id="{53A96C49-461B-F12A-A42C-43B7D715FF13}"/>
                </a:ext>
              </a:extLst>
            </p:cNvPr>
            <p:cNvPicPr>
              <a:picLocks noChangeAspect="1"/>
            </p:cNvPicPr>
            <p:nvPr/>
          </p:nvPicPr>
          <p:blipFill rotWithShape="1">
            <a:blip r:embed="rId9">
              <a:alphaModFix amt="20000"/>
            </a:blip>
            <a:srcRect l="13743" t="45493" r="18756" b="29544"/>
            <a:stretch/>
          </p:blipFill>
          <p:spPr>
            <a:xfrm>
              <a:off x="13379264" y="8492189"/>
              <a:ext cx="2879668" cy="678093"/>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0410" y="-229869"/>
            <a:ext cx="18568819" cy="10516869"/>
            <a:chOff x="0" y="0"/>
            <a:chExt cx="4890553" cy="2769875"/>
          </a:xfrm>
        </p:grpSpPr>
        <p:sp>
          <p:nvSpPr>
            <p:cNvPr id="3" name="Freeform 3"/>
            <p:cNvSpPr/>
            <p:nvPr/>
          </p:nvSpPr>
          <p:spPr>
            <a:xfrm>
              <a:off x="0" y="0"/>
              <a:ext cx="4890553" cy="2769875"/>
            </a:xfrm>
            <a:custGeom>
              <a:avLst/>
              <a:gdLst/>
              <a:ahLst/>
              <a:cxnLst/>
              <a:rect l="l" t="t" r="r" b="b"/>
              <a:pathLst>
                <a:path w="4890553" h="2769875">
                  <a:moveTo>
                    <a:pt x="0" y="0"/>
                  </a:moveTo>
                  <a:lnTo>
                    <a:pt x="4890553" y="0"/>
                  </a:lnTo>
                  <a:lnTo>
                    <a:pt x="4890553" y="2769875"/>
                  </a:lnTo>
                  <a:lnTo>
                    <a:pt x="0" y="2769875"/>
                  </a:lnTo>
                  <a:close/>
                </a:path>
              </a:pathLst>
            </a:custGeom>
            <a:solidFill>
              <a:srgbClr val="87D0BF">
                <a:alpha val="60000"/>
              </a:srgbClr>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3079"/>
                </a:lnSpc>
              </a:pPr>
              <a:endParaRPr/>
            </a:p>
          </p:txBody>
        </p:sp>
      </p:grpSp>
      <p:sp>
        <p:nvSpPr>
          <p:cNvPr id="5" name="TextBox 5"/>
          <p:cNvSpPr txBox="1"/>
          <p:nvPr/>
        </p:nvSpPr>
        <p:spPr>
          <a:xfrm>
            <a:off x="3524407" y="1908155"/>
            <a:ext cx="9306034" cy="7604261"/>
          </a:xfrm>
          <a:prstGeom prst="rect">
            <a:avLst/>
          </a:prstGeom>
        </p:spPr>
        <p:txBody>
          <a:bodyPr lIns="0" tIns="0" rIns="0" bIns="0" rtlCol="0" anchor="t">
            <a:spAutoFit/>
          </a:bodyPr>
          <a:lstStyle/>
          <a:p>
            <a:pPr algn="ctr">
              <a:lnSpc>
                <a:spcPts val="9824"/>
              </a:lnSpc>
            </a:pPr>
            <a:r>
              <a:rPr lang="en-US" sz="9824" dirty="0">
                <a:solidFill>
                  <a:srgbClr val="FF7165"/>
                </a:solidFill>
                <a:latin typeface="Dreaming Outloud Pro" panose="03050502040302030504" pitchFamily="66" charset="0"/>
              </a:rPr>
              <a:t>EXPERIENCES AND IMPORTANCE OF EXERCISE FOR THE MENSTRUAL CYCLE</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120000">
            <a:off x="13505295" y="3059687"/>
            <a:ext cx="1613998" cy="2497483"/>
          </a:xfrm>
          <a:prstGeom prst="rect">
            <a:avLst/>
          </a:prstGeom>
        </p:spPr>
      </p:pic>
      <p:grpSp>
        <p:nvGrpSpPr>
          <p:cNvPr id="7" name="Group 7"/>
          <p:cNvGrpSpPr/>
          <p:nvPr/>
        </p:nvGrpSpPr>
        <p:grpSpPr>
          <a:xfrm>
            <a:off x="552789" y="664860"/>
            <a:ext cx="3701083" cy="727680"/>
            <a:chOff x="0" y="0"/>
            <a:chExt cx="4934778" cy="970239"/>
          </a:xfrm>
        </p:grpSpPr>
        <p:grpSp>
          <p:nvGrpSpPr>
            <p:cNvPr id="8" name="Group 8"/>
            <p:cNvGrpSpPr/>
            <p:nvPr/>
          </p:nvGrpSpPr>
          <p:grpSpPr>
            <a:xfrm>
              <a:off x="0" y="0"/>
              <a:ext cx="862312" cy="741049"/>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18098" y="0"/>
              <a:ext cx="862312" cy="741049"/>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5" name="TextBox 15"/>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BAA4"/>
        </a:solidFill>
        <a:effectLst/>
      </p:bgPr>
    </p:bg>
    <p:spTree>
      <p:nvGrpSpPr>
        <p:cNvPr id="1" name=""/>
        <p:cNvGrpSpPr/>
        <p:nvPr/>
      </p:nvGrpSpPr>
      <p:grpSpPr>
        <a:xfrm>
          <a:off x="0" y="0"/>
          <a:ext cx="0" cy="0"/>
          <a:chOff x="0" y="0"/>
          <a:chExt cx="0" cy="0"/>
        </a:xfrm>
      </p:grpSpPr>
      <p:grpSp>
        <p:nvGrpSpPr>
          <p:cNvPr id="2" name="Group 2"/>
          <p:cNvGrpSpPr/>
          <p:nvPr/>
        </p:nvGrpSpPr>
        <p:grpSpPr>
          <a:xfrm>
            <a:off x="-193641" y="-253034"/>
            <a:ext cx="6964063" cy="10776947"/>
            <a:chOff x="0" y="0"/>
            <a:chExt cx="3661308" cy="5665906"/>
          </a:xfrm>
        </p:grpSpPr>
        <p:sp>
          <p:nvSpPr>
            <p:cNvPr id="3" name="Freeform 3"/>
            <p:cNvSpPr/>
            <p:nvPr/>
          </p:nvSpPr>
          <p:spPr>
            <a:xfrm>
              <a:off x="0" y="0"/>
              <a:ext cx="3661308" cy="5665906"/>
            </a:xfrm>
            <a:custGeom>
              <a:avLst/>
              <a:gdLst/>
              <a:ahLst/>
              <a:cxnLst/>
              <a:rect l="l" t="t" r="r" b="b"/>
              <a:pathLst>
                <a:path w="3661308" h="5665906">
                  <a:moveTo>
                    <a:pt x="0" y="0"/>
                  </a:moveTo>
                  <a:lnTo>
                    <a:pt x="3661308" y="0"/>
                  </a:lnTo>
                  <a:lnTo>
                    <a:pt x="3661308" y="5665906"/>
                  </a:lnTo>
                  <a:lnTo>
                    <a:pt x="0" y="5665906"/>
                  </a:lnTo>
                  <a:close/>
                </a:path>
              </a:pathLst>
            </a:custGeom>
            <a:solidFill>
              <a:srgbClr val="FFFFFF">
                <a:alpha val="75686"/>
              </a:srgbClr>
            </a:solidFill>
          </p:spPr>
          <p:txBody>
            <a:bodyPr/>
            <a:lstStyle/>
            <a:p>
              <a:endParaRPr lang="en-US"/>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56891" y="5641814"/>
            <a:ext cx="627061" cy="902837"/>
          </a:xfrm>
          <a:prstGeom prst="rect">
            <a:avLst/>
          </a:prstGeom>
        </p:spPr>
      </p:pic>
      <p:grpSp>
        <p:nvGrpSpPr>
          <p:cNvPr id="5" name="Group 5"/>
          <p:cNvGrpSpPr/>
          <p:nvPr/>
        </p:nvGrpSpPr>
        <p:grpSpPr>
          <a:xfrm>
            <a:off x="552789" y="664860"/>
            <a:ext cx="3701083" cy="727680"/>
            <a:chOff x="0" y="0"/>
            <a:chExt cx="4934778" cy="970239"/>
          </a:xfrm>
        </p:grpSpPr>
        <p:grpSp>
          <p:nvGrpSpPr>
            <p:cNvPr id="6" name="Group 6"/>
            <p:cNvGrpSpPr/>
            <p:nvPr/>
          </p:nvGrpSpPr>
          <p:grpSpPr>
            <a:xfrm>
              <a:off x="0"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18098" y="0"/>
              <a:ext cx="862312" cy="741049"/>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11" name="TextBox 1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3" name="TextBox 13"/>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00000" flipH="1">
            <a:off x="6193010" y="5788411"/>
            <a:ext cx="1154824" cy="1786961"/>
          </a:xfrm>
          <a:prstGeom prst="rect">
            <a:avLst/>
          </a:prstGeom>
        </p:spPr>
      </p:pic>
      <p:sp>
        <p:nvSpPr>
          <p:cNvPr id="15" name="TextBox 15"/>
          <p:cNvSpPr txBox="1"/>
          <p:nvPr/>
        </p:nvSpPr>
        <p:spPr>
          <a:xfrm>
            <a:off x="1028700" y="2620969"/>
            <a:ext cx="4884356" cy="4207819"/>
          </a:xfrm>
          <a:prstGeom prst="rect">
            <a:avLst/>
          </a:prstGeom>
        </p:spPr>
        <p:txBody>
          <a:bodyPr lIns="0" tIns="0" rIns="0" bIns="0" rtlCol="0" anchor="t">
            <a:spAutoFit/>
          </a:bodyPr>
          <a:lstStyle/>
          <a:p>
            <a:pPr>
              <a:lnSpc>
                <a:spcPts val="8124"/>
              </a:lnSpc>
            </a:pPr>
            <a:r>
              <a:rPr lang="en-US" sz="8124" dirty="0">
                <a:solidFill>
                  <a:srgbClr val="FF7165"/>
                </a:solidFill>
                <a:latin typeface="Dreaming Outloud Pro" panose="03050502040302030504" pitchFamily="66" charset="0"/>
              </a:rPr>
              <a:t>Frequently Asked Questions         		or  </a:t>
            </a:r>
          </a:p>
        </p:txBody>
      </p:sp>
      <p:sp>
        <p:nvSpPr>
          <p:cNvPr id="16" name="TextBox 16"/>
          <p:cNvSpPr txBox="1"/>
          <p:nvPr/>
        </p:nvSpPr>
        <p:spPr>
          <a:xfrm>
            <a:off x="7516852" y="725597"/>
            <a:ext cx="10075574" cy="8725850"/>
          </a:xfrm>
          <a:prstGeom prst="rect">
            <a:avLst/>
          </a:prstGeom>
        </p:spPr>
        <p:txBody>
          <a:bodyPr lIns="0" tIns="0" rIns="0" bIns="0" rtlCol="0" anchor="t">
            <a:spAutoFit/>
          </a:bodyPr>
          <a:lstStyle/>
          <a:p>
            <a:pPr marL="683895" lvl="1" indent="-457200">
              <a:lnSpc>
                <a:spcPts val="3780"/>
              </a:lnSpc>
              <a:buFont typeface="+mj-lt"/>
              <a:buAutoNum type="arabicPeriod"/>
            </a:pPr>
            <a:r>
              <a:rPr lang="en-US" sz="2400" spc="84" dirty="0">
                <a:solidFill>
                  <a:srgbClr val="000000"/>
                </a:solidFill>
                <a:latin typeface="Montserrat Semi-Bold"/>
              </a:rPr>
              <a:t>Exercise and physical activity should be </a:t>
            </a:r>
            <a:r>
              <a:rPr lang="en-US" sz="2400" spc="84" dirty="0" err="1">
                <a:solidFill>
                  <a:srgbClr val="000000"/>
                </a:solidFill>
                <a:latin typeface="Montserrat Semi-Bold"/>
              </a:rPr>
              <a:t>minimised</a:t>
            </a:r>
            <a:r>
              <a:rPr lang="en-US" sz="2400" spc="84" dirty="0">
                <a:solidFill>
                  <a:srgbClr val="000000"/>
                </a:solidFill>
                <a:latin typeface="Montserrat Semi-Bold"/>
              </a:rPr>
              <a:t> whilst menstruating</a:t>
            </a:r>
          </a:p>
          <a:p>
            <a:pPr marL="226695" lvl="1">
              <a:lnSpc>
                <a:spcPts val="3780"/>
              </a:lnSpc>
            </a:pPr>
            <a:endParaRPr lang="en-US" sz="2400" spc="84" dirty="0">
              <a:solidFill>
                <a:srgbClr val="000000"/>
              </a:solidFill>
              <a:latin typeface="Montserrat Semi-Bold"/>
            </a:endParaRPr>
          </a:p>
          <a:p>
            <a:pPr marL="683895" lvl="1" indent="-457200">
              <a:lnSpc>
                <a:spcPts val="3780"/>
              </a:lnSpc>
              <a:buAutoNum type="arabicPeriod" startAt="2"/>
            </a:pPr>
            <a:r>
              <a:rPr lang="en-US" sz="2400" spc="84" dirty="0">
                <a:solidFill>
                  <a:srgbClr val="000000"/>
                </a:solidFill>
                <a:latin typeface="Montserrat Semi-Bold"/>
              </a:rPr>
              <a:t>Females can swim whilst on their period</a:t>
            </a:r>
          </a:p>
          <a:p>
            <a:pPr marL="226695" lvl="1">
              <a:lnSpc>
                <a:spcPts val="3780"/>
              </a:lnSpc>
            </a:pPr>
            <a:endParaRPr lang="en-US" sz="2400" spc="84" dirty="0">
              <a:solidFill>
                <a:srgbClr val="000000"/>
              </a:solidFill>
              <a:latin typeface="Montserrat Semi-Bold"/>
            </a:endParaRPr>
          </a:p>
          <a:p>
            <a:pPr marL="226695" lvl="1">
              <a:lnSpc>
                <a:spcPts val="3780"/>
              </a:lnSpc>
            </a:pPr>
            <a:r>
              <a:rPr lang="en-US" sz="2400" spc="84" dirty="0">
                <a:solidFill>
                  <a:srgbClr val="000000"/>
                </a:solidFill>
                <a:latin typeface="Montserrat Semi-Bold"/>
              </a:rPr>
              <a:t>3.  Athletic performance will decline when menstruating and there’s nothing that can be done about it</a:t>
            </a:r>
          </a:p>
          <a:p>
            <a:pPr marL="457200" indent="-457200">
              <a:lnSpc>
                <a:spcPts val="3780"/>
              </a:lnSpc>
              <a:buFont typeface="+mj-lt"/>
              <a:buAutoNum type="arabicPeriod"/>
            </a:pPr>
            <a:endParaRPr lang="en-US" sz="2400" spc="84" dirty="0">
              <a:solidFill>
                <a:srgbClr val="000000"/>
              </a:solidFill>
              <a:latin typeface="Montserrat Semi-Bold"/>
            </a:endParaRPr>
          </a:p>
          <a:p>
            <a:pPr marL="683895" lvl="1" indent="-457200">
              <a:lnSpc>
                <a:spcPts val="3780"/>
              </a:lnSpc>
              <a:buAutoNum type="arabicPeriod" startAt="4"/>
            </a:pPr>
            <a:r>
              <a:rPr lang="en-US" sz="2400" spc="84" dirty="0">
                <a:solidFill>
                  <a:srgbClr val="000000"/>
                </a:solidFill>
                <a:latin typeface="Montserrat Semi-Bold"/>
              </a:rPr>
              <a:t>A menstrual pad can be used when exercising</a:t>
            </a:r>
          </a:p>
          <a:p>
            <a:pPr marL="226695" lvl="1">
              <a:lnSpc>
                <a:spcPts val="3780"/>
              </a:lnSpc>
            </a:pPr>
            <a:endParaRPr lang="en-US" sz="2400" spc="84" dirty="0">
              <a:solidFill>
                <a:srgbClr val="000000"/>
              </a:solidFill>
              <a:latin typeface="Montserrat Semi-Bold"/>
            </a:endParaRPr>
          </a:p>
          <a:p>
            <a:pPr marL="683895" lvl="1" indent="-457200">
              <a:lnSpc>
                <a:spcPts val="3780"/>
              </a:lnSpc>
              <a:buFont typeface="+mj-lt"/>
              <a:buAutoNum type="arabicPeriod" startAt="5"/>
            </a:pPr>
            <a:r>
              <a:rPr lang="en-US" sz="2400" spc="84" dirty="0">
                <a:solidFill>
                  <a:srgbClr val="000000"/>
                </a:solidFill>
                <a:latin typeface="Montserrat Semi-Bold"/>
              </a:rPr>
              <a:t>Inversion exercises (e.g. downward dog, headstands, handstands) should be avoided when menstruating </a:t>
            </a:r>
          </a:p>
          <a:p>
            <a:pPr marL="226695" lvl="1">
              <a:lnSpc>
                <a:spcPts val="3780"/>
              </a:lnSpc>
            </a:pPr>
            <a:endParaRPr lang="en-US" sz="2400" spc="84" dirty="0">
              <a:solidFill>
                <a:srgbClr val="000000"/>
              </a:solidFill>
              <a:latin typeface="Montserrat Semi-Bold"/>
            </a:endParaRPr>
          </a:p>
          <a:p>
            <a:pPr marL="683895" lvl="1" indent="-457200">
              <a:lnSpc>
                <a:spcPts val="3780"/>
              </a:lnSpc>
              <a:buFont typeface="+mj-lt"/>
              <a:buAutoNum type="arabicPeriod" startAt="6"/>
            </a:pPr>
            <a:r>
              <a:rPr lang="en-US" sz="2400" spc="84" dirty="0">
                <a:solidFill>
                  <a:srgbClr val="000000"/>
                </a:solidFill>
                <a:latin typeface="Montserrat Semi-Bold"/>
              </a:rPr>
              <a:t>Females tire more easily during exercise when on their period </a:t>
            </a:r>
          </a:p>
          <a:p>
            <a:pPr marL="226695" lvl="1">
              <a:lnSpc>
                <a:spcPts val="3780"/>
              </a:lnSpc>
            </a:pPr>
            <a:endParaRPr lang="en-US" sz="2400" spc="84" dirty="0">
              <a:solidFill>
                <a:srgbClr val="000000"/>
              </a:solidFill>
              <a:latin typeface="Montserrat Semi-Bold"/>
            </a:endParaRPr>
          </a:p>
          <a:p>
            <a:pPr marL="683895" lvl="1" indent="-457200">
              <a:lnSpc>
                <a:spcPts val="3780"/>
              </a:lnSpc>
              <a:buFont typeface="+mj-lt"/>
              <a:buAutoNum type="arabicPeriod" startAt="7"/>
            </a:pPr>
            <a:r>
              <a:rPr lang="en-US" sz="2400" spc="84" dirty="0">
                <a:solidFill>
                  <a:srgbClr val="000000"/>
                </a:solidFill>
                <a:latin typeface="Montserrat Semi-Bold"/>
              </a:rPr>
              <a:t>It is normal for periods to stop or become less frequent if females train or work out a lot</a:t>
            </a:r>
          </a:p>
        </p:txBody>
      </p:sp>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38056" y="5974138"/>
            <a:ext cx="1584758" cy="1141026"/>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080598" y="5974138"/>
            <a:ext cx="1584758" cy="11410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3145151"/>
            <a:ext cx="16230600" cy="6965561"/>
          </a:xfrm>
          <a:prstGeom prst="rect">
            <a:avLst/>
          </a:prstGeom>
        </p:spPr>
        <p:txBody>
          <a:bodyPr lIns="0" tIns="0" rIns="0" bIns="0" rtlCol="0" anchor="t">
            <a:spAutoFit/>
          </a:bodyPr>
          <a:lstStyle/>
          <a:p>
            <a:pPr>
              <a:lnSpc>
                <a:spcPts val="3919"/>
              </a:lnSpc>
            </a:pPr>
            <a:r>
              <a:rPr lang="en-US" sz="2799" dirty="0">
                <a:solidFill>
                  <a:srgbClr val="000000"/>
                </a:solidFill>
                <a:latin typeface="Montserrat"/>
              </a:rPr>
              <a:t>Staying active is super important</a:t>
            </a:r>
          </a:p>
          <a:p>
            <a:pPr>
              <a:lnSpc>
                <a:spcPts val="3919"/>
              </a:lnSpc>
            </a:pPr>
            <a:endParaRPr lang="en-US" sz="2799" dirty="0">
              <a:solidFill>
                <a:srgbClr val="000000"/>
              </a:solidFill>
              <a:latin typeface="Montserrat"/>
            </a:endParaRPr>
          </a:p>
          <a:p>
            <a:pPr>
              <a:lnSpc>
                <a:spcPts val="3919"/>
              </a:lnSpc>
            </a:pPr>
            <a:r>
              <a:rPr lang="en-US" sz="2799" dirty="0">
                <a:solidFill>
                  <a:srgbClr val="000000"/>
                </a:solidFill>
                <a:latin typeface="Montserrat"/>
              </a:rPr>
              <a:t>The mental, physical and social benefits of physical activity, exercise and sport are well-known. </a:t>
            </a:r>
          </a:p>
          <a:p>
            <a:pPr>
              <a:lnSpc>
                <a:spcPts val="3919"/>
              </a:lnSpc>
            </a:pPr>
            <a:r>
              <a:rPr lang="en-US" sz="2799" dirty="0">
                <a:solidFill>
                  <a:srgbClr val="000000"/>
                </a:solidFill>
                <a:latin typeface="Montserrat"/>
              </a:rPr>
              <a:t>Q. What are the benefits of physical activity, exercise and sport?</a:t>
            </a:r>
          </a:p>
          <a:p>
            <a:pPr>
              <a:lnSpc>
                <a:spcPts val="3919"/>
              </a:lnSpc>
            </a:pPr>
            <a:endParaRPr lang="en-US" sz="2799" dirty="0">
              <a:solidFill>
                <a:srgbClr val="000000"/>
              </a:solidFill>
              <a:latin typeface="Montserrat"/>
            </a:endParaRPr>
          </a:p>
          <a:p>
            <a:pPr>
              <a:lnSpc>
                <a:spcPts val="3919"/>
              </a:lnSpc>
            </a:pPr>
            <a:r>
              <a:rPr lang="en-GB" sz="2800" dirty="0">
                <a:solidFill>
                  <a:srgbClr val="000000"/>
                </a:solidFill>
                <a:latin typeface="Montserrat"/>
              </a:rPr>
              <a:t>The physical activity recommendations is 60 minutes per day for long-term health. </a:t>
            </a:r>
          </a:p>
          <a:p>
            <a:pPr>
              <a:lnSpc>
                <a:spcPts val="3919"/>
              </a:lnSpc>
            </a:pPr>
            <a:endParaRPr lang="en-GB" sz="2800" dirty="0">
              <a:solidFill>
                <a:srgbClr val="000000"/>
              </a:solidFill>
              <a:latin typeface="Montserrat"/>
            </a:endParaRPr>
          </a:p>
          <a:p>
            <a:pPr>
              <a:lnSpc>
                <a:spcPts val="3919"/>
              </a:lnSpc>
            </a:pPr>
            <a:r>
              <a:rPr lang="en-GB" sz="2800" b="1" dirty="0">
                <a:solidFill>
                  <a:srgbClr val="000000"/>
                </a:solidFill>
                <a:latin typeface="Montserrat"/>
              </a:rPr>
              <a:t>~45-65% of girls aged 13-16 years do not meet the minimum physical activity recommendations </a:t>
            </a:r>
            <a:r>
              <a:rPr lang="en-US" sz="2000" dirty="0">
                <a:solidFill>
                  <a:srgbClr val="000000"/>
                </a:solidFill>
                <a:latin typeface="Montserrat"/>
              </a:rPr>
              <a:t>(Sport England, 2022; Welsh Government, 2022).</a:t>
            </a:r>
          </a:p>
          <a:p>
            <a:pPr>
              <a:lnSpc>
                <a:spcPts val="3919"/>
              </a:lnSpc>
            </a:pPr>
            <a:endParaRPr lang="en-US" sz="2000" dirty="0">
              <a:solidFill>
                <a:srgbClr val="000000"/>
              </a:solidFill>
              <a:latin typeface="Montserrat"/>
            </a:endParaRPr>
          </a:p>
          <a:p>
            <a:pPr>
              <a:lnSpc>
                <a:spcPts val="3919"/>
              </a:lnSpc>
            </a:pPr>
            <a:r>
              <a:rPr lang="en-GB" sz="2800" dirty="0">
                <a:solidFill>
                  <a:srgbClr val="000000"/>
                </a:solidFill>
                <a:latin typeface="Montserrat"/>
              </a:rPr>
              <a:t>Q. Do you meet this recommendation? </a:t>
            </a:r>
          </a:p>
          <a:p>
            <a:pPr>
              <a:lnSpc>
                <a:spcPts val="3919"/>
              </a:lnSpc>
            </a:pPr>
            <a:endParaRPr lang="en-US" sz="2400" dirty="0">
              <a:solidFill>
                <a:srgbClr val="000000"/>
              </a:solidFill>
              <a:latin typeface="Montserrat"/>
            </a:endParaRPr>
          </a:p>
          <a:p>
            <a:pPr marL="0" lvl="0" indent="0">
              <a:lnSpc>
                <a:spcPts val="3919"/>
              </a:lnSpc>
              <a:spcBef>
                <a:spcPct val="0"/>
              </a:spcBef>
            </a:pPr>
            <a:endParaRPr lang="en-US" sz="2799" dirty="0">
              <a:solidFill>
                <a:srgbClr val="000000"/>
              </a:solidFill>
              <a:latin typeface="Montserrat"/>
            </a:endParaRPr>
          </a:p>
        </p:txBody>
      </p:sp>
      <p:sp>
        <p:nvSpPr>
          <p:cNvPr id="12" name="TextBox 12"/>
          <p:cNvSpPr txBox="1"/>
          <p:nvPr/>
        </p:nvSpPr>
        <p:spPr>
          <a:xfrm>
            <a:off x="1028700" y="1725064"/>
            <a:ext cx="16455603" cy="915670"/>
          </a:xfrm>
          <a:prstGeom prst="rect">
            <a:avLst/>
          </a:prstGeom>
        </p:spPr>
        <p:txBody>
          <a:bodyPr lIns="0" tIns="0" rIns="0" bIns="0" rtlCol="0" anchor="t">
            <a:spAutoFit/>
          </a:bodyPr>
          <a:lstStyle/>
          <a:p>
            <a:pPr>
              <a:lnSpc>
                <a:spcPts val="6800"/>
              </a:lnSpc>
            </a:pPr>
            <a:r>
              <a:rPr lang="en-US" sz="6800" dirty="0">
                <a:solidFill>
                  <a:srgbClr val="FF7165"/>
                </a:solidFill>
                <a:latin typeface="Dreaming Outloud Pro" panose="03050502040302030504" pitchFamily="66" charset="0"/>
              </a:rPr>
              <a:t>Exercise and PE(</a:t>
            </a:r>
            <a:r>
              <a:rPr lang="en-US" sz="6800" dirty="0" err="1">
                <a:solidFill>
                  <a:srgbClr val="FF7165"/>
                </a:solidFill>
                <a:latin typeface="Dreaming Outloud Pro" panose="03050502040302030504" pitchFamily="66" charset="0"/>
              </a:rPr>
              <a:t>riods</a:t>
            </a:r>
            <a:r>
              <a:rPr lang="en-US" sz="6800" dirty="0">
                <a:solidFill>
                  <a:srgbClr val="FF7165"/>
                </a:solidFill>
                <a:latin typeface="Dreaming Outloud Pro" panose="03050502040302030504" pitchFamily="66"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352762" y="4824712"/>
            <a:ext cx="5982838" cy="5297531"/>
          </a:xfrm>
          <a:prstGeom prst="rect">
            <a:avLst/>
          </a:prstGeom>
        </p:spPr>
      </p:pic>
      <p:sp>
        <p:nvSpPr>
          <p:cNvPr id="12" name="TextBox 12"/>
          <p:cNvSpPr txBox="1"/>
          <p:nvPr/>
        </p:nvSpPr>
        <p:spPr>
          <a:xfrm>
            <a:off x="1108576" y="2762469"/>
            <a:ext cx="16230600" cy="1425647"/>
          </a:xfrm>
          <a:prstGeom prst="rect">
            <a:avLst/>
          </a:prstGeom>
        </p:spPr>
        <p:txBody>
          <a:bodyPr lIns="0" tIns="0" rIns="0" bIns="0" rtlCol="0" anchor="t">
            <a:spAutoFit/>
          </a:bodyPr>
          <a:lstStyle/>
          <a:p>
            <a:pPr>
              <a:lnSpc>
                <a:spcPts val="3779"/>
              </a:lnSpc>
            </a:pPr>
            <a:r>
              <a:rPr lang="en-US" sz="2700" dirty="0">
                <a:solidFill>
                  <a:srgbClr val="000000"/>
                </a:solidFill>
                <a:latin typeface="Montserrat"/>
              </a:rPr>
              <a:t>39-78% girls say having their period stops them taking part in sport, physical activity and PE at school or is barrier to PE participation </a:t>
            </a:r>
            <a:r>
              <a:rPr lang="en-US" sz="2000" dirty="0">
                <a:solidFill>
                  <a:srgbClr val="000000"/>
                </a:solidFill>
                <a:latin typeface="Montserrat"/>
              </a:rPr>
              <a:t>(Women in Sport, 2022; Youth Sport Trust, 2022).</a:t>
            </a:r>
          </a:p>
          <a:p>
            <a:pPr>
              <a:lnSpc>
                <a:spcPts val="3779"/>
              </a:lnSpc>
            </a:pPr>
            <a:endParaRPr lang="en-US" sz="2700" dirty="0">
              <a:solidFill>
                <a:srgbClr val="000000"/>
              </a:solidFill>
              <a:latin typeface="Montserrat"/>
            </a:endParaRPr>
          </a:p>
        </p:txBody>
      </p:sp>
      <p:sp>
        <p:nvSpPr>
          <p:cNvPr id="13" name="TextBox 13"/>
          <p:cNvSpPr txBox="1"/>
          <p:nvPr/>
        </p:nvSpPr>
        <p:spPr>
          <a:xfrm>
            <a:off x="1028700" y="1725064"/>
            <a:ext cx="16455603" cy="915670"/>
          </a:xfrm>
          <a:prstGeom prst="rect">
            <a:avLst/>
          </a:prstGeom>
        </p:spPr>
        <p:txBody>
          <a:bodyPr lIns="0" tIns="0" rIns="0" bIns="0" rtlCol="0" anchor="t">
            <a:spAutoFit/>
          </a:bodyPr>
          <a:lstStyle/>
          <a:p>
            <a:pPr>
              <a:lnSpc>
                <a:spcPts val="6800"/>
              </a:lnSpc>
            </a:pPr>
            <a:r>
              <a:rPr lang="en-US" sz="6800" dirty="0">
                <a:solidFill>
                  <a:srgbClr val="FF7165"/>
                </a:solidFill>
                <a:latin typeface="Dreaming Outloud Pro" panose="03050502040302030504" pitchFamily="66" charset="0"/>
              </a:rPr>
              <a:t>Exercise and PE(</a:t>
            </a:r>
            <a:r>
              <a:rPr lang="en-US" sz="6800" dirty="0" err="1">
                <a:solidFill>
                  <a:srgbClr val="FF7165"/>
                </a:solidFill>
                <a:latin typeface="Dreaming Outloud Pro" panose="03050502040302030504" pitchFamily="66" charset="0"/>
              </a:rPr>
              <a:t>riods</a:t>
            </a:r>
            <a:r>
              <a:rPr lang="en-US" sz="6800" dirty="0">
                <a:solidFill>
                  <a:srgbClr val="FF7165"/>
                </a:solidFill>
                <a:latin typeface="Dreaming Outloud Pro" panose="03050502040302030504" pitchFamily="66" charset="0"/>
              </a:rPr>
              <a:t>) </a:t>
            </a:r>
          </a:p>
        </p:txBody>
      </p:sp>
      <p:sp>
        <p:nvSpPr>
          <p:cNvPr id="14" name="TextBox 14"/>
          <p:cNvSpPr txBox="1"/>
          <p:nvPr/>
        </p:nvSpPr>
        <p:spPr>
          <a:xfrm>
            <a:off x="11112204" y="5894482"/>
            <a:ext cx="4462595" cy="2131826"/>
          </a:xfrm>
          <a:prstGeom prst="rect">
            <a:avLst/>
          </a:prstGeom>
        </p:spPr>
        <p:txBody>
          <a:bodyPr lIns="0" tIns="0" rIns="0" bIns="0" rtlCol="0" anchor="t">
            <a:spAutoFit/>
          </a:bodyPr>
          <a:lstStyle/>
          <a:p>
            <a:pPr algn="ctr">
              <a:lnSpc>
                <a:spcPts val="3409"/>
              </a:lnSpc>
              <a:spcBef>
                <a:spcPct val="0"/>
              </a:spcBef>
            </a:pPr>
            <a:r>
              <a:rPr lang="en-US" sz="1894" spc="75" dirty="0">
                <a:solidFill>
                  <a:srgbClr val="000000"/>
                </a:solidFill>
                <a:latin typeface="Montserrat Semi-Bold Bold"/>
              </a:rPr>
              <a:t>“I get really bad pains, last time I was in PE I felt really bad and we were jumping and everything and I only jumped once because of how bad it was”</a:t>
            </a:r>
          </a:p>
        </p:txBody>
      </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62404" y="4188116"/>
            <a:ext cx="5982838" cy="5297531"/>
          </a:xfrm>
          <a:prstGeom prst="rect">
            <a:avLst/>
          </a:prstGeom>
        </p:spPr>
      </p:pic>
      <p:sp>
        <p:nvSpPr>
          <p:cNvPr id="16" name="TextBox 16"/>
          <p:cNvSpPr txBox="1"/>
          <p:nvPr/>
        </p:nvSpPr>
        <p:spPr>
          <a:xfrm>
            <a:off x="2373910" y="5229516"/>
            <a:ext cx="4759825" cy="1790700"/>
          </a:xfrm>
          <a:prstGeom prst="rect">
            <a:avLst/>
          </a:prstGeom>
        </p:spPr>
        <p:txBody>
          <a:bodyPr lIns="0" tIns="0" rIns="0" bIns="0" rtlCol="0" anchor="t">
            <a:spAutoFit/>
          </a:bodyPr>
          <a:lstStyle/>
          <a:p>
            <a:pPr algn="ctr">
              <a:lnSpc>
                <a:spcPts val="3600"/>
              </a:lnSpc>
              <a:spcBef>
                <a:spcPct val="0"/>
              </a:spcBef>
            </a:pPr>
            <a:r>
              <a:rPr lang="en-US" sz="2000" spc="80" dirty="0">
                <a:solidFill>
                  <a:srgbClr val="000000"/>
                </a:solidFill>
                <a:latin typeface="Montserrat Semi-Bold Bold"/>
              </a:rPr>
              <a:t>“Some are different than others. Some people can happily skip round and do cartwheels, then some people can hardly move”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842114" y="4031152"/>
            <a:ext cx="7117027" cy="6323390"/>
          </a:xfrm>
          <a:prstGeom prst="rect">
            <a:avLst/>
          </a:prstGeom>
        </p:spPr>
      </p:pic>
      <p:sp>
        <p:nvSpPr>
          <p:cNvPr id="12" name="TextBox 12"/>
          <p:cNvSpPr txBox="1"/>
          <p:nvPr/>
        </p:nvSpPr>
        <p:spPr>
          <a:xfrm>
            <a:off x="1028700" y="2923305"/>
            <a:ext cx="16230600" cy="2948305"/>
          </a:xfrm>
          <a:prstGeom prst="rect">
            <a:avLst/>
          </a:prstGeom>
        </p:spPr>
        <p:txBody>
          <a:bodyPr lIns="0" tIns="0" rIns="0" bIns="0" rtlCol="0" anchor="t">
            <a:spAutoFit/>
          </a:bodyPr>
          <a:lstStyle/>
          <a:p>
            <a:pPr>
              <a:lnSpc>
                <a:spcPts val="3919"/>
              </a:lnSpc>
            </a:pPr>
            <a:r>
              <a:rPr lang="en-US" sz="2799">
                <a:solidFill>
                  <a:srgbClr val="000000"/>
                </a:solidFill>
                <a:latin typeface="Montserrat"/>
              </a:rPr>
              <a:t>Doing physical activity, exercise and sport whilst on your period can be challenging. </a:t>
            </a:r>
          </a:p>
          <a:p>
            <a:pPr>
              <a:lnSpc>
                <a:spcPts val="3919"/>
              </a:lnSpc>
            </a:pPr>
            <a:r>
              <a:rPr lang="en-US" sz="2799">
                <a:solidFill>
                  <a:srgbClr val="000000"/>
                </a:solidFill>
                <a:latin typeface="Montserrat"/>
              </a:rPr>
              <a:t>Even elite athletes can find it challenging at times. But it can also make you feel better. </a:t>
            </a:r>
          </a:p>
          <a:p>
            <a:pPr>
              <a:lnSpc>
                <a:spcPts val="3919"/>
              </a:lnSpc>
            </a:pPr>
            <a:endParaRPr lang="en-US" sz="2799">
              <a:solidFill>
                <a:srgbClr val="000000"/>
              </a:solidFill>
              <a:latin typeface="Montserrat"/>
            </a:endParaRPr>
          </a:p>
          <a:p>
            <a:pPr>
              <a:lnSpc>
                <a:spcPts val="3919"/>
              </a:lnSpc>
            </a:pPr>
            <a:endParaRPr lang="en-US" sz="2799">
              <a:solidFill>
                <a:srgbClr val="000000"/>
              </a:solidFill>
              <a:latin typeface="Montserrat"/>
            </a:endParaRPr>
          </a:p>
          <a:p>
            <a:pPr>
              <a:lnSpc>
                <a:spcPts val="3919"/>
              </a:lnSpc>
            </a:pPr>
            <a:endParaRPr lang="en-US" sz="2799">
              <a:solidFill>
                <a:srgbClr val="000000"/>
              </a:solidFill>
              <a:latin typeface="Montserrat"/>
            </a:endParaRPr>
          </a:p>
          <a:p>
            <a:pPr marL="0" lvl="0" indent="0">
              <a:lnSpc>
                <a:spcPts val="3919"/>
              </a:lnSpc>
              <a:spcBef>
                <a:spcPct val="0"/>
              </a:spcBef>
            </a:pPr>
            <a:endParaRPr lang="en-US" sz="2799">
              <a:solidFill>
                <a:srgbClr val="000000"/>
              </a:solidFill>
              <a:latin typeface="Montserrat"/>
            </a:endParaRPr>
          </a:p>
        </p:txBody>
      </p:sp>
      <p:sp>
        <p:nvSpPr>
          <p:cNvPr id="13" name="TextBox 13"/>
          <p:cNvSpPr txBox="1"/>
          <p:nvPr/>
        </p:nvSpPr>
        <p:spPr>
          <a:xfrm>
            <a:off x="1028700" y="1725064"/>
            <a:ext cx="16455603" cy="915670"/>
          </a:xfrm>
          <a:prstGeom prst="rect">
            <a:avLst/>
          </a:prstGeom>
        </p:spPr>
        <p:txBody>
          <a:bodyPr lIns="0" tIns="0" rIns="0" bIns="0" rtlCol="0" anchor="t">
            <a:spAutoFit/>
          </a:bodyPr>
          <a:lstStyle/>
          <a:p>
            <a:pPr>
              <a:lnSpc>
                <a:spcPts val="6800"/>
              </a:lnSpc>
            </a:pPr>
            <a:r>
              <a:rPr lang="en-US" sz="6800" dirty="0">
                <a:solidFill>
                  <a:srgbClr val="FF7165"/>
                </a:solidFill>
                <a:latin typeface="Dreaming Outloud Pro" panose="03050502040302030504" pitchFamily="66" charset="0"/>
              </a:rPr>
              <a:t>Exercise and PE(</a:t>
            </a:r>
            <a:r>
              <a:rPr lang="en-US" sz="6800" dirty="0" err="1">
                <a:solidFill>
                  <a:srgbClr val="FF7165"/>
                </a:solidFill>
                <a:latin typeface="Dreaming Outloud Pro" panose="03050502040302030504" pitchFamily="66" charset="0"/>
              </a:rPr>
              <a:t>riods</a:t>
            </a:r>
            <a:r>
              <a:rPr lang="en-US" sz="6800" dirty="0">
                <a:solidFill>
                  <a:srgbClr val="FF7165"/>
                </a:solidFill>
                <a:latin typeface="Dreaming Outloud Pro" panose="03050502040302030504" pitchFamily="66" charset="0"/>
              </a:rPr>
              <a:t>) </a:t>
            </a:r>
          </a:p>
        </p:txBody>
      </p:sp>
      <p:sp>
        <p:nvSpPr>
          <p:cNvPr id="14" name="TextBox 14"/>
          <p:cNvSpPr txBox="1"/>
          <p:nvPr/>
        </p:nvSpPr>
        <p:spPr>
          <a:xfrm>
            <a:off x="10838063" y="4929895"/>
            <a:ext cx="5308033" cy="3429785"/>
          </a:xfrm>
          <a:prstGeom prst="rect">
            <a:avLst/>
          </a:prstGeom>
        </p:spPr>
        <p:txBody>
          <a:bodyPr wrap="square" lIns="0" tIns="0" rIns="0" bIns="0" rtlCol="0" anchor="t">
            <a:spAutoFit/>
          </a:bodyPr>
          <a:lstStyle/>
          <a:p>
            <a:pPr algn="ctr">
              <a:lnSpc>
                <a:spcPts val="3409"/>
              </a:lnSpc>
            </a:pPr>
            <a:r>
              <a:rPr lang="en-US" sz="1600" spc="75">
                <a:solidFill>
                  <a:srgbClr val="000000"/>
                </a:solidFill>
                <a:latin typeface="Montserrat Semi-Bold"/>
              </a:rPr>
              <a:t>“The only way to describe it is that </a:t>
            </a:r>
            <a:r>
              <a:rPr lang="en-US" sz="1600" spc="75">
                <a:solidFill>
                  <a:srgbClr val="000000"/>
                </a:solidFill>
                <a:latin typeface="Montserrat Semi-Bold Bold"/>
              </a:rPr>
              <a:t>my legs feel like they have been replaced with concrete blocks … </a:t>
            </a:r>
            <a:r>
              <a:rPr lang="en-US" sz="1600" spc="75">
                <a:solidFill>
                  <a:srgbClr val="000000"/>
                </a:solidFill>
                <a:latin typeface="Montserrat Semi-Bold"/>
              </a:rPr>
              <a:t>There is still a lot of </a:t>
            </a:r>
            <a:r>
              <a:rPr lang="en-US" sz="1600" spc="75">
                <a:solidFill>
                  <a:srgbClr val="000000"/>
                </a:solidFill>
                <a:latin typeface="Montserrat Semi-Bold Bold"/>
              </a:rPr>
              <a:t>trial and error in finding what works for each individual</a:t>
            </a:r>
            <a:r>
              <a:rPr lang="en-US" sz="1600" spc="75">
                <a:solidFill>
                  <a:srgbClr val="000000"/>
                </a:solidFill>
                <a:latin typeface="Montserrat Semi-Bold"/>
              </a:rPr>
              <a:t>, but </a:t>
            </a:r>
            <a:r>
              <a:rPr lang="en-US" sz="1600" spc="75">
                <a:solidFill>
                  <a:srgbClr val="000000"/>
                </a:solidFill>
                <a:latin typeface="Montserrat Semi-Bold Bold"/>
              </a:rPr>
              <a:t>I personally feel much more educated</a:t>
            </a:r>
            <a:r>
              <a:rPr lang="en-US" sz="1600" spc="75">
                <a:solidFill>
                  <a:srgbClr val="000000"/>
                </a:solidFill>
                <a:latin typeface="Montserrat Semi-Bold"/>
              </a:rPr>
              <a:t> on the subject than ever before” </a:t>
            </a:r>
          </a:p>
          <a:p>
            <a:pPr algn="ctr">
              <a:lnSpc>
                <a:spcPts val="3409"/>
              </a:lnSpc>
            </a:pPr>
            <a:r>
              <a:rPr lang="en-US" sz="1600" spc="75">
                <a:solidFill>
                  <a:srgbClr val="000000"/>
                </a:solidFill>
                <a:latin typeface="Montserrat Semi-Bold"/>
              </a:rPr>
              <a:t>Eilish McColgan, 3 x Olympic athlete, 2022</a:t>
            </a:r>
          </a:p>
          <a:p>
            <a:pPr algn="ctr">
              <a:lnSpc>
                <a:spcPts val="3409"/>
              </a:lnSpc>
              <a:spcBef>
                <a:spcPct val="0"/>
              </a:spcBef>
            </a:pPr>
            <a:endParaRPr lang="en-US" sz="1600" spc="75">
              <a:solidFill>
                <a:srgbClr val="000000"/>
              </a:solidFill>
              <a:latin typeface="Montserrat Semi-Bold"/>
            </a:endParaRPr>
          </a:p>
        </p:txBody>
      </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2403331" y="4330720"/>
            <a:ext cx="5982838" cy="5297531"/>
          </a:xfrm>
          <a:prstGeom prst="rect">
            <a:avLst/>
          </a:prstGeom>
        </p:spPr>
      </p:pic>
      <p:sp>
        <p:nvSpPr>
          <p:cNvPr id="16" name="TextBox 16"/>
          <p:cNvSpPr txBox="1"/>
          <p:nvPr/>
        </p:nvSpPr>
        <p:spPr>
          <a:xfrm>
            <a:off x="3014837" y="5372120"/>
            <a:ext cx="4759825" cy="2705100"/>
          </a:xfrm>
          <a:prstGeom prst="rect">
            <a:avLst/>
          </a:prstGeom>
        </p:spPr>
        <p:txBody>
          <a:bodyPr lIns="0" tIns="0" rIns="0" bIns="0" rtlCol="0" anchor="t">
            <a:spAutoFit/>
          </a:bodyPr>
          <a:lstStyle/>
          <a:p>
            <a:pPr algn="ctr">
              <a:lnSpc>
                <a:spcPts val="3600"/>
              </a:lnSpc>
            </a:pPr>
            <a:r>
              <a:rPr lang="en-US" sz="2000" spc="80">
                <a:solidFill>
                  <a:srgbClr val="000000"/>
                </a:solidFill>
                <a:latin typeface="Montserrat Semi-Bold"/>
              </a:rPr>
              <a:t>“If I’m on my period, if my tummy is crampy and sore, </a:t>
            </a:r>
            <a:r>
              <a:rPr lang="en-US" sz="2000" spc="80">
                <a:solidFill>
                  <a:srgbClr val="000000"/>
                </a:solidFill>
                <a:latin typeface="Montserrat Semi-Bold Bold"/>
              </a:rPr>
              <a:t>sometimes if I go into exercise that can make it a bit better</a:t>
            </a:r>
            <a:r>
              <a:rPr lang="en-US" sz="2000" spc="80">
                <a:solidFill>
                  <a:srgbClr val="000000"/>
                </a:solidFill>
                <a:latin typeface="Montserrat Semi-Bold"/>
              </a:rPr>
              <a:t>” </a:t>
            </a:r>
          </a:p>
          <a:p>
            <a:pPr algn="ctr">
              <a:lnSpc>
                <a:spcPts val="3600"/>
              </a:lnSpc>
            </a:pPr>
            <a:r>
              <a:rPr lang="en-US" sz="2000" spc="80">
                <a:solidFill>
                  <a:srgbClr val="000000"/>
                </a:solidFill>
                <a:latin typeface="Montserrat Semi-Bold"/>
              </a:rPr>
              <a:t>Elite rugby player</a:t>
            </a:r>
          </a:p>
          <a:p>
            <a:pPr algn="ctr">
              <a:lnSpc>
                <a:spcPts val="3600"/>
              </a:lnSpc>
              <a:spcBef>
                <a:spcPct val="0"/>
              </a:spcBef>
            </a:pPr>
            <a:endParaRPr lang="en-US" sz="2000" spc="80">
              <a:solidFill>
                <a:srgbClr val="000000"/>
              </a:solidFill>
              <a:latin typeface="Montserrat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5931752" y="6807600"/>
            <a:ext cx="4233147" cy="3748259"/>
          </a:xfrm>
          <a:prstGeom prst="rect">
            <a:avLst/>
          </a:prstGeom>
        </p:spPr>
      </p:pic>
      <p:sp>
        <p:nvSpPr>
          <p:cNvPr id="12" name="TextBox 12"/>
          <p:cNvSpPr txBox="1"/>
          <p:nvPr/>
        </p:nvSpPr>
        <p:spPr>
          <a:xfrm>
            <a:off x="1028700" y="2812184"/>
            <a:ext cx="16455603" cy="1957705"/>
          </a:xfrm>
          <a:prstGeom prst="rect">
            <a:avLst/>
          </a:prstGeom>
        </p:spPr>
        <p:txBody>
          <a:bodyPr lIns="0" tIns="0" rIns="0" bIns="0" rtlCol="0" anchor="t">
            <a:spAutoFit/>
          </a:bodyPr>
          <a:lstStyle/>
          <a:p>
            <a:pPr>
              <a:lnSpc>
                <a:spcPts val="3919"/>
              </a:lnSpc>
            </a:pPr>
            <a:r>
              <a:rPr lang="en-US" sz="2799">
                <a:solidFill>
                  <a:srgbClr val="000000"/>
                </a:solidFill>
                <a:latin typeface="Montserrat"/>
              </a:rPr>
              <a:t>Fluctuating hormones can influence exercise and performance </a:t>
            </a:r>
            <a:r>
              <a:rPr lang="en-US" sz="2799">
                <a:solidFill>
                  <a:srgbClr val="000000"/>
                </a:solidFill>
                <a:latin typeface="Montserrat Bold"/>
              </a:rPr>
              <a:t>both positively and negatively. </a:t>
            </a:r>
          </a:p>
          <a:p>
            <a:pPr>
              <a:lnSpc>
                <a:spcPts val="3919"/>
              </a:lnSpc>
            </a:pPr>
            <a:endParaRPr lang="en-US" sz="2799">
              <a:solidFill>
                <a:srgbClr val="000000"/>
              </a:solidFill>
              <a:latin typeface="Montserrat Bold"/>
            </a:endParaRPr>
          </a:p>
          <a:p>
            <a:pPr marL="0" lvl="0" indent="0">
              <a:lnSpc>
                <a:spcPts val="3919"/>
              </a:lnSpc>
              <a:spcBef>
                <a:spcPct val="0"/>
              </a:spcBef>
            </a:pPr>
            <a:endParaRPr lang="en-US" sz="2799">
              <a:solidFill>
                <a:srgbClr val="000000"/>
              </a:solidFill>
              <a:latin typeface="Montserrat Bold"/>
            </a:endParaRPr>
          </a:p>
        </p:txBody>
      </p:sp>
      <p:sp>
        <p:nvSpPr>
          <p:cNvPr id="13" name="TextBox 13"/>
          <p:cNvSpPr txBox="1"/>
          <p:nvPr/>
        </p:nvSpPr>
        <p:spPr>
          <a:xfrm>
            <a:off x="1028700" y="1725064"/>
            <a:ext cx="16455603" cy="915670"/>
          </a:xfrm>
          <a:prstGeom prst="rect">
            <a:avLst/>
          </a:prstGeom>
        </p:spPr>
        <p:txBody>
          <a:bodyPr lIns="0" tIns="0" rIns="0" bIns="0" rtlCol="0" anchor="t">
            <a:spAutoFit/>
          </a:bodyPr>
          <a:lstStyle/>
          <a:p>
            <a:pPr>
              <a:lnSpc>
                <a:spcPts val="6800"/>
              </a:lnSpc>
            </a:pPr>
            <a:r>
              <a:rPr lang="en-US" sz="6800" dirty="0">
                <a:solidFill>
                  <a:srgbClr val="FF7165"/>
                </a:solidFill>
                <a:latin typeface="Dreaming Outloud Pro" panose="03050502040302030504" pitchFamily="66" charset="0"/>
              </a:rPr>
              <a:t>Exercise and the menstrual cycle</a:t>
            </a:r>
          </a:p>
        </p:txBody>
      </p:sp>
      <p:sp>
        <p:nvSpPr>
          <p:cNvPr id="14" name="TextBox 14"/>
          <p:cNvSpPr txBox="1"/>
          <p:nvPr/>
        </p:nvSpPr>
        <p:spPr>
          <a:xfrm>
            <a:off x="6238533" y="7488332"/>
            <a:ext cx="3496019" cy="2131826"/>
          </a:xfrm>
          <a:prstGeom prst="rect">
            <a:avLst/>
          </a:prstGeom>
        </p:spPr>
        <p:txBody>
          <a:bodyPr lIns="0" tIns="0" rIns="0" bIns="0" rtlCol="0" anchor="t">
            <a:spAutoFit/>
          </a:bodyPr>
          <a:lstStyle/>
          <a:p>
            <a:pPr algn="ctr">
              <a:lnSpc>
                <a:spcPts val="3409"/>
              </a:lnSpc>
            </a:pPr>
            <a:r>
              <a:rPr lang="en-US" sz="1894" spc="75">
                <a:solidFill>
                  <a:srgbClr val="000000"/>
                </a:solidFill>
                <a:latin typeface="Montserrat Semi-Bold"/>
              </a:rPr>
              <a:t>Usually the week before I’m on [my period] … I feel strong in the gym” </a:t>
            </a:r>
          </a:p>
          <a:p>
            <a:pPr algn="ctr">
              <a:lnSpc>
                <a:spcPts val="3409"/>
              </a:lnSpc>
            </a:pPr>
            <a:r>
              <a:rPr lang="en-US" sz="1894" spc="75">
                <a:solidFill>
                  <a:srgbClr val="000000"/>
                </a:solidFill>
                <a:latin typeface="Montserrat Semi-Bold"/>
              </a:rPr>
              <a:t> elite rugby player</a:t>
            </a:r>
          </a:p>
          <a:p>
            <a:pPr algn="ctr">
              <a:lnSpc>
                <a:spcPts val="3409"/>
              </a:lnSpc>
              <a:spcBef>
                <a:spcPct val="0"/>
              </a:spcBef>
            </a:pPr>
            <a:endParaRPr lang="en-US" sz="1894" spc="75">
              <a:solidFill>
                <a:srgbClr val="000000"/>
              </a:solidFill>
              <a:latin typeface="Montserrat Semi-Bold"/>
            </a:endParaRPr>
          </a:p>
        </p:txBody>
      </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358800" y="3260658"/>
            <a:ext cx="7935776" cy="7026342"/>
          </a:xfrm>
          <a:prstGeom prst="rect">
            <a:avLst/>
          </a:prstGeom>
        </p:spPr>
      </p:pic>
      <p:sp>
        <p:nvSpPr>
          <p:cNvPr id="16" name="TextBox 16"/>
          <p:cNvSpPr txBox="1"/>
          <p:nvPr/>
        </p:nvSpPr>
        <p:spPr>
          <a:xfrm>
            <a:off x="11709494" y="4322861"/>
            <a:ext cx="5671320" cy="4096634"/>
          </a:xfrm>
          <a:prstGeom prst="rect">
            <a:avLst/>
          </a:prstGeom>
        </p:spPr>
        <p:txBody>
          <a:bodyPr wrap="square" lIns="0" tIns="0" rIns="0" bIns="0" rtlCol="0" anchor="t">
            <a:spAutoFit/>
          </a:bodyPr>
          <a:lstStyle/>
          <a:p>
            <a:pPr algn="ctr">
              <a:lnSpc>
                <a:spcPts val="3600"/>
              </a:lnSpc>
            </a:pPr>
            <a:r>
              <a:rPr lang="en-US" spc="80" dirty="0">
                <a:solidFill>
                  <a:srgbClr val="000000"/>
                </a:solidFill>
                <a:latin typeface="Montserrat Semi-Bold"/>
              </a:rPr>
              <a:t>“When I have a bad period (once every couple of months or so) it can stop me from completing a high intensity session (Intervals etc.), and other sessions will not be as productive (sometimes, [although] rarely, not completed at all) due to cramping and pain” </a:t>
            </a:r>
          </a:p>
          <a:p>
            <a:pPr algn="ctr">
              <a:lnSpc>
                <a:spcPts val="3600"/>
              </a:lnSpc>
            </a:pPr>
            <a:r>
              <a:rPr lang="en-US" spc="80" dirty="0">
                <a:solidFill>
                  <a:srgbClr val="000000"/>
                </a:solidFill>
                <a:latin typeface="Montserrat Semi-Bold"/>
              </a:rPr>
              <a:t> Elite rugby player</a:t>
            </a:r>
          </a:p>
          <a:p>
            <a:pPr algn="ctr">
              <a:lnSpc>
                <a:spcPts val="3600"/>
              </a:lnSpc>
              <a:spcBef>
                <a:spcPct val="0"/>
              </a:spcBef>
            </a:pPr>
            <a:endParaRPr lang="en-US" spc="80" dirty="0">
              <a:solidFill>
                <a:srgbClr val="000000"/>
              </a:solidFill>
              <a:latin typeface="Montserrat Semi-Bold"/>
            </a:endParaRPr>
          </a:p>
        </p:txBody>
      </p:sp>
      <p:sp>
        <p:nvSpPr>
          <p:cNvPr id="17" name="TextBox 17"/>
          <p:cNvSpPr txBox="1"/>
          <p:nvPr/>
        </p:nvSpPr>
        <p:spPr>
          <a:xfrm>
            <a:off x="1028700" y="4183500"/>
            <a:ext cx="9397464" cy="2964466"/>
          </a:xfrm>
          <a:prstGeom prst="rect">
            <a:avLst/>
          </a:prstGeom>
        </p:spPr>
        <p:txBody>
          <a:bodyPr wrap="square" lIns="0" tIns="0" rIns="0" bIns="0" rtlCol="0" anchor="t">
            <a:spAutoFit/>
          </a:bodyPr>
          <a:lstStyle/>
          <a:p>
            <a:pPr>
              <a:lnSpc>
                <a:spcPts val="3919"/>
              </a:lnSpc>
            </a:pPr>
            <a:r>
              <a:rPr lang="en-US" sz="2799" dirty="0">
                <a:solidFill>
                  <a:srgbClr val="000000"/>
                </a:solidFill>
                <a:latin typeface="Montserrat"/>
              </a:rPr>
              <a:t>If symptoms don't cause problems then there is no need to limit exercise during a period. Olympic athletes have won medals whilst on their period! </a:t>
            </a:r>
          </a:p>
          <a:p>
            <a:pPr>
              <a:lnSpc>
                <a:spcPts val="3919"/>
              </a:lnSpc>
            </a:pPr>
            <a:endParaRPr lang="en-US" sz="2799" dirty="0">
              <a:solidFill>
                <a:srgbClr val="000000"/>
              </a:solidFill>
              <a:latin typeface="Montserrat"/>
            </a:endParaRPr>
          </a:p>
          <a:p>
            <a:pPr marL="0" lvl="0" indent="0">
              <a:lnSpc>
                <a:spcPts val="3919"/>
              </a:lnSpc>
              <a:spcBef>
                <a:spcPct val="0"/>
              </a:spcBef>
            </a:pPr>
            <a:r>
              <a:rPr lang="en-US" sz="2799" dirty="0">
                <a:solidFill>
                  <a:srgbClr val="000000"/>
                </a:solidFill>
                <a:latin typeface="Montserrat"/>
              </a:rPr>
              <a:t>There may also be times during the menstrual cycle that exercise feels easier.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621803" flipH="1" flipV="1">
            <a:off x="15741590" y="1166175"/>
            <a:ext cx="1503933" cy="2327169"/>
          </a:xfrm>
          <a:prstGeom prst="rect">
            <a:avLst/>
          </a:prstGeom>
        </p:spPr>
      </p:pic>
      <p:sp>
        <p:nvSpPr>
          <p:cNvPr id="12" name="TextBox 12"/>
          <p:cNvSpPr txBox="1"/>
          <p:nvPr/>
        </p:nvSpPr>
        <p:spPr>
          <a:xfrm>
            <a:off x="1028700" y="1783487"/>
            <a:ext cx="16092517" cy="1682448"/>
          </a:xfrm>
          <a:prstGeom prst="rect">
            <a:avLst/>
          </a:prstGeom>
        </p:spPr>
        <p:txBody>
          <a:bodyPr lIns="0" tIns="0" rIns="0" bIns="0" rtlCol="0" anchor="t">
            <a:spAutoFit/>
          </a:bodyPr>
          <a:lstStyle/>
          <a:p>
            <a:pPr>
              <a:lnSpc>
                <a:spcPts val="6399"/>
              </a:lnSpc>
            </a:pPr>
            <a:r>
              <a:rPr lang="en-US" sz="6399" dirty="0">
                <a:solidFill>
                  <a:srgbClr val="FF7165"/>
                </a:solidFill>
                <a:latin typeface="Dreaming Outloud Pro" panose="03050502040302030504" pitchFamily="66" charset="0"/>
              </a:rPr>
              <a:t>Exercise and the menstrual cycle </a:t>
            </a:r>
          </a:p>
          <a:p>
            <a:pPr>
              <a:lnSpc>
                <a:spcPts val="6399"/>
              </a:lnSpc>
            </a:pPr>
            <a:endParaRPr lang="en-US" sz="6399" dirty="0">
              <a:solidFill>
                <a:srgbClr val="FF7165"/>
              </a:solidFill>
              <a:latin typeface="Dreaming Outloud Pro" panose="03050502040302030504" pitchFamily="66" charset="0"/>
            </a:endParaRPr>
          </a:p>
        </p:txBody>
      </p:sp>
      <p:sp>
        <p:nvSpPr>
          <p:cNvPr id="13" name="TextBox 13"/>
          <p:cNvSpPr txBox="1"/>
          <p:nvPr/>
        </p:nvSpPr>
        <p:spPr>
          <a:xfrm>
            <a:off x="1028700" y="2559685"/>
            <a:ext cx="6134074" cy="7006868"/>
          </a:xfrm>
          <a:prstGeom prst="rect">
            <a:avLst/>
          </a:prstGeom>
        </p:spPr>
        <p:txBody>
          <a:bodyPr lIns="0" tIns="0" rIns="0" bIns="0" rtlCol="0" anchor="t">
            <a:spAutoFit/>
          </a:bodyPr>
          <a:lstStyle/>
          <a:p>
            <a:pPr>
              <a:lnSpc>
                <a:spcPts val="3298"/>
              </a:lnSpc>
            </a:pPr>
            <a:r>
              <a:rPr lang="en-US" sz="2355">
                <a:solidFill>
                  <a:srgbClr val="000000"/>
                </a:solidFill>
                <a:latin typeface="Montserrat"/>
              </a:rPr>
              <a:t>There are a few things that are common (but not for all!) when it comes to experiences.</a:t>
            </a:r>
          </a:p>
          <a:p>
            <a:pPr>
              <a:lnSpc>
                <a:spcPts val="3298"/>
              </a:lnSpc>
            </a:pPr>
            <a:endParaRPr lang="en-US" sz="2355">
              <a:solidFill>
                <a:srgbClr val="000000"/>
              </a:solidFill>
              <a:latin typeface="Montserrat"/>
            </a:endParaRPr>
          </a:p>
          <a:p>
            <a:pPr>
              <a:lnSpc>
                <a:spcPts val="3298"/>
              </a:lnSpc>
            </a:pPr>
            <a:r>
              <a:rPr lang="en-US" sz="2355">
                <a:solidFill>
                  <a:srgbClr val="000000"/>
                </a:solidFill>
                <a:latin typeface="Montserrat Bold"/>
              </a:rPr>
              <a:t>The week before a period</a:t>
            </a:r>
            <a:r>
              <a:rPr lang="en-US" sz="2355">
                <a:solidFill>
                  <a:srgbClr val="000000"/>
                </a:solidFill>
                <a:latin typeface="Montserrat"/>
              </a:rPr>
              <a:t>, active people and athletes often say they have increased bloating, feel tired and have low motivation</a:t>
            </a:r>
          </a:p>
          <a:p>
            <a:pPr>
              <a:lnSpc>
                <a:spcPts val="3298"/>
              </a:lnSpc>
            </a:pPr>
            <a:endParaRPr lang="en-US" sz="2355">
              <a:solidFill>
                <a:srgbClr val="000000"/>
              </a:solidFill>
              <a:latin typeface="Montserrat"/>
            </a:endParaRPr>
          </a:p>
          <a:p>
            <a:pPr>
              <a:lnSpc>
                <a:spcPts val="3298"/>
              </a:lnSpc>
            </a:pPr>
            <a:r>
              <a:rPr lang="en-US" sz="2355">
                <a:solidFill>
                  <a:srgbClr val="000000"/>
                </a:solidFill>
                <a:latin typeface="Montserrat Bold"/>
              </a:rPr>
              <a:t>During a period</a:t>
            </a:r>
            <a:r>
              <a:rPr lang="en-US" sz="2355">
                <a:solidFill>
                  <a:srgbClr val="000000"/>
                </a:solidFill>
                <a:latin typeface="Montserrat"/>
              </a:rPr>
              <a:t>, stomach cramps, tiredness or feeling 'heavy' the first couple of days of a period is common.</a:t>
            </a:r>
          </a:p>
          <a:p>
            <a:pPr>
              <a:lnSpc>
                <a:spcPts val="3298"/>
              </a:lnSpc>
            </a:pPr>
            <a:endParaRPr lang="en-US" sz="2355">
              <a:solidFill>
                <a:srgbClr val="000000"/>
              </a:solidFill>
              <a:latin typeface="Montserrat"/>
            </a:endParaRPr>
          </a:p>
          <a:p>
            <a:pPr>
              <a:lnSpc>
                <a:spcPts val="3298"/>
              </a:lnSpc>
            </a:pPr>
            <a:r>
              <a:rPr lang="en-US" sz="2355">
                <a:solidFill>
                  <a:srgbClr val="000000"/>
                </a:solidFill>
                <a:latin typeface="Montserrat Bold"/>
              </a:rPr>
              <a:t>The week after a period</a:t>
            </a:r>
            <a:r>
              <a:rPr lang="en-US" sz="2355">
                <a:solidFill>
                  <a:srgbClr val="000000"/>
                </a:solidFill>
                <a:latin typeface="Montserrat"/>
              </a:rPr>
              <a:t>, there can be increased energy and motivation for exercise.</a:t>
            </a:r>
          </a:p>
          <a:p>
            <a:pPr>
              <a:lnSpc>
                <a:spcPts val="3298"/>
              </a:lnSpc>
            </a:pPr>
            <a:endParaRPr lang="en-US" sz="2355">
              <a:solidFill>
                <a:srgbClr val="000000"/>
              </a:solidFill>
              <a:latin typeface="Montserrat"/>
            </a:endParaRPr>
          </a:p>
        </p:txBody>
      </p:sp>
      <p:sp>
        <p:nvSpPr>
          <p:cNvPr id="14" name="TextBox 14"/>
          <p:cNvSpPr txBox="1"/>
          <p:nvPr/>
        </p:nvSpPr>
        <p:spPr>
          <a:xfrm>
            <a:off x="10322470" y="2330119"/>
            <a:ext cx="6163010" cy="1681701"/>
          </a:xfrm>
          <a:prstGeom prst="rect">
            <a:avLst/>
          </a:prstGeom>
        </p:spPr>
        <p:txBody>
          <a:bodyPr lIns="0" tIns="0" rIns="0" bIns="0" rtlCol="0" anchor="t">
            <a:spAutoFit/>
          </a:bodyPr>
          <a:lstStyle/>
          <a:p>
            <a:pPr algn="ctr">
              <a:lnSpc>
                <a:spcPts val="3391"/>
              </a:lnSpc>
              <a:spcBef>
                <a:spcPct val="0"/>
              </a:spcBef>
            </a:pPr>
            <a:r>
              <a:rPr lang="en-US" sz="1884" spc="75" dirty="0">
                <a:solidFill>
                  <a:srgbClr val="000000"/>
                </a:solidFill>
                <a:latin typeface="Montserrat Semi-Bold Bold"/>
              </a:rPr>
              <a:t>Watch this video. Go to</a:t>
            </a:r>
          </a:p>
          <a:p>
            <a:pPr algn="ctr">
              <a:lnSpc>
                <a:spcPts val="3391"/>
              </a:lnSpc>
              <a:spcBef>
                <a:spcPct val="0"/>
              </a:spcBef>
            </a:pPr>
            <a:r>
              <a:rPr lang="en-US" sz="1884" spc="75" dirty="0">
                <a:solidFill>
                  <a:srgbClr val="000000"/>
                </a:solidFill>
                <a:latin typeface="Montserrat Semi-Bold Bold"/>
              </a:rPr>
              <a:t>https://www.youtube.com/watch?v=Kkk9tKHHt8k</a:t>
            </a:r>
          </a:p>
          <a:p>
            <a:pPr algn="ctr">
              <a:lnSpc>
                <a:spcPts val="3391"/>
              </a:lnSpc>
              <a:spcBef>
                <a:spcPct val="0"/>
              </a:spcBef>
            </a:pPr>
            <a:r>
              <a:rPr lang="en-US" sz="1884" spc="75" dirty="0">
                <a:solidFill>
                  <a:srgbClr val="000000"/>
                </a:solidFill>
                <a:latin typeface="Montserrat Semi-Bold Bold"/>
              </a:rPr>
              <a:t> </a:t>
            </a:r>
          </a:p>
        </p:txBody>
      </p:sp>
      <p:pic>
        <p:nvPicPr>
          <p:cNvPr id="15" name="Online Media 14" title="Let's Get Talking (Athletic Training, Performance and the Menstrual Cycle)">
            <a:hlinkClick r:id="" action="ppaction://media"/>
            <a:extLst>
              <a:ext uri="{FF2B5EF4-FFF2-40B4-BE49-F238E27FC236}">
                <a16:creationId xmlns:a16="http://schemas.microsoft.com/office/drawing/2014/main" id="{BD920396-3146-0C61-C885-2AB34D5EB2FD}"/>
              </a:ext>
            </a:extLst>
          </p:cNvPr>
          <p:cNvPicPr>
            <a:picLocks noRot="1" noChangeAspect="1"/>
          </p:cNvPicPr>
          <p:nvPr>
            <a:videoFile r:link="rId1"/>
          </p:nvPr>
        </p:nvPicPr>
        <p:blipFill>
          <a:blip r:embed="rId6"/>
          <a:stretch>
            <a:fillRect/>
          </a:stretch>
        </p:blipFill>
        <p:spPr>
          <a:xfrm>
            <a:off x="7696200" y="3856881"/>
            <a:ext cx="10001329" cy="56507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11733</TotalTime>
  <Words>2110</Words>
  <Application>Microsoft Macintosh PowerPoint</Application>
  <PresentationFormat>Custom</PresentationFormat>
  <Paragraphs>249</Paragraphs>
  <Slides>25</Slides>
  <Notes>1</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Open Sans Light</vt:lpstr>
      <vt:lpstr>Calibri</vt:lpstr>
      <vt:lpstr>Montserrat</vt:lpstr>
      <vt:lpstr>Montserrat Bold</vt:lpstr>
      <vt:lpstr>Montserrat Classic</vt:lpstr>
      <vt:lpstr>Dreaming Outloud Pro</vt:lpstr>
      <vt:lpstr>Montserrat Semi-Bold Bold</vt:lpstr>
      <vt:lpstr>Open Sans</vt:lpstr>
      <vt:lpstr>Arial</vt:lpstr>
      <vt:lpstr>Montserrat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dc:title>
  <dc:creator>Laura Forrest</dc:creator>
  <cp:lastModifiedBy>Natalie Brown</cp:lastModifiedBy>
  <cp:revision>10</cp:revision>
  <dcterms:created xsi:type="dcterms:W3CDTF">2006-08-16T00:00:00Z</dcterms:created>
  <dcterms:modified xsi:type="dcterms:W3CDTF">2024-03-06T11:27:13Z</dcterms:modified>
  <dc:identifier>DAFgdgUG7Mc</dc:identifier>
</cp:coreProperties>
</file>